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Default ContentType="image/jpeg" Extension="jpeg"/>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tags+xml" PartName="/ppt/tags/tag2.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themeOverride+xml" PartName="/ppt/theme/themeOverride1.xml"/>
  <Override ContentType="application/vnd.openxmlformats-officedocument.presentationml.tags+xml" PartName="/ppt/tags/tag1.xml"/>
  <Default ContentType="audio/wav" Extension="wav"/>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Default ContentType="image/png" Extension="pn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74" r:id="rId2"/>
    <p:sldId id="275" r:id="rId3"/>
    <p:sldId id="256" r:id="rId4"/>
    <p:sldId id="260" r:id="rId5"/>
    <p:sldId id="262" r:id="rId6"/>
    <p:sldId id="261" r:id="rId7"/>
    <p:sldId id="265" r:id="rId8"/>
    <p:sldId id="264" r:id="rId9"/>
    <p:sldId id="266" r:id="rId10"/>
    <p:sldId id="267" r:id="rId11"/>
    <p:sldId id="268" r:id="rId12"/>
    <p:sldId id="269" r:id="rId13"/>
    <p:sldId id="270" r:id="rId14"/>
    <p:sldId id="271" r:id="rId15"/>
    <p:sldId id="272" r:id="rId16"/>
    <p:sldId id="273" r:id="rId17"/>
    <p:sldId id="276" r:id="rId18"/>
    <p:sldId id="277" r:id="rId19"/>
    <p:sldId id="278"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409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E8B32D7-7FF2-48A1-B28F-4C852DA4153F}" type="datetimeFigureOut">
              <a:rPr lang="ru-RU"/>
              <a:pPr>
                <a:defRPr/>
              </a:pPr>
              <a:t>12.07.2010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A134DEF-A2F8-451D-AD75-B05CCF33BBE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F03694DB-4F1A-4048-85A3-77FA3D72A514}" type="datetimeFigureOut">
              <a:rPr lang="ru-RU"/>
              <a:pPr>
                <a:defRPr/>
              </a:pPr>
              <a:t>12.07.2010</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8B0C0DD3-8BFC-4114-B721-23A5B029FB5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5E9313B9-D02D-4219-AF7D-BA98D4023E03}" type="datetimeFigureOut">
              <a:rPr lang="ru-RU"/>
              <a:pPr>
                <a:defRPr/>
              </a:pPr>
              <a:t>12.07.2010</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39B3028E-3F67-4372-B98E-48AB61C8B4E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CA06DBA1-9EE1-4867-907E-BE21351DD1EF}" type="datetimeFigureOut">
              <a:rPr lang="ru-RU"/>
              <a:pPr>
                <a:defRPr/>
              </a:pPr>
              <a:t>12.07.2010</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250A31E-CA23-45C7-9251-DB32F249DE6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80F24E3E-6C85-4E0D-A0F1-E2634B9B8F7B}" type="datetimeFigureOut">
              <a:rPr lang="ru-RU"/>
              <a:pPr>
                <a:defRPr/>
              </a:pPr>
              <a:t>12.07.2010</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E58CC7C0-95C9-45A1-A131-824FDD23013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BA3B5B0F-D00E-415C-8A47-176B9CC305D4}" type="datetimeFigureOut">
              <a:rPr lang="ru-RU"/>
              <a:pPr>
                <a:defRPr/>
              </a:pPr>
              <a:t>12.07.2010</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84DA5762-B8F5-40D1-90E0-9212891037D2}"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92EB2910-86D6-4BD0-A38A-5C40D1CDBEA1}" type="datetimeFigureOut">
              <a:rPr lang="ru-RU"/>
              <a:pPr>
                <a:defRPr/>
              </a:pPr>
              <a:t>12.07.2010</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7DBCF74F-A53A-4FC6-874C-2E65822FADE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A830FEC0-E1B6-488D-B032-06E5BC1A86A6}" type="datetimeFigureOut">
              <a:rPr lang="ru-RU"/>
              <a:pPr>
                <a:defRPr/>
              </a:pPr>
              <a:t>12.07.2010</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D241C886-4485-47F5-9537-CDC66690D4D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F039D26D-C631-4825-B35D-758C0192E278}" type="datetimeFigureOut">
              <a:rPr lang="ru-RU"/>
              <a:pPr>
                <a:defRPr/>
              </a:pPr>
              <a:t>12.07.2010</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1BCC00F5-0638-4ABA-A5E8-314D0AFCF6E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4B2656DF-85F8-4832-9FA2-C2080E9034EF}" type="datetimeFigureOut">
              <a:rPr lang="ru-RU"/>
              <a:pPr>
                <a:defRPr/>
              </a:pPr>
              <a:t>12.07.2010</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F8C910BE-BCDF-4530-AF45-0DF555841C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36A39431-78A2-48F9-A358-2FF2D24DB2A2}" type="datetimeFigureOut">
              <a:rPr lang="ru-RU"/>
              <a:pPr>
                <a:defRPr/>
              </a:pPr>
              <a:t>12.07.2010</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524B21C1-6049-4B30-9F30-0E71B2E6F8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3C46AF73-8AC5-4B4D-9E1B-5C666DCCF594}" type="datetimeFigureOut">
              <a:rPr lang="ru-RU"/>
              <a:pPr>
                <a:defRPr/>
              </a:pPr>
              <a:t>12.07.2010</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8EB006C8-F67E-49EB-90CC-E293746B0EB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209FD21E-A6E5-438A-9FCD-96C4015A7695}" type="datetimeFigureOut">
              <a:rPr lang="ru-RU"/>
              <a:pPr>
                <a:defRPr/>
              </a:pPr>
              <a:t>12.07.2010</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CD3A44F4-6A8E-41B3-9DEE-11325EAA619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71" r:id="rId3"/>
    <p:sldLayoutId id="2147483768" r:id="rId4"/>
    <p:sldLayoutId id="2147483767" r:id="rId5"/>
    <p:sldLayoutId id="2147483766" r:id="rId6"/>
    <p:sldLayoutId id="2147483765" r:id="rId7"/>
    <p:sldLayoutId id="2147483764" r:id="rId8"/>
    <p:sldLayoutId id="2147483772" r:id="rId9"/>
    <p:sldLayoutId id="2147483763" r:id="rId10"/>
    <p:sldLayoutId id="2147483773"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6.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bwMode="auto">
          <a:xfrm>
            <a:off x="457200" y="320675"/>
            <a:ext cx="7239000" cy="587375"/>
          </a:xfrm>
          <a:noFill/>
        </p:spPr>
        <p:txBody>
          <a:bodyPr wrap="square" numCol="1" compatLnSpc="1">
            <a:prstTxWarp prst="textNoShape">
              <a:avLst/>
            </a:prstTxWarp>
          </a:bodyPr>
          <a:lstStyle/>
          <a:p>
            <a:pPr algn="ctr"/>
            <a:r>
              <a:rPr lang="ru-RU" cap="none" smtClean="0">
                <a:ln>
                  <a:noFill/>
                </a:ln>
                <a:solidFill>
                  <a:schemeClr val="hlink"/>
                </a:solidFill>
                <a:latin typeface="Arial" charset="0"/>
              </a:rPr>
              <a:t>Тест</a:t>
            </a:r>
          </a:p>
        </p:txBody>
      </p:sp>
      <p:sp>
        <p:nvSpPr>
          <p:cNvPr id="37891" name="Rectangle 3"/>
          <p:cNvSpPr>
            <a:spLocks noGrp="1"/>
          </p:cNvSpPr>
          <p:nvPr>
            <p:ph type="body" idx="4294967295"/>
          </p:nvPr>
        </p:nvSpPr>
        <p:spPr>
          <a:xfrm>
            <a:off x="457200" y="1125538"/>
            <a:ext cx="7239000" cy="5543550"/>
          </a:xfrm>
        </p:spPr>
        <p:txBody>
          <a:bodyPr/>
          <a:lstStyle/>
          <a:p>
            <a:pPr>
              <a:lnSpc>
                <a:spcPct val="80000"/>
              </a:lnSpc>
              <a:buFont typeface="Wingdings 2" pitchFamily="18" charset="2"/>
              <a:buNone/>
            </a:pPr>
            <a:r>
              <a:rPr lang="kk-KZ" sz="2000" smtClean="0">
                <a:solidFill>
                  <a:schemeClr val="bg1"/>
                </a:solidFill>
                <a:latin typeface="Arial" charset="0"/>
              </a:rPr>
              <a:t>1.Құранда неше сүре бар? </a:t>
            </a:r>
          </a:p>
          <a:p>
            <a:pPr>
              <a:lnSpc>
                <a:spcPct val="80000"/>
              </a:lnSpc>
              <a:buFont typeface="Wingdings 2" pitchFamily="18" charset="2"/>
              <a:buNone/>
            </a:pPr>
            <a:r>
              <a:rPr lang="kk-KZ" sz="2000" smtClean="0">
                <a:solidFill>
                  <a:schemeClr val="bg1"/>
                </a:solidFill>
                <a:latin typeface="Arial" charset="0"/>
              </a:rPr>
              <a:t>А) 114    Б) 116  В) 112</a:t>
            </a:r>
          </a:p>
          <a:p>
            <a:pPr>
              <a:lnSpc>
                <a:spcPct val="80000"/>
              </a:lnSpc>
              <a:buFont typeface="Wingdings 2" pitchFamily="18" charset="2"/>
              <a:buNone/>
            </a:pPr>
            <a:r>
              <a:rPr lang="kk-KZ" sz="2000" smtClean="0">
                <a:solidFill>
                  <a:schemeClr val="bg1"/>
                </a:solidFill>
                <a:latin typeface="Arial" charset="0"/>
              </a:rPr>
              <a:t>2. Кімнің тұсында Құранды кітап етіп шығарды?</a:t>
            </a:r>
          </a:p>
          <a:p>
            <a:pPr>
              <a:lnSpc>
                <a:spcPct val="80000"/>
              </a:lnSpc>
              <a:buFont typeface="Wingdings 2" pitchFamily="18" charset="2"/>
              <a:buNone/>
            </a:pPr>
            <a:r>
              <a:rPr lang="kk-KZ" sz="2000" smtClean="0">
                <a:solidFill>
                  <a:schemeClr val="bg1"/>
                </a:solidFill>
                <a:latin typeface="Arial" charset="0"/>
              </a:rPr>
              <a:t>А) Хазрет Оспан       Б) Хазрет Омар </a:t>
            </a:r>
          </a:p>
          <a:p>
            <a:pPr>
              <a:lnSpc>
                <a:spcPct val="80000"/>
              </a:lnSpc>
              <a:buFont typeface="Wingdings 2" pitchFamily="18" charset="2"/>
              <a:buNone/>
            </a:pPr>
            <a:r>
              <a:rPr lang="kk-KZ" sz="2000" smtClean="0">
                <a:solidFill>
                  <a:schemeClr val="bg1"/>
                </a:solidFill>
                <a:latin typeface="Arial" charset="0"/>
              </a:rPr>
              <a:t>В) Әбубәкір Сыдық</a:t>
            </a:r>
          </a:p>
          <a:p>
            <a:pPr>
              <a:lnSpc>
                <a:spcPct val="80000"/>
              </a:lnSpc>
              <a:buFont typeface="Wingdings 2" pitchFamily="18" charset="2"/>
              <a:buNone/>
            </a:pPr>
            <a:r>
              <a:rPr lang="kk-KZ" sz="2000" smtClean="0">
                <a:solidFill>
                  <a:schemeClr val="bg1"/>
                </a:solidFill>
                <a:latin typeface="Arial" charset="0"/>
              </a:rPr>
              <a:t>3. Адам атаның шын аты?</a:t>
            </a:r>
          </a:p>
          <a:p>
            <a:pPr>
              <a:lnSpc>
                <a:spcPct val="80000"/>
              </a:lnSpc>
              <a:buFont typeface="Wingdings 2" pitchFamily="18" charset="2"/>
              <a:buNone/>
            </a:pPr>
            <a:r>
              <a:rPr lang="kk-KZ" sz="2000" smtClean="0">
                <a:solidFill>
                  <a:schemeClr val="bg1"/>
                </a:solidFill>
                <a:latin typeface="Arial" charset="0"/>
              </a:rPr>
              <a:t>А) Сапиолла Б) Самиғолла В) Сымағұл</a:t>
            </a:r>
          </a:p>
          <a:p>
            <a:pPr>
              <a:lnSpc>
                <a:spcPct val="80000"/>
              </a:lnSpc>
              <a:buFont typeface="Wingdings 2" pitchFamily="18" charset="2"/>
              <a:buNone/>
            </a:pPr>
            <a:r>
              <a:rPr lang="kk-KZ" sz="2000" smtClean="0">
                <a:solidFill>
                  <a:schemeClr val="bg1"/>
                </a:solidFill>
                <a:latin typeface="Arial" charset="0"/>
              </a:rPr>
              <a:t>4. Алла тағала адамды неше күнде жаратты?</a:t>
            </a:r>
          </a:p>
          <a:p>
            <a:pPr>
              <a:lnSpc>
                <a:spcPct val="80000"/>
              </a:lnSpc>
              <a:buFont typeface="Wingdings 2" pitchFamily="18" charset="2"/>
              <a:buNone/>
            </a:pPr>
            <a:r>
              <a:rPr lang="kk-KZ" sz="2000" smtClean="0">
                <a:solidFill>
                  <a:schemeClr val="bg1"/>
                </a:solidFill>
                <a:latin typeface="Arial" charset="0"/>
              </a:rPr>
              <a:t>А) 7     Б) 6     В) 8</a:t>
            </a:r>
          </a:p>
          <a:p>
            <a:pPr>
              <a:lnSpc>
                <a:spcPct val="80000"/>
              </a:lnSpc>
              <a:buFont typeface="Wingdings 2" pitchFamily="18" charset="2"/>
              <a:buNone/>
            </a:pPr>
            <a:r>
              <a:rPr lang="kk-KZ" sz="2000" smtClean="0">
                <a:solidFill>
                  <a:schemeClr val="bg1"/>
                </a:solidFill>
                <a:latin typeface="Arial" charset="0"/>
              </a:rPr>
              <a:t>5.Смайылдың шешесі?</a:t>
            </a:r>
          </a:p>
          <a:p>
            <a:pPr>
              <a:lnSpc>
                <a:spcPct val="80000"/>
              </a:lnSpc>
              <a:buFont typeface="Wingdings 2" pitchFamily="18" charset="2"/>
              <a:buNone/>
            </a:pPr>
            <a:r>
              <a:rPr lang="kk-KZ" sz="2000" smtClean="0">
                <a:solidFill>
                  <a:schemeClr val="bg1"/>
                </a:solidFill>
                <a:latin typeface="Arial" charset="0"/>
              </a:rPr>
              <a:t>А) Сара Б) Ажар</a:t>
            </a:r>
          </a:p>
          <a:p>
            <a:pPr>
              <a:lnSpc>
                <a:spcPct val="80000"/>
              </a:lnSpc>
              <a:buFont typeface="Wingdings 2" pitchFamily="18" charset="2"/>
              <a:buNone/>
            </a:pPr>
            <a:r>
              <a:rPr lang="kk-KZ" sz="2000" smtClean="0">
                <a:solidFill>
                  <a:schemeClr val="bg1"/>
                </a:solidFill>
                <a:latin typeface="Arial" charset="0"/>
              </a:rPr>
              <a:t>6. Ажар мен Смайылды Ибраһим қайда апарды?</a:t>
            </a:r>
          </a:p>
          <a:p>
            <a:pPr>
              <a:lnSpc>
                <a:spcPct val="80000"/>
              </a:lnSpc>
              <a:buFont typeface="Wingdings 2" pitchFamily="18" charset="2"/>
              <a:buNone/>
            </a:pPr>
            <a:r>
              <a:rPr lang="kk-KZ" sz="2000" smtClean="0">
                <a:solidFill>
                  <a:schemeClr val="bg1"/>
                </a:solidFill>
                <a:latin typeface="Arial" charset="0"/>
              </a:rPr>
              <a:t>А) Палестинаға Б) Софа тауына В) Құлазыған шөл далаға </a:t>
            </a:r>
          </a:p>
          <a:p>
            <a:pPr>
              <a:lnSpc>
                <a:spcPct val="80000"/>
              </a:lnSpc>
              <a:buFont typeface="Wingdings 2" pitchFamily="18" charset="2"/>
              <a:buNone/>
            </a:pPr>
            <a:r>
              <a:rPr lang="kk-KZ" sz="2000" smtClean="0">
                <a:solidFill>
                  <a:schemeClr val="bg1"/>
                </a:solidFill>
                <a:latin typeface="Arial" charset="0"/>
              </a:rPr>
              <a:t>7.Құранды жаттап , үнемі есіне сақтаған адамдар кімдер?</a:t>
            </a:r>
          </a:p>
          <a:p>
            <a:pPr>
              <a:lnSpc>
                <a:spcPct val="80000"/>
              </a:lnSpc>
              <a:buFont typeface="Wingdings 2" pitchFamily="18" charset="2"/>
              <a:buNone/>
            </a:pPr>
            <a:r>
              <a:rPr lang="kk-KZ" sz="2000" smtClean="0">
                <a:solidFill>
                  <a:schemeClr val="bg1"/>
                </a:solidFill>
                <a:latin typeface="Arial" charset="0"/>
              </a:rPr>
              <a:t>А) Қари Б) Хафиз В) Сахаба </a:t>
            </a:r>
          </a:p>
          <a:p>
            <a:pPr>
              <a:lnSpc>
                <a:spcPct val="80000"/>
              </a:lnSpc>
              <a:buFont typeface="Wingdings 2" pitchFamily="18" charset="2"/>
              <a:buNone/>
            </a:pPr>
            <a:r>
              <a:rPr lang="kk-KZ" sz="2000" smtClean="0">
                <a:solidFill>
                  <a:schemeClr val="bg1"/>
                </a:solidFill>
                <a:latin typeface="Arial" charset="0"/>
              </a:rPr>
              <a:t>8. Алла тағала адамды неден жаратты?</a:t>
            </a:r>
          </a:p>
          <a:p>
            <a:pPr>
              <a:lnSpc>
                <a:spcPct val="80000"/>
              </a:lnSpc>
              <a:buFont typeface="Wingdings 2" pitchFamily="18" charset="2"/>
              <a:buNone/>
            </a:pPr>
            <a:r>
              <a:rPr lang="kk-KZ" sz="2000" smtClean="0">
                <a:solidFill>
                  <a:schemeClr val="bg1"/>
                </a:solidFill>
                <a:latin typeface="Arial" charset="0"/>
              </a:rPr>
              <a:t>А) Судан Б) Оттан В) Балшықтан </a:t>
            </a:r>
          </a:p>
          <a:p>
            <a:pPr>
              <a:lnSpc>
                <a:spcPct val="80000"/>
              </a:lnSpc>
              <a:buFont typeface="Wingdings 2" pitchFamily="18" charset="2"/>
              <a:buNone/>
            </a:pPr>
            <a:endParaRPr lang="ru-RU" sz="200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42175" cy="1143000"/>
          </a:xfrm>
        </p:spPr>
        <p:txBody>
          <a:bodyPr/>
          <a:lstStyle/>
          <a:p>
            <a:pPr eaLnBrk="1" fontAlgn="auto" hangingPunct="1">
              <a:spcAft>
                <a:spcPts val="0"/>
              </a:spcAft>
              <a:defRPr/>
            </a:pPr>
            <a:endParaRPr lang="ru-RU"/>
          </a:p>
        </p:txBody>
      </p:sp>
      <p:pic>
        <p:nvPicPr>
          <p:cNvPr id="13315" name="Рисунок 3" descr="Sz25_3.jpg"/>
          <p:cNvPicPr>
            <a:picLocks noChangeAspect="1"/>
          </p:cNvPicPr>
          <p:nvPr/>
        </p:nvPicPr>
        <p:blipFill>
          <a:blip r:embed="rId2" cstate="screen"/>
          <a:srcRect/>
          <a:stretch>
            <a:fillRect/>
          </a:stretch>
        </p:blipFill>
        <p:spPr bwMode="auto">
          <a:xfrm>
            <a:off x="357188" y="357188"/>
            <a:ext cx="7572375" cy="4286250"/>
          </a:xfrm>
          <a:prstGeom prst="rect">
            <a:avLst/>
          </a:prstGeom>
          <a:noFill/>
          <a:ln w="9525">
            <a:noFill/>
            <a:miter lim="800000"/>
            <a:headEnd/>
            <a:tailEnd/>
          </a:ln>
        </p:spPr>
      </p:pic>
      <p:sp>
        <p:nvSpPr>
          <p:cNvPr id="13316" name="TextBox 4"/>
          <p:cNvSpPr txBox="1">
            <a:spLocks noChangeArrowheads="1"/>
          </p:cNvSpPr>
          <p:nvPr/>
        </p:nvSpPr>
        <p:spPr bwMode="auto">
          <a:xfrm>
            <a:off x="714375" y="4786313"/>
            <a:ext cx="5429250" cy="1200150"/>
          </a:xfrm>
          <a:prstGeom prst="rect">
            <a:avLst/>
          </a:prstGeom>
          <a:noFill/>
          <a:ln w="9525">
            <a:noFill/>
            <a:miter lim="800000"/>
            <a:headEnd/>
            <a:tailEnd/>
          </a:ln>
        </p:spPr>
        <p:txBody>
          <a:bodyPr>
            <a:spAutoFit/>
          </a:bodyPr>
          <a:lstStyle/>
          <a:p>
            <a:r>
              <a:rPr lang="kk-KZ" sz="2400">
                <a:latin typeface="Trebuchet MS" pitchFamily="34" charset="0"/>
              </a:rPr>
              <a:t>Жортып жүріп келіп қапты,</a:t>
            </a:r>
          </a:p>
          <a:p>
            <a:r>
              <a:rPr lang="kk-KZ" sz="2400">
                <a:latin typeface="Trebuchet MS" pitchFamily="34" charset="0"/>
              </a:rPr>
              <a:t>Жол тосқанын аңғармапты,</a:t>
            </a:r>
          </a:p>
          <a:p>
            <a:r>
              <a:rPr lang="kk-KZ" sz="2400">
                <a:latin typeface="Trebuchet MS" pitchFamily="34" charset="0"/>
              </a:rPr>
              <a:t>О да торып қалды жауын.</a:t>
            </a:r>
            <a:endParaRPr lang="ru-RU" sz="2400">
              <a:latin typeface="Trebuchet MS" pitchFamily="34" charset="0"/>
            </a:endParaRPr>
          </a:p>
        </p:txBody>
      </p:sp>
    </p:spTree>
  </p:cSld>
  <p:clrMapOvr>
    <a:masterClrMapping/>
  </p:clrMapOvr>
  <p:transition advTm="5891">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42175" cy="1143000"/>
          </a:xfrm>
        </p:spPr>
        <p:txBody>
          <a:bodyPr/>
          <a:lstStyle/>
          <a:p>
            <a:pPr eaLnBrk="1" fontAlgn="auto" hangingPunct="1">
              <a:spcAft>
                <a:spcPts val="0"/>
              </a:spcAft>
              <a:defRPr/>
            </a:pPr>
            <a:endParaRPr lang="ru-RU"/>
          </a:p>
        </p:txBody>
      </p:sp>
      <p:pic>
        <p:nvPicPr>
          <p:cNvPr id="14339" name="Рисунок 2" descr="Tiger_001.jpg"/>
          <p:cNvPicPr>
            <a:picLocks noChangeAspect="1"/>
          </p:cNvPicPr>
          <p:nvPr/>
        </p:nvPicPr>
        <p:blipFill>
          <a:blip r:embed="rId2" cstate="screen"/>
          <a:srcRect/>
          <a:stretch>
            <a:fillRect/>
          </a:stretch>
        </p:blipFill>
        <p:spPr bwMode="auto">
          <a:xfrm>
            <a:off x="285750" y="357188"/>
            <a:ext cx="7643813" cy="4429125"/>
          </a:xfrm>
          <a:prstGeom prst="rect">
            <a:avLst/>
          </a:prstGeom>
          <a:noFill/>
          <a:ln w="9525">
            <a:noFill/>
            <a:miter lim="800000"/>
            <a:headEnd/>
            <a:tailEnd/>
          </a:ln>
        </p:spPr>
      </p:pic>
      <p:sp>
        <p:nvSpPr>
          <p:cNvPr id="14340" name="TextBox 3"/>
          <p:cNvSpPr txBox="1">
            <a:spLocks noChangeArrowheads="1"/>
          </p:cNvSpPr>
          <p:nvPr/>
        </p:nvSpPr>
        <p:spPr bwMode="auto">
          <a:xfrm>
            <a:off x="642938" y="5072063"/>
            <a:ext cx="5929312" cy="1570037"/>
          </a:xfrm>
          <a:prstGeom prst="rect">
            <a:avLst/>
          </a:prstGeom>
          <a:noFill/>
          <a:ln w="9525">
            <a:noFill/>
            <a:miter lim="800000"/>
            <a:headEnd/>
            <a:tailEnd/>
          </a:ln>
        </p:spPr>
        <p:txBody>
          <a:bodyPr>
            <a:spAutoFit/>
          </a:bodyPr>
          <a:lstStyle/>
          <a:p>
            <a:r>
              <a:rPr lang="kk-KZ" sz="2400">
                <a:latin typeface="Trebuchet MS" pitchFamily="34" charset="0"/>
              </a:rPr>
              <a:t>Жолбарыстан көз алмады</a:t>
            </a:r>
          </a:p>
          <a:p>
            <a:r>
              <a:rPr lang="kk-KZ" sz="2400">
                <a:latin typeface="Trebuchet MS" pitchFamily="34" charset="0"/>
              </a:rPr>
              <a:t>Қимылдаса, атқалы тұр,</a:t>
            </a:r>
          </a:p>
          <a:p>
            <a:r>
              <a:rPr lang="kk-KZ" sz="2400">
                <a:latin typeface="Trebuchet MS" pitchFamily="34" charset="0"/>
              </a:rPr>
              <a:t>Қанды аузын  басқалы тұр, </a:t>
            </a:r>
          </a:p>
          <a:p>
            <a:r>
              <a:rPr lang="kk-KZ" sz="2400">
                <a:latin typeface="Trebuchet MS" pitchFamily="34" charset="0"/>
              </a:rPr>
              <a:t>Арбасуға төзе алмады.</a:t>
            </a:r>
            <a:endParaRPr lang="ru-RU" sz="2400">
              <a:latin typeface="Trebuchet MS" pitchFamily="34" charset="0"/>
            </a:endParaRPr>
          </a:p>
        </p:txBody>
      </p:sp>
    </p:spTree>
  </p:cSld>
  <p:clrMapOvr>
    <a:masterClrMapping/>
  </p:clrMapOvr>
  <p:transition advTm="5750">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42175" cy="1143000"/>
          </a:xfrm>
        </p:spPr>
        <p:txBody>
          <a:bodyPr/>
          <a:lstStyle/>
          <a:p>
            <a:pPr eaLnBrk="1" fontAlgn="auto" hangingPunct="1">
              <a:spcAft>
                <a:spcPts val="0"/>
              </a:spcAft>
              <a:defRPr/>
            </a:pPr>
            <a:endParaRPr lang="ru-RU"/>
          </a:p>
        </p:txBody>
      </p:sp>
      <p:pic>
        <p:nvPicPr>
          <p:cNvPr id="3" name="Рисунок 2" descr="256-1024.jpg"/>
          <p:cNvPicPr>
            <a:picLocks noChangeAspect="1"/>
          </p:cNvPicPr>
          <p:nvPr/>
        </p:nvPicPr>
        <p:blipFill>
          <a:blip r:embed="rId2" cstate="screen">
            <a:duotone>
              <a:prstClr val="black"/>
              <a:schemeClr val="accent6">
                <a:tint val="45000"/>
                <a:satMod val="400000"/>
              </a:schemeClr>
            </a:duotone>
          </a:blip>
          <a:stretch>
            <a:fillRect/>
          </a:stretch>
        </p:blipFill>
        <p:spPr>
          <a:xfrm>
            <a:off x="285720" y="285728"/>
            <a:ext cx="7715304" cy="4643470"/>
          </a:xfrm>
          <a:prstGeom prst="rect">
            <a:avLst/>
          </a:prstGeom>
        </p:spPr>
      </p:pic>
      <p:sp>
        <p:nvSpPr>
          <p:cNvPr id="15364" name="TextBox 3"/>
          <p:cNvSpPr txBox="1">
            <a:spLocks noChangeArrowheads="1"/>
          </p:cNvSpPr>
          <p:nvPr/>
        </p:nvSpPr>
        <p:spPr bwMode="auto">
          <a:xfrm>
            <a:off x="428625" y="5143500"/>
            <a:ext cx="4500563" cy="1570038"/>
          </a:xfrm>
          <a:prstGeom prst="rect">
            <a:avLst/>
          </a:prstGeom>
          <a:noFill/>
          <a:ln w="9525">
            <a:noFill/>
            <a:miter lim="800000"/>
            <a:headEnd/>
            <a:tailEnd/>
          </a:ln>
        </p:spPr>
        <p:txBody>
          <a:bodyPr>
            <a:spAutoFit/>
          </a:bodyPr>
          <a:lstStyle/>
          <a:p>
            <a:r>
              <a:rPr lang="kk-KZ" sz="2400">
                <a:latin typeface="Trebuchet MS" pitchFamily="34" charset="0"/>
              </a:rPr>
              <a:t>Жазғытұрым </a:t>
            </a:r>
          </a:p>
          <a:p>
            <a:r>
              <a:rPr lang="kk-KZ" sz="2400">
                <a:latin typeface="Trebuchet MS" pitchFamily="34" charset="0"/>
              </a:rPr>
              <a:t>Басталды бір жаман ырым,</a:t>
            </a:r>
          </a:p>
          <a:p>
            <a:r>
              <a:rPr lang="kk-KZ" sz="2400">
                <a:latin typeface="Trebuchet MS" pitchFamily="34" charset="0"/>
              </a:rPr>
              <a:t>Ерте солды гүл</a:t>
            </a:r>
            <a:r>
              <a:rPr lang="ru-RU" sz="2400">
                <a:latin typeface="Trebuchet MS" pitchFamily="34" charset="0"/>
              </a:rPr>
              <a:t>-</a:t>
            </a:r>
            <a:r>
              <a:rPr lang="kk-KZ" sz="2400">
                <a:latin typeface="Trebuchet MS" pitchFamily="34" charset="0"/>
              </a:rPr>
              <a:t>бәйшешек,</a:t>
            </a:r>
          </a:p>
          <a:p>
            <a:r>
              <a:rPr lang="kk-KZ" sz="2400">
                <a:latin typeface="Trebuchet MS" pitchFamily="34" charset="0"/>
              </a:rPr>
              <a:t>Еркін өспей,қурады шөп.</a:t>
            </a:r>
            <a:endParaRPr lang="ru-RU" sz="2400">
              <a:latin typeface="Trebuchet MS" pitchFamily="34" charset="0"/>
            </a:endParaRPr>
          </a:p>
        </p:txBody>
      </p:sp>
    </p:spTree>
  </p:cSld>
  <p:clrMapOvr>
    <a:masterClrMapping/>
  </p:clrMapOvr>
  <p:transition advTm="7641">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42175" cy="1143000"/>
          </a:xfrm>
        </p:spPr>
        <p:txBody>
          <a:bodyPr/>
          <a:lstStyle/>
          <a:p>
            <a:pPr eaLnBrk="1" fontAlgn="auto" hangingPunct="1">
              <a:spcAft>
                <a:spcPts val="0"/>
              </a:spcAft>
              <a:defRPr/>
            </a:pPr>
            <a:endParaRPr lang="ru-RU"/>
          </a:p>
        </p:txBody>
      </p:sp>
      <p:pic>
        <p:nvPicPr>
          <p:cNvPr id="16387" name="Рисунок 2" descr="01.BMP"/>
          <p:cNvPicPr>
            <a:picLocks noChangeAspect="1"/>
          </p:cNvPicPr>
          <p:nvPr/>
        </p:nvPicPr>
        <p:blipFill>
          <a:blip r:embed="rId2" cstate="screen"/>
          <a:srcRect/>
          <a:stretch>
            <a:fillRect/>
          </a:stretch>
        </p:blipFill>
        <p:spPr bwMode="auto">
          <a:xfrm>
            <a:off x="285750" y="214313"/>
            <a:ext cx="7693025" cy="4572000"/>
          </a:xfrm>
          <a:prstGeom prst="rect">
            <a:avLst/>
          </a:prstGeom>
          <a:noFill/>
          <a:ln w="9525">
            <a:noFill/>
            <a:miter lim="800000"/>
            <a:headEnd/>
            <a:tailEnd/>
          </a:ln>
        </p:spPr>
      </p:pic>
      <p:sp>
        <p:nvSpPr>
          <p:cNvPr id="16388" name="TextBox 4"/>
          <p:cNvSpPr txBox="1">
            <a:spLocks noChangeArrowheads="1"/>
          </p:cNvSpPr>
          <p:nvPr/>
        </p:nvSpPr>
        <p:spPr bwMode="auto">
          <a:xfrm>
            <a:off x="642938" y="5000625"/>
            <a:ext cx="5572125" cy="1570038"/>
          </a:xfrm>
          <a:prstGeom prst="rect">
            <a:avLst/>
          </a:prstGeom>
          <a:noFill/>
          <a:ln w="9525">
            <a:noFill/>
            <a:miter lim="800000"/>
            <a:headEnd/>
            <a:tailEnd/>
          </a:ln>
        </p:spPr>
        <p:txBody>
          <a:bodyPr>
            <a:spAutoFit/>
          </a:bodyPr>
          <a:lstStyle/>
          <a:p>
            <a:r>
              <a:rPr lang="kk-KZ" sz="2400">
                <a:latin typeface="Trebuchet MS" pitchFamily="34" charset="0"/>
              </a:rPr>
              <a:t>Деген сөз бар</a:t>
            </a:r>
            <a:r>
              <a:rPr lang="en-US" sz="2400">
                <a:latin typeface="Trebuchet MS" pitchFamily="34" charset="0"/>
              </a:rPr>
              <a:t>:</a:t>
            </a:r>
            <a:r>
              <a:rPr lang="kk-KZ" sz="2400">
                <a:latin typeface="Trebuchet MS" pitchFamily="34" charset="0"/>
              </a:rPr>
              <a:t> </a:t>
            </a:r>
            <a:r>
              <a:rPr lang="en-US" sz="2400">
                <a:latin typeface="Trebuchet MS" pitchFamily="34" charset="0"/>
              </a:rPr>
              <a:t>“</a:t>
            </a:r>
            <a:r>
              <a:rPr lang="kk-KZ" sz="2400">
                <a:latin typeface="Trebuchet MS" pitchFamily="34" charset="0"/>
              </a:rPr>
              <a:t>Тауда тандыр</a:t>
            </a:r>
          </a:p>
          <a:p>
            <a:r>
              <a:rPr lang="kk-KZ" sz="2400">
                <a:latin typeface="Trebuchet MS" pitchFamily="34" charset="0"/>
              </a:rPr>
              <a:t>Қарлы, шыңды тау жерінде,</a:t>
            </a:r>
          </a:p>
          <a:p>
            <a:r>
              <a:rPr lang="kk-KZ" sz="2400">
                <a:latin typeface="Trebuchet MS" pitchFamily="34" charset="0"/>
              </a:rPr>
              <a:t>Тарбағатай өңірінде</a:t>
            </a:r>
          </a:p>
          <a:p>
            <a:r>
              <a:rPr lang="kk-KZ" sz="2400">
                <a:latin typeface="Trebuchet MS" pitchFamily="34" charset="0"/>
              </a:rPr>
              <a:t>Үзілмейді жылда жаңбыр</a:t>
            </a:r>
            <a:r>
              <a:rPr lang="en-US" sz="2400">
                <a:latin typeface="Trebuchet MS" pitchFamily="34" charset="0"/>
              </a:rPr>
              <a:t>”</a:t>
            </a:r>
            <a:endParaRPr lang="ru-RU" sz="2400">
              <a:latin typeface="Trebuchet MS" pitchFamily="34" charset="0"/>
            </a:endParaRPr>
          </a:p>
        </p:txBody>
      </p:sp>
    </p:spTree>
  </p:cSld>
  <p:clrMapOvr>
    <a:masterClrMapping/>
  </p:clrMapOvr>
  <p:transition advTm="6844">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kk-KZ" dirty="0" smtClean="0"/>
              <a:t>,</a:t>
            </a:r>
            <a:endParaRPr lang="ru-RU" dirty="0"/>
          </a:p>
        </p:txBody>
      </p:sp>
      <p:pic>
        <p:nvPicPr>
          <p:cNvPr id="17411" name="Рисунок 2" descr="pic030902.jpg"/>
          <p:cNvPicPr>
            <a:picLocks noChangeAspect="1"/>
          </p:cNvPicPr>
          <p:nvPr/>
        </p:nvPicPr>
        <p:blipFill>
          <a:blip r:embed="rId2" cstate="screen"/>
          <a:srcRect/>
          <a:stretch>
            <a:fillRect/>
          </a:stretch>
        </p:blipFill>
        <p:spPr bwMode="auto">
          <a:xfrm>
            <a:off x="428625" y="357188"/>
            <a:ext cx="7500938" cy="4429125"/>
          </a:xfrm>
          <a:prstGeom prst="rect">
            <a:avLst/>
          </a:prstGeom>
          <a:noFill/>
          <a:ln w="9525">
            <a:noFill/>
            <a:miter lim="800000"/>
            <a:headEnd/>
            <a:tailEnd/>
          </a:ln>
        </p:spPr>
      </p:pic>
      <p:sp>
        <p:nvSpPr>
          <p:cNvPr id="17412" name="TextBox 3"/>
          <p:cNvSpPr txBox="1">
            <a:spLocks noChangeArrowheads="1"/>
          </p:cNvSpPr>
          <p:nvPr/>
        </p:nvSpPr>
        <p:spPr bwMode="auto">
          <a:xfrm>
            <a:off x="571500" y="4857750"/>
            <a:ext cx="5429250" cy="1938338"/>
          </a:xfrm>
          <a:prstGeom prst="rect">
            <a:avLst/>
          </a:prstGeom>
          <a:noFill/>
          <a:ln w="9525">
            <a:noFill/>
            <a:miter lim="800000"/>
            <a:headEnd/>
            <a:tailEnd/>
          </a:ln>
        </p:spPr>
        <p:txBody>
          <a:bodyPr>
            <a:spAutoFit/>
          </a:bodyPr>
          <a:lstStyle/>
          <a:p>
            <a:r>
              <a:rPr lang="kk-KZ" sz="2400" i="1">
                <a:latin typeface="Trebuchet MS" pitchFamily="34" charset="0"/>
              </a:rPr>
              <a:t>Басындағы қарын қоса, </a:t>
            </a:r>
          </a:p>
          <a:p>
            <a:r>
              <a:rPr lang="kk-KZ" sz="2400" i="1">
                <a:latin typeface="Trebuchet MS" pitchFamily="34" charset="0"/>
              </a:rPr>
              <a:t>Баурындағы аңын қоса,</a:t>
            </a:r>
          </a:p>
          <a:p>
            <a:r>
              <a:rPr lang="kk-KZ" sz="2400" i="1">
                <a:latin typeface="Trebuchet MS" pitchFamily="34" charset="0"/>
              </a:rPr>
              <a:t>Шайқап бұлақ, көк орманды,</a:t>
            </a:r>
          </a:p>
          <a:p>
            <a:r>
              <a:rPr lang="kk-KZ" sz="2400" i="1">
                <a:latin typeface="Trebuchet MS" pitchFamily="34" charset="0"/>
              </a:rPr>
              <a:t>Күшпен әрең алды</a:t>
            </a:r>
            <a:r>
              <a:rPr lang="en-US" sz="2400" i="1">
                <a:latin typeface="Trebuchet MS" pitchFamily="34" charset="0"/>
              </a:rPr>
              <a:t>-</a:t>
            </a:r>
            <a:r>
              <a:rPr lang="kk-KZ" sz="2400" i="1">
                <a:latin typeface="Trebuchet MS" pitchFamily="34" charset="0"/>
              </a:rPr>
              <a:t>дағы,</a:t>
            </a:r>
          </a:p>
          <a:p>
            <a:r>
              <a:rPr lang="kk-KZ" sz="2400" i="1">
                <a:latin typeface="Trebuchet MS" pitchFamily="34" charset="0"/>
              </a:rPr>
              <a:t>Арқасына салды</a:t>
            </a:r>
            <a:r>
              <a:rPr lang="en-US" sz="2400" i="1">
                <a:latin typeface="Trebuchet MS" pitchFamily="34" charset="0"/>
              </a:rPr>
              <a:t>-</a:t>
            </a:r>
            <a:r>
              <a:rPr lang="kk-KZ" sz="2400" i="1">
                <a:latin typeface="Trebuchet MS" pitchFamily="34" charset="0"/>
              </a:rPr>
              <a:t>дағы</a:t>
            </a:r>
            <a:endParaRPr lang="ru-RU" sz="2400" i="1">
              <a:latin typeface="Trebuchet MS" pitchFamily="34" charset="0"/>
            </a:endParaRPr>
          </a:p>
        </p:txBody>
      </p:sp>
    </p:spTree>
  </p:cSld>
  <p:clrMapOvr>
    <a:masterClrMapping/>
  </p:clrMapOvr>
  <p:transition advTm="5437">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kk-KZ" dirty="0" smtClean="0"/>
              <a:t>ө</a:t>
            </a:r>
            <a:endParaRPr lang="ru-RU" dirty="0"/>
          </a:p>
        </p:txBody>
      </p:sp>
      <p:pic>
        <p:nvPicPr>
          <p:cNvPr id="18435" name="Рисунок 2" descr="MEADOW_01.JPG"/>
          <p:cNvPicPr>
            <a:picLocks noChangeAspect="1"/>
          </p:cNvPicPr>
          <p:nvPr/>
        </p:nvPicPr>
        <p:blipFill>
          <a:blip r:embed="rId2" cstate="screen"/>
          <a:srcRect/>
          <a:stretch>
            <a:fillRect/>
          </a:stretch>
        </p:blipFill>
        <p:spPr bwMode="auto">
          <a:xfrm>
            <a:off x="285750" y="214313"/>
            <a:ext cx="7715250" cy="4357687"/>
          </a:xfrm>
          <a:prstGeom prst="rect">
            <a:avLst/>
          </a:prstGeom>
          <a:noFill/>
          <a:ln w="9525">
            <a:noFill/>
            <a:miter lim="800000"/>
            <a:headEnd/>
            <a:tailEnd/>
          </a:ln>
        </p:spPr>
      </p:pic>
      <p:sp>
        <p:nvSpPr>
          <p:cNvPr id="18436" name="TextBox 3"/>
          <p:cNvSpPr txBox="1">
            <a:spLocks noChangeArrowheads="1"/>
          </p:cNvSpPr>
          <p:nvPr/>
        </p:nvSpPr>
        <p:spPr bwMode="auto">
          <a:xfrm>
            <a:off x="500063" y="4643438"/>
            <a:ext cx="6429375" cy="2000250"/>
          </a:xfrm>
          <a:prstGeom prst="rect">
            <a:avLst/>
          </a:prstGeom>
          <a:noFill/>
          <a:ln w="9525">
            <a:noFill/>
            <a:miter lim="800000"/>
            <a:headEnd/>
            <a:tailEnd/>
          </a:ln>
        </p:spPr>
        <p:txBody>
          <a:bodyPr>
            <a:spAutoFit/>
          </a:bodyPr>
          <a:lstStyle/>
          <a:p>
            <a:r>
              <a:rPr lang="kk-KZ" sz="2000">
                <a:latin typeface="Trebuchet MS" pitchFamily="34" charset="0"/>
              </a:rPr>
              <a:t>Толағайдың төңірегінде ,</a:t>
            </a:r>
          </a:p>
          <a:p>
            <a:r>
              <a:rPr lang="kk-KZ" sz="2400">
                <a:latin typeface="Trebuchet MS" pitchFamily="34" charset="0"/>
              </a:rPr>
              <a:t>Толқындайды</a:t>
            </a:r>
            <a:r>
              <a:rPr lang="kk-KZ" sz="2000">
                <a:latin typeface="Trebuchet MS" pitchFamily="34" charset="0"/>
              </a:rPr>
              <a:t> желмен бірге</a:t>
            </a:r>
          </a:p>
          <a:p>
            <a:r>
              <a:rPr lang="kk-KZ" sz="2000">
                <a:latin typeface="Trebuchet MS" pitchFamily="34" charset="0"/>
              </a:rPr>
              <a:t>Көк теңіздей көк шалғыны.</a:t>
            </a:r>
          </a:p>
          <a:p>
            <a:r>
              <a:rPr lang="kk-KZ" sz="2000">
                <a:latin typeface="Trebuchet MS" pitchFamily="34" charset="0"/>
              </a:rPr>
              <a:t>Алыпты жұрт ардақтайды,</a:t>
            </a:r>
          </a:p>
          <a:p>
            <a:r>
              <a:rPr lang="kk-KZ" sz="2000">
                <a:latin typeface="Trebuchet MS" pitchFamily="34" charset="0"/>
              </a:rPr>
              <a:t>Алып атын бір атайды</a:t>
            </a:r>
          </a:p>
          <a:p>
            <a:r>
              <a:rPr lang="kk-KZ" sz="2000">
                <a:latin typeface="Trebuchet MS" pitchFamily="34" charset="0"/>
              </a:rPr>
              <a:t>Жылда жаңбыр жауған күні. </a:t>
            </a:r>
            <a:endParaRPr lang="ru-RU" sz="2000">
              <a:latin typeface="Trebuchet MS" pitchFamily="34" charset="0"/>
            </a:endParaRPr>
          </a:p>
        </p:txBody>
      </p:sp>
    </p:spTree>
  </p:cSld>
  <p:clrMapOvr>
    <a:masterClrMapping/>
  </p:clrMapOvr>
  <p:transition advTm="6532">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713" y="1706551"/>
            <a:ext cx="5929354" cy="2143140"/>
          </a:xfrm>
        </p:spPr>
        <p:txBody>
          <a:bodyPr/>
          <a:lstStyle/>
          <a:p>
            <a:pPr eaLnBrk="1" fontAlgn="auto" hangingPunct="1">
              <a:spcAft>
                <a:spcPts val="0"/>
              </a:spcAft>
              <a:defRPr/>
            </a:pPr>
            <a:r>
              <a:rPr lang="kk-KZ" dirty="0" smtClean="0">
                <a:solidFill>
                  <a:schemeClr val="accent3"/>
                </a:solidFill>
              </a:rPr>
              <a:t>Тыңдағандарыңызға </a:t>
            </a:r>
            <a:br>
              <a:rPr lang="kk-KZ" dirty="0" smtClean="0">
                <a:solidFill>
                  <a:schemeClr val="accent3"/>
                </a:solidFill>
              </a:rPr>
            </a:br>
            <a:r>
              <a:rPr lang="kk-KZ" dirty="0" smtClean="0">
                <a:solidFill>
                  <a:schemeClr val="accent3"/>
                </a:solidFill>
              </a:rPr>
              <a:t/>
            </a:r>
            <a:br>
              <a:rPr lang="kk-KZ" dirty="0" smtClean="0">
                <a:solidFill>
                  <a:schemeClr val="accent3"/>
                </a:solidFill>
              </a:rPr>
            </a:br>
            <a:r>
              <a:rPr lang="kk-KZ" dirty="0" smtClean="0">
                <a:solidFill>
                  <a:schemeClr val="accent3"/>
                </a:solidFill>
              </a:rPr>
              <a:t>            рахмет!!!</a:t>
            </a:r>
            <a:endParaRPr lang="ru-RU" dirty="0">
              <a:solidFill>
                <a:schemeClr val="accent3"/>
              </a:solidFill>
            </a:endParaRPr>
          </a:p>
        </p:txBody>
      </p:sp>
      <p:pic>
        <p:nvPicPr>
          <p:cNvPr id="3" name="Рисунок 2" descr="10.gif"/>
          <p:cNvPicPr>
            <a:picLocks noChangeAspect="1"/>
          </p:cNvPicPr>
          <p:nvPr/>
        </p:nvPicPr>
        <p:blipFill>
          <a:blip r:embed="rId2" cstate="screen"/>
          <a:srcRect/>
          <a:stretch>
            <a:fillRect/>
          </a:stretch>
        </p:blipFill>
        <p:spPr bwMode="auto">
          <a:xfrm>
            <a:off x="0" y="3875088"/>
            <a:ext cx="2047875" cy="2982912"/>
          </a:xfrm>
          <a:prstGeom prst="rect">
            <a:avLst/>
          </a:prstGeom>
          <a:noFill/>
          <a:ln w="9525">
            <a:noFill/>
            <a:miter lim="800000"/>
            <a:headEnd/>
            <a:tailEnd/>
          </a:ln>
        </p:spPr>
      </p:pic>
      <p:pic>
        <p:nvPicPr>
          <p:cNvPr id="4" name="Рисунок 3" descr="10.gif"/>
          <p:cNvPicPr>
            <a:picLocks noChangeAspect="1"/>
          </p:cNvPicPr>
          <p:nvPr/>
        </p:nvPicPr>
        <p:blipFill>
          <a:blip r:embed="rId2" cstate="screen"/>
          <a:srcRect/>
          <a:stretch>
            <a:fillRect/>
          </a:stretch>
        </p:blipFill>
        <p:spPr bwMode="auto">
          <a:xfrm>
            <a:off x="7000875" y="0"/>
            <a:ext cx="1884363" cy="3176588"/>
          </a:xfrm>
          <a:prstGeom prst="rect">
            <a:avLst/>
          </a:prstGeom>
          <a:noFill/>
          <a:ln w="9525">
            <a:noFill/>
            <a:miter lim="800000"/>
            <a:headEnd/>
            <a:tailEnd/>
          </a:ln>
        </p:spPr>
      </p:pic>
    </p:spTree>
  </p:cSld>
  <p:clrMapOvr>
    <a:masterClrMapping/>
  </p:clrMapOvr>
  <p:transition advTm="70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457200" y="320675"/>
            <a:ext cx="7239000" cy="804863"/>
          </a:xfrm>
          <a:noFill/>
        </p:spPr>
        <p:txBody>
          <a:bodyPr wrap="square" numCol="1" compatLnSpc="1">
            <a:prstTxWarp prst="textNoShape">
              <a:avLst/>
            </a:prstTxWarp>
          </a:bodyPr>
          <a:lstStyle/>
          <a:p>
            <a:pPr algn="ctr"/>
            <a:r>
              <a:rPr lang="kk-KZ" i="1" cap="none" smtClean="0">
                <a:ln>
                  <a:noFill/>
                </a:ln>
                <a:solidFill>
                  <a:schemeClr val="tx1"/>
                </a:solidFill>
                <a:latin typeface="Arial" charset="0"/>
              </a:rPr>
              <a:t>Венн диаграммасы</a:t>
            </a:r>
            <a:endParaRPr lang="ru-RU" i="1" cap="none" smtClean="0">
              <a:ln>
                <a:noFill/>
              </a:ln>
              <a:solidFill>
                <a:schemeClr val="tx1"/>
              </a:solidFill>
              <a:latin typeface="Arial" charset="0"/>
            </a:endParaRPr>
          </a:p>
        </p:txBody>
      </p:sp>
      <p:graphicFrame>
        <p:nvGraphicFramePr>
          <p:cNvPr id="39958" name="Group 22"/>
          <p:cNvGraphicFramePr>
            <a:graphicFrameLocks noGrp="1"/>
          </p:cNvGraphicFramePr>
          <p:nvPr>
            <p:ph idx="1"/>
          </p:nvPr>
        </p:nvGraphicFramePr>
        <p:xfrm>
          <a:off x="457200" y="1628775"/>
          <a:ext cx="7239000" cy="3671888"/>
        </p:xfrm>
        <a:graphic>
          <a:graphicData uri="http://schemas.openxmlformats.org/drawingml/2006/table">
            <a:tbl>
              <a:tblPr/>
              <a:tblGrid>
                <a:gridCol w="2413000"/>
                <a:gridCol w="2413000"/>
                <a:gridCol w="2413000"/>
              </a:tblGrid>
              <a:tr h="528638">
                <a:tc>
                  <a:txBody>
                    <a:bodyPr/>
                    <a:lstStyle/>
                    <a:p>
                      <a:pPr marL="0" marR="0" lvl="0" indent="0" algn="ctr"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kk-KZ" sz="2200" b="0" i="0" u="none" strike="noStrike" cap="none" normalizeH="0" baseline="0" smtClean="0">
                          <a:ln>
                            <a:noFill/>
                          </a:ln>
                          <a:solidFill>
                            <a:schemeClr val="tx1"/>
                          </a:solidFill>
                          <a:effectLst/>
                          <a:latin typeface="Arial" charset="0"/>
                        </a:rPr>
                        <a:t>Толағай </a:t>
                      </a:r>
                      <a:endParaRPr kumimoji="0" lang="ru-RU" sz="2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kk-KZ" sz="2200" b="0" i="0" u="none" strike="noStrike" cap="none" normalizeH="0" baseline="0" smtClean="0">
                          <a:ln>
                            <a:noFill/>
                          </a:ln>
                          <a:solidFill>
                            <a:schemeClr val="tx1"/>
                          </a:solidFill>
                          <a:effectLst/>
                          <a:latin typeface="Arial" charset="0"/>
                        </a:rPr>
                        <a:t>Ортақ белгісі</a:t>
                      </a:r>
                      <a:endParaRPr kumimoji="0" lang="ru-RU"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kk-KZ" sz="2200" b="0" i="0" u="none" strike="noStrike" cap="none" normalizeH="0" baseline="0" smtClean="0">
                          <a:ln>
                            <a:noFill/>
                          </a:ln>
                          <a:solidFill>
                            <a:schemeClr val="tx1"/>
                          </a:solidFill>
                          <a:effectLst/>
                          <a:latin typeface="Arial" charset="0"/>
                        </a:rPr>
                        <a:t>Кендебай</a:t>
                      </a:r>
                      <a:endParaRPr kumimoji="0" lang="ru-RU"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0">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endParaRPr kumimoji="0" lang="ru-RU" sz="2200" b="0" i="0" u="none" strike="noStrike" cap="none" normalizeH="0" baseline="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endParaRPr kumimoji="0" lang="ru-RU" sz="2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endParaRPr kumimoji="0" lang="ru-RU" sz="2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1"/>
          </p:nvPr>
        </p:nvSpPr>
        <p:spPr/>
        <p:txBody>
          <a:bodyPr/>
          <a:lstStyle/>
          <a:p>
            <a:pPr>
              <a:buFont typeface="Wingdings 2" pitchFamily="18" charset="2"/>
              <a:buNone/>
            </a:pPr>
            <a:endParaRPr lang="ru-RU" smtClean="0"/>
          </a:p>
        </p:txBody>
      </p:sp>
      <p:sp>
        <p:nvSpPr>
          <p:cNvPr id="41999" name="Oval 15"/>
          <p:cNvSpPr>
            <a:spLocks noChangeArrowheads="1"/>
          </p:cNvSpPr>
          <p:nvPr/>
        </p:nvSpPr>
        <p:spPr bwMode="auto">
          <a:xfrm>
            <a:off x="2987675" y="3141663"/>
            <a:ext cx="2089150" cy="1008062"/>
          </a:xfrm>
          <a:prstGeom prst="ellipse">
            <a:avLst/>
          </a:prstGeom>
          <a:solidFill>
            <a:schemeClr val="accent1"/>
          </a:solidFill>
          <a:ln w="9525">
            <a:solidFill>
              <a:schemeClr val="tx1"/>
            </a:solidFill>
            <a:round/>
            <a:headEnd/>
            <a:tailEnd/>
          </a:ln>
          <a:effectLst/>
        </p:spPr>
        <p:txBody>
          <a:bodyPr wrap="none" anchor="ctr"/>
          <a:lstStyle/>
          <a:p>
            <a:pPr algn="ctr"/>
            <a:r>
              <a:rPr lang="kk-KZ"/>
              <a:t>Толағай</a:t>
            </a:r>
            <a:endParaRPr lang="ru-RU"/>
          </a:p>
        </p:txBody>
      </p:sp>
      <p:sp>
        <p:nvSpPr>
          <p:cNvPr id="42000" name="Line 16"/>
          <p:cNvSpPr>
            <a:spLocks noChangeShapeType="1"/>
          </p:cNvSpPr>
          <p:nvPr/>
        </p:nvSpPr>
        <p:spPr bwMode="auto">
          <a:xfrm>
            <a:off x="5076825" y="3644900"/>
            <a:ext cx="790575" cy="0"/>
          </a:xfrm>
          <a:prstGeom prst="line">
            <a:avLst/>
          </a:prstGeom>
          <a:noFill/>
          <a:ln w="9525">
            <a:solidFill>
              <a:schemeClr val="tx1"/>
            </a:solidFill>
            <a:round/>
            <a:headEnd/>
            <a:tailEnd type="triangle" w="med" len="med"/>
          </a:ln>
          <a:effectLst/>
        </p:spPr>
        <p:txBody>
          <a:bodyPr/>
          <a:lstStyle/>
          <a:p>
            <a:endParaRPr lang="ru-RU"/>
          </a:p>
        </p:txBody>
      </p:sp>
      <p:sp>
        <p:nvSpPr>
          <p:cNvPr id="42002" name="Line 18"/>
          <p:cNvSpPr>
            <a:spLocks noChangeShapeType="1"/>
          </p:cNvSpPr>
          <p:nvPr/>
        </p:nvSpPr>
        <p:spPr bwMode="auto">
          <a:xfrm flipH="1">
            <a:off x="2195513" y="3644900"/>
            <a:ext cx="792162" cy="0"/>
          </a:xfrm>
          <a:prstGeom prst="line">
            <a:avLst/>
          </a:prstGeom>
          <a:noFill/>
          <a:ln w="9525">
            <a:solidFill>
              <a:schemeClr val="tx1"/>
            </a:solidFill>
            <a:round/>
            <a:headEnd/>
            <a:tailEnd type="triangle" w="med" len="med"/>
          </a:ln>
          <a:effectLst/>
        </p:spPr>
        <p:txBody>
          <a:bodyPr/>
          <a:lstStyle/>
          <a:p>
            <a:endParaRPr lang="ru-RU"/>
          </a:p>
        </p:txBody>
      </p:sp>
      <p:sp>
        <p:nvSpPr>
          <p:cNvPr id="42003" name="Line 19"/>
          <p:cNvSpPr>
            <a:spLocks noChangeShapeType="1"/>
          </p:cNvSpPr>
          <p:nvPr/>
        </p:nvSpPr>
        <p:spPr bwMode="auto">
          <a:xfrm flipV="1">
            <a:off x="3995738" y="2420938"/>
            <a:ext cx="0" cy="720725"/>
          </a:xfrm>
          <a:prstGeom prst="line">
            <a:avLst/>
          </a:prstGeom>
          <a:noFill/>
          <a:ln w="9525">
            <a:solidFill>
              <a:schemeClr val="tx1"/>
            </a:solidFill>
            <a:round/>
            <a:headEnd/>
            <a:tailEnd type="triangle" w="med" len="med"/>
          </a:ln>
          <a:effectLst/>
        </p:spPr>
        <p:txBody>
          <a:bodyPr/>
          <a:lstStyle/>
          <a:p>
            <a:endParaRPr lang="ru-RU"/>
          </a:p>
        </p:txBody>
      </p:sp>
      <p:sp>
        <p:nvSpPr>
          <p:cNvPr id="42004" name="Line 20"/>
          <p:cNvSpPr>
            <a:spLocks noChangeShapeType="1"/>
          </p:cNvSpPr>
          <p:nvPr/>
        </p:nvSpPr>
        <p:spPr bwMode="auto">
          <a:xfrm>
            <a:off x="4067175" y="4149725"/>
            <a:ext cx="0" cy="647700"/>
          </a:xfrm>
          <a:prstGeom prst="line">
            <a:avLst/>
          </a:prstGeom>
          <a:noFill/>
          <a:ln w="9525">
            <a:solidFill>
              <a:schemeClr val="tx1"/>
            </a:solidFill>
            <a:round/>
            <a:headEnd/>
            <a:tailEnd type="triangle" w="med" len="med"/>
          </a:ln>
          <a:effectLst/>
        </p:spPr>
        <p:txBody>
          <a:bodyPr/>
          <a:lstStyle/>
          <a:p>
            <a:endParaRPr lang="ru-RU"/>
          </a:p>
        </p:txBody>
      </p:sp>
      <p:sp>
        <p:nvSpPr>
          <p:cNvPr id="42005" name="Line 21"/>
          <p:cNvSpPr>
            <a:spLocks noChangeShapeType="1"/>
          </p:cNvSpPr>
          <p:nvPr/>
        </p:nvSpPr>
        <p:spPr bwMode="auto">
          <a:xfrm>
            <a:off x="4716463" y="4005263"/>
            <a:ext cx="431800" cy="576262"/>
          </a:xfrm>
          <a:prstGeom prst="line">
            <a:avLst/>
          </a:prstGeom>
          <a:noFill/>
          <a:ln w="9525">
            <a:solidFill>
              <a:schemeClr val="tx1"/>
            </a:solidFill>
            <a:round/>
            <a:headEnd/>
            <a:tailEnd type="triangle" w="med" len="med"/>
          </a:ln>
          <a:effectLst/>
        </p:spPr>
        <p:txBody>
          <a:bodyPr/>
          <a:lstStyle/>
          <a:p>
            <a:endParaRPr lang="ru-RU"/>
          </a:p>
        </p:txBody>
      </p:sp>
      <p:sp>
        <p:nvSpPr>
          <p:cNvPr id="42006" name="Line 22"/>
          <p:cNvSpPr>
            <a:spLocks noChangeShapeType="1"/>
          </p:cNvSpPr>
          <p:nvPr/>
        </p:nvSpPr>
        <p:spPr bwMode="auto">
          <a:xfrm flipH="1">
            <a:off x="2771775" y="4005263"/>
            <a:ext cx="576263" cy="360362"/>
          </a:xfrm>
          <a:prstGeom prst="line">
            <a:avLst/>
          </a:prstGeom>
          <a:noFill/>
          <a:ln w="9525">
            <a:solidFill>
              <a:schemeClr val="tx1"/>
            </a:solidFill>
            <a:round/>
            <a:headEnd/>
            <a:tailEnd type="triangle" w="med" len="med"/>
          </a:ln>
          <a:effectLst/>
        </p:spPr>
        <p:txBody>
          <a:bodyPr/>
          <a:lstStyle/>
          <a:p>
            <a:endParaRPr lang="ru-RU"/>
          </a:p>
        </p:txBody>
      </p:sp>
      <p:sp>
        <p:nvSpPr>
          <p:cNvPr id="42007" name="Line 23"/>
          <p:cNvSpPr>
            <a:spLocks noChangeShapeType="1"/>
          </p:cNvSpPr>
          <p:nvPr/>
        </p:nvSpPr>
        <p:spPr bwMode="auto">
          <a:xfrm flipV="1">
            <a:off x="4572000" y="2781300"/>
            <a:ext cx="576263" cy="431800"/>
          </a:xfrm>
          <a:prstGeom prst="line">
            <a:avLst/>
          </a:prstGeom>
          <a:noFill/>
          <a:ln w="9525">
            <a:solidFill>
              <a:schemeClr val="tx1"/>
            </a:solidFill>
            <a:round/>
            <a:headEnd/>
            <a:tailEnd type="triangle" w="med" len="med"/>
          </a:ln>
          <a:effectLst/>
        </p:spPr>
        <p:txBody>
          <a:bodyPr/>
          <a:lstStyle/>
          <a:p>
            <a:endParaRPr lang="ru-RU"/>
          </a:p>
        </p:txBody>
      </p:sp>
      <p:sp>
        <p:nvSpPr>
          <p:cNvPr id="42008" name="Line 24"/>
          <p:cNvSpPr>
            <a:spLocks noChangeShapeType="1"/>
          </p:cNvSpPr>
          <p:nvPr/>
        </p:nvSpPr>
        <p:spPr bwMode="auto">
          <a:xfrm flipH="1" flipV="1">
            <a:off x="2916238" y="2852738"/>
            <a:ext cx="431800" cy="360362"/>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noFill/>
        </p:spPr>
        <p:txBody>
          <a:bodyPr wrap="square" numCol="1" compatLnSpc="1">
            <a:prstTxWarp prst="textNoShape">
              <a:avLst/>
            </a:prstTxWarp>
          </a:bodyPr>
          <a:lstStyle/>
          <a:p>
            <a:r>
              <a:rPr lang="kk-KZ" cap="none" smtClean="0">
                <a:ln>
                  <a:noFill/>
                </a:ln>
                <a:solidFill>
                  <a:schemeClr val="tx1"/>
                </a:solidFill>
                <a:latin typeface="Arial" charset="0"/>
              </a:rPr>
              <a:t>Толағайдың сипаты:</a:t>
            </a:r>
            <a:endParaRPr lang="ru-RU" cap="none" smtClean="0">
              <a:ln>
                <a:noFill/>
              </a:ln>
              <a:solidFill>
                <a:schemeClr val="tx1"/>
              </a:solidFill>
              <a:latin typeface="Arial" charset="0"/>
            </a:endParaRPr>
          </a:p>
        </p:txBody>
      </p:sp>
      <p:sp>
        <p:nvSpPr>
          <p:cNvPr id="44035" name="Rectangle 3"/>
          <p:cNvSpPr>
            <a:spLocks noGrp="1"/>
          </p:cNvSpPr>
          <p:nvPr>
            <p:ph type="body" idx="1"/>
          </p:nvPr>
        </p:nvSpPr>
        <p:spPr/>
        <p:txBody>
          <a:bodyPr/>
          <a:lstStyle/>
          <a:p>
            <a:pPr marL="495300" indent="-495300">
              <a:buFont typeface="Wingdings 2" pitchFamily="18" charset="2"/>
              <a:buNone/>
            </a:pPr>
            <a:r>
              <a:rPr lang="kk-KZ" smtClean="0">
                <a:latin typeface="Arial" charset="0"/>
              </a:rPr>
              <a:t>1. Әдемі</a:t>
            </a:r>
          </a:p>
          <a:p>
            <a:pPr marL="495300" indent="-495300">
              <a:buFont typeface="Wingdings 2" pitchFamily="18" charset="2"/>
              <a:buNone/>
            </a:pPr>
            <a:r>
              <a:rPr lang="kk-KZ" smtClean="0">
                <a:latin typeface="Arial" charset="0"/>
              </a:rPr>
              <a:t>2. Аңшы</a:t>
            </a:r>
          </a:p>
          <a:p>
            <a:pPr marL="495300" indent="-495300">
              <a:buFont typeface="Wingdings 2" pitchFamily="18" charset="2"/>
              <a:buNone/>
            </a:pPr>
            <a:r>
              <a:rPr lang="kk-KZ" smtClean="0">
                <a:latin typeface="Arial" charset="0"/>
              </a:rPr>
              <a:t>3. Мерген</a:t>
            </a:r>
          </a:p>
          <a:p>
            <a:pPr marL="495300" indent="-495300">
              <a:buFont typeface="Wingdings 2" pitchFamily="18" charset="2"/>
              <a:buNone/>
            </a:pPr>
            <a:r>
              <a:rPr lang="kk-KZ" smtClean="0">
                <a:latin typeface="Arial" charset="0"/>
              </a:rPr>
              <a:t>4. Алып</a:t>
            </a:r>
          </a:p>
          <a:p>
            <a:pPr marL="495300" indent="-495300">
              <a:buFont typeface="Wingdings 2" pitchFamily="18" charset="2"/>
              <a:buNone/>
            </a:pPr>
            <a:r>
              <a:rPr lang="kk-KZ" smtClean="0">
                <a:latin typeface="Arial" charset="0"/>
              </a:rPr>
              <a:t>5. Елін сүйген ер </a:t>
            </a:r>
            <a:endParaRPr lang="ru-RU"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a:noFill/>
        </p:spPr>
        <p:txBody>
          <a:bodyPr wrap="square" numCol="1" compatLnSpc="1">
            <a:prstTxWarp prst="textNoShape">
              <a:avLst/>
            </a:prstTxWarp>
          </a:bodyPr>
          <a:lstStyle/>
          <a:p>
            <a:pPr algn="ctr"/>
            <a:r>
              <a:rPr lang="kk-KZ" cap="none" smtClean="0">
                <a:ln>
                  <a:noFill/>
                </a:ln>
                <a:solidFill>
                  <a:schemeClr val="bg1"/>
                </a:solidFill>
                <a:latin typeface="Arial" charset="0"/>
              </a:rPr>
              <a:t>Желтоқсанның он бесі</a:t>
            </a:r>
            <a:endParaRPr lang="ru-RU" cap="none" smtClean="0">
              <a:ln>
                <a:noFill/>
              </a:ln>
              <a:solidFill>
                <a:schemeClr val="bg1"/>
              </a:solidFill>
              <a:latin typeface="Arial" charset="0"/>
            </a:endParaRPr>
          </a:p>
        </p:txBody>
      </p:sp>
      <p:sp>
        <p:nvSpPr>
          <p:cNvPr id="38915" name="Rectangle 3"/>
          <p:cNvSpPr>
            <a:spLocks noGrp="1"/>
          </p:cNvSpPr>
          <p:nvPr>
            <p:ph type="body" idx="4294967295"/>
          </p:nvPr>
        </p:nvSpPr>
        <p:spPr/>
        <p:txBody>
          <a:bodyPr/>
          <a:lstStyle/>
          <a:p>
            <a:pPr algn="ctr">
              <a:buFont typeface="Wingdings 2" pitchFamily="18" charset="2"/>
              <a:buNone/>
            </a:pPr>
            <a:endParaRPr lang="kk-KZ" sz="6000" smtClean="0">
              <a:latin typeface="Arial" charset="0"/>
            </a:endParaRPr>
          </a:p>
          <a:p>
            <a:pPr algn="ctr">
              <a:buFont typeface="Wingdings 2" pitchFamily="18" charset="2"/>
              <a:buNone/>
            </a:pPr>
            <a:r>
              <a:rPr lang="kk-KZ" sz="6000" i="1" smtClean="0">
                <a:solidFill>
                  <a:schemeClr val="bg1"/>
                </a:solidFill>
                <a:latin typeface="Arial" charset="0"/>
              </a:rPr>
              <a:t>Ә.Тәжібаев</a:t>
            </a:r>
          </a:p>
          <a:p>
            <a:pPr algn="ctr">
              <a:buFont typeface="Wingdings 2" pitchFamily="18" charset="2"/>
              <a:buNone/>
            </a:pPr>
            <a:r>
              <a:rPr lang="kk-KZ" sz="6000" i="1" smtClean="0">
                <a:solidFill>
                  <a:schemeClr val="bg1"/>
                </a:solidFill>
                <a:latin typeface="Arial" charset="0"/>
              </a:rPr>
              <a:t>“Толағай” ертегісі</a:t>
            </a:r>
            <a:endParaRPr lang="ru-RU" sz="6000" i="1"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5901" y="322527"/>
            <a:ext cx="1340614" cy="1138667"/>
          </a:xfrm>
        </p:spPr>
        <p:txBody>
          <a:bodyPr>
            <a:normAutofit fontScale="90000"/>
          </a:bodyPr>
          <a:lstStyle/>
          <a:p>
            <a:pPr eaLnBrk="1" fontAlgn="auto" hangingPunct="1">
              <a:spcAft>
                <a:spcPts val="0"/>
              </a:spcAft>
              <a:defRPr/>
            </a:pPr>
            <a:r>
              <a:rPr lang="kk-KZ" sz="4000" i="1" dirty="0" smtClean="0">
                <a:solidFill>
                  <a:schemeClr val="accent6">
                    <a:lumMod val="20000"/>
                    <a:lumOff val="80000"/>
                  </a:schemeClr>
                </a:solidFill>
              </a:rPr>
              <a:t/>
            </a:r>
            <a:br>
              <a:rPr lang="kk-KZ" sz="4000" i="1" dirty="0" smtClean="0">
                <a:solidFill>
                  <a:schemeClr val="accent6">
                    <a:lumMod val="20000"/>
                    <a:lumOff val="80000"/>
                  </a:schemeClr>
                </a:solidFill>
              </a:rPr>
            </a:br>
            <a:endParaRPr lang="ru-RU" sz="4000" i="1" dirty="0">
              <a:solidFill>
                <a:schemeClr val="accent6">
                  <a:lumMod val="20000"/>
                  <a:lumOff val="80000"/>
                </a:schemeClr>
              </a:solidFill>
            </a:endParaRPr>
          </a:p>
        </p:txBody>
      </p:sp>
      <p:pic>
        <p:nvPicPr>
          <p:cNvPr id="7" name="Рисунок 6" descr="Фото023.jpg"/>
          <p:cNvPicPr>
            <a:picLocks noGrp="1" noChangeAspect="1"/>
          </p:cNvPicPr>
          <p:nvPr>
            <p:ph type="pic" idx="1"/>
          </p:nvPr>
        </p:nvPicPr>
        <p:blipFill>
          <a:blip r:embed="rId3" cstate="screen"/>
          <a:srcRect/>
          <a:stretch>
            <a:fillRect/>
          </a:stretch>
        </p:blipFill>
        <p:spPr>
          <a:xfrm>
            <a:off x="1837658" y="2045951"/>
            <a:ext cx="4312137" cy="3853493"/>
          </a:xfrm>
          <a:solidFill>
            <a:srgbClr val="FFFFFF">
              <a:shade val="85000"/>
            </a:srgbClr>
          </a:solidFill>
          <a:ln w="190500" cap="sq"/>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Фото019.jpg"/>
          <p:cNvPicPr>
            <a:picLocks noChangeAspect="1"/>
          </p:cNvPicPr>
          <p:nvPr/>
        </p:nvPicPr>
        <p:blipFill>
          <a:blip r:embed="rId4" cstate="screen"/>
          <a:stretch>
            <a:fillRect/>
          </a:stretch>
        </p:blipFill>
        <p:spPr>
          <a:xfrm>
            <a:off x="6072198" y="3357562"/>
            <a:ext cx="2714644" cy="28849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a:spLocks noChangeArrowheads="1"/>
          </p:cNvSpPr>
          <p:nvPr/>
        </p:nvSpPr>
        <p:spPr bwMode="auto">
          <a:xfrm>
            <a:off x="5429250" y="214313"/>
            <a:ext cx="3500438" cy="1190625"/>
          </a:xfrm>
          <a:prstGeom prst="rect">
            <a:avLst/>
          </a:prstGeom>
          <a:noFill/>
          <a:ln w="9525">
            <a:noFill/>
            <a:miter lim="800000"/>
            <a:headEnd/>
            <a:tailEnd/>
          </a:ln>
        </p:spPr>
        <p:txBody>
          <a:bodyPr>
            <a:spAutoFit/>
          </a:bodyPr>
          <a:lstStyle/>
          <a:p>
            <a:r>
              <a:rPr lang="kk-KZ" sz="3600">
                <a:solidFill>
                  <a:srgbClr val="1409E7"/>
                </a:solidFill>
                <a:latin typeface="Trebuchet MS" pitchFamily="34" charset="0"/>
              </a:rPr>
              <a:t>ӘБДІЛДА</a:t>
            </a:r>
            <a:r>
              <a:rPr lang="kk-KZ" sz="3600">
                <a:latin typeface="Trebuchet MS" pitchFamily="34" charset="0"/>
              </a:rPr>
              <a:t>       </a:t>
            </a:r>
          </a:p>
          <a:p>
            <a:r>
              <a:rPr lang="kk-KZ" sz="3600">
                <a:latin typeface="Trebuchet MS" pitchFamily="34" charset="0"/>
              </a:rPr>
              <a:t>                       </a:t>
            </a:r>
            <a:endParaRPr lang="ru-RU" sz="3600">
              <a:latin typeface="Trebuchet MS" pitchFamily="34" charset="0"/>
            </a:endParaRPr>
          </a:p>
        </p:txBody>
      </p:sp>
      <p:sp>
        <p:nvSpPr>
          <p:cNvPr id="12" name="TextBox 11"/>
          <p:cNvSpPr txBox="1">
            <a:spLocks noChangeArrowheads="1"/>
          </p:cNvSpPr>
          <p:nvPr/>
        </p:nvSpPr>
        <p:spPr bwMode="auto">
          <a:xfrm>
            <a:off x="5715000" y="1714500"/>
            <a:ext cx="3429000" cy="701675"/>
          </a:xfrm>
          <a:prstGeom prst="rect">
            <a:avLst/>
          </a:prstGeom>
          <a:noFill/>
          <a:ln w="9525">
            <a:noFill/>
            <a:miter lim="800000"/>
            <a:headEnd/>
            <a:tailEnd/>
          </a:ln>
        </p:spPr>
        <p:txBody>
          <a:bodyPr>
            <a:spAutoFit/>
          </a:bodyPr>
          <a:lstStyle/>
          <a:p>
            <a:r>
              <a:rPr lang="kk-KZ" sz="4000">
                <a:solidFill>
                  <a:srgbClr val="1409E7"/>
                </a:solidFill>
                <a:latin typeface="Trebuchet MS" pitchFamily="34" charset="0"/>
              </a:rPr>
              <a:t>ТӘЖІБАЕВ</a:t>
            </a:r>
            <a:endParaRPr lang="ru-RU" sz="4000">
              <a:solidFill>
                <a:srgbClr val="1409E7"/>
              </a:solidFill>
              <a:latin typeface="Trebuchet MS" pitchFamily="34" charset="0"/>
            </a:endParaRPr>
          </a:p>
        </p:txBody>
      </p:sp>
    </p:spTree>
    <p:custDataLst>
      <p:tags r:id="rId1"/>
    </p:custDataLst>
  </p:cSld>
  <p:clrMapOvr>
    <a:masterClrMapping/>
  </p:clrMapOvr>
  <p:transition spd="med" advTm="14813">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9"/>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571604" y="3000372"/>
            <a:ext cx="5286412" cy="1285884"/>
          </a:xfrm>
          <a:prstGeom prst="ellipse">
            <a:avLst/>
          </a:prstGeom>
          <a:solidFill>
            <a:schemeClr val="accent1"/>
          </a:solidFill>
          <a:ln>
            <a:solidFill>
              <a:schemeClr val="accent2"/>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kk-KZ" sz="6000" b="1" i="1" dirty="0">
                <a:solidFill>
                  <a:schemeClr val="tx1"/>
                </a:solidFill>
              </a:rPr>
              <a:t>Ертегі</a:t>
            </a:r>
            <a:endParaRPr lang="ru-RU" sz="6000" b="1" i="1" dirty="0">
              <a:solidFill>
                <a:schemeClr val="tx1"/>
              </a:solidFill>
            </a:endParaRPr>
          </a:p>
        </p:txBody>
      </p:sp>
      <p:sp>
        <p:nvSpPr>
          <p:cNvPr id="23" name="TextBox 22"/>
          <p:cNvSpPr txBox="1">
            <a:spLocks noChangeArrowheads="1"/>
          </p:cNvSpPr>
          <p:nvPr/>
        </p:nvSpPr>
        <p:spPr bwMode="auto">
          <a:xfrm>
            <a:off x="142875" y="1571625"/>
            <a:ext cx="9001125" cy="954088"/>
          </a:xfrm>
          <a:prstGeom prst="rect">
            <a:avLst/>
          </a:prstGeom>
          <a:noFill/>
          <a:ln w="9525">
            <a:noFill/>
            <a:miter lim="800000"/>
            <a:headEnd/>
            <a:tailEnd/>
          </a:ln>
        </p:spPr>
        <p:txBody>
          <a:bodyPr>
            <a:spAutoFit/>
          </a:bodyPr>
          <a:lstStyle/>
          <a:p>
            <a:r>
              <a:rPr lang="kk-KZ" sz="2800" b="1" i="1" dirty="0">
                <a:latin typeface="Trebuchet MS" pitchFamily="34" charset="0"/>
              </a:rPr>
              <a:t>Қиял</a:t>
            </a:r>
            <a:r>
              <a:rPr lang="ru-RU" sz="2800" b="1" i="1" dirty="0">
                <a:latin typeface="Trebuchet MS" pitchFamily="34" charset="0"/>
              </a:rPr>
              <a:t>-</a:t>
            </a:r>
            <a:r>
              <a:rPr lang="kk-KZ" sz="2800" b="1" i="1" dirty="0">
                <a:latin typeface="Trebuchet MS" pitchFamily="34" charset="0"/>
              </a:rPr>
              <a:t>ғажайып  ертегі   </a:t>
            </a:r>
            <a:r>
              <a:rPr lang="kk-KZ" sz="2800" b="1" dirty="0">
                <a:latin typeface="Trebuchet MS" pitchFamily="34" charset="0"/>
              </a:rPr>
              <a:t>    Хайуанаттар туралы  </a:t>
            </a:r>
          </a:p>
          <a:p>
            <a:r>
              <a:rPr lang="kk-KZ" sz="2800" b="1" dirty="0">
                <a:latin typeface="Trebuchet MS" pitchFamily="34" charset="0"/>
              </a:rPr>
              <a:t>                                                                               </a:t>
            </a:r>
            <a:endParaRPr lang="ru-RU" sz="2800" b="1" dirty="0">
              <a:latin typeface="Trebuchet MS" pitchFamily="34" charset="0"/>
            </a:endParaRPr>
          </a:p>
        </p:txBody>
      </p:sp>
      <p:sp>
        <p:nvSpPr>
          <p:cNvPr id="26" name="TextBox 25"/>
          <p:cNvSpPr txBox="1">
            <a:spLocks noChangeArrowheads="1"/>
          </p:cNvSpPr>
          <p:nvPr/>
        </p:nvSpPr>
        <p:spPr bwMode="auto">
          <a:xfrm>
            <a:off x="0" y="5286375"/>
            <a:ext cx="9401175" cy="523875"/>
          </a:xfrm>
          <a:prstGeom prst="rect">
            <a:avLst/>
          </a:prstGeom>
          <a:noFill/>
          <a:ln w="9525">
            <a:noFill/>
            <a:miter lim="800000"/>
            <a:headEnd/>
            <a:tailEnd/>
          </a:ln>
        </p:spPr>
        <p:txBody>
          <a:bodyPr>
            <a:spAutoFit/>
          </a:bodyPr>
          <a:lstStyle/>
          <a:p>
            <a:r>
              <a:rPr lang="kk-KZ" sz="2800">
                <a:latin typeface="Trebuchet MS" pitchFamily="34" charset="0"/>
              </a:rPr>
              <a:t>   </a:t>
            </a:r>
            <a:r>
              <a:rPr lang="kk-KZ" sz="2800" b="1" i="1">
                <a:latin typeface="Trebuchet MS" pitchFamily="34" charset="0"/>
              </a:rPr>
              <a:t>Шыншыл  ертегі                Әдеби    ертегі           </a:t>
            </a:r>
            <a:endParaRPr lang="ru-RU" sz="2800" b="1" i="1">
              <a:latin typeface="Trebuchet MS" pitchFamily="34" charset="0"/>
            </a:endParaRPr>
          </a:p>
        </p:txBody>
      </p:sp>
    </p:spTree>
    <p:custDataLst>
      <p:tags r:id="rId1"/>
    </p:custDataLst>
  </p:cSld>
  <p:clrMapOvr>
    <a:masterClrMapping/>
  </p:clrMapOvr>
  <p:transition spd="slow" advTm="13015">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4" presetClass="emph" presetSubtype="0" fill="hold" nodeType="clickEffect">
                                  <p:stCondLst>
                                    <p:cond delay="0"/>
                                  </p:stCondLst>
                                  <p:childTnLst>
                                    <p:animClr clrSpc="rgb" dir="cw">
                                      <p:cBhvr override="childStyle">
                                        <p:cTn id="10" dur="1900" fill="hold">
                                          <p:stCondLst>
                                            <p:cond delay="100"/>
                                          </p:stCondLst>
                                        </p:cTn>
                                        <p:tgtEl>
                                          <p:spTgt spid="23">
                                            <p:txEl>
                                              <p:pRg st="0" end="0"/>
                                            </p:txEl>
                                          </p:spTgt>
                                        </p:tgtEl>
                                        <p:attrNameLst>
                                          <p:attrName>style.color</p:attrName>
                                        </p:attrNameLst>
                                      </p:cBhvr>
                                      <p:to>
                                        <a:schemeClr val="accent2"/>
                                      </p:to>
                                    </p:animClr>
                                    <p:animClr clrSpc="rgb" dir="cw">
                                      <p:cBhvr>
                                        <p:cTn id="11" dur="1900" fill="hold">
                                          <p:stCondLst>
                                            <p:cond delay="100"/>
                                          </p:stCondLst>
                                        </p:cTn>
                                        <p:tgtEl>
                                          <p:spTgt spid="23">
                                            <p:txEl>
                                              <p:pRg st="0" end="0"/>
                                            </p:txEl>
                                          </p:spTgt>
                                        </p:tgtEl>
                                        <p:attrNameLst>
                                          <p:attrName>fillColor</p:attrName>
                                        </p:attrNameLst>
                                      </p:cBhvr>
                                      <p:to>
                                        <a:schemeClr val="accent2"/>
                                      </p:to>
                                    </p:animClr>
                                    <p:set>
                                      <p:cBhvr>
                                        <p:cTn id="12" dur="1900" fill="hold">
                                          <p:stCondLst>
                                            <p:cond delay="100"/>
                                          </p:stCondLst>
                                        </p:cTn>
                                        <p:tgtEl>
                                          <p:spTgt spid="23">
                                            <p:txEl>
                                              <p:pRg st="0" end="0"/>
                                            </p:txEl>
                                          </p:spTgt>
                                        </p:tgtEl>
                                        <p:attrNameLst>
                                          <p:attrName>fill.type</p:attrName>
                                        </p:attrNameLst>
                                      </p:cBhvr>
                                      <p:to>
                                        <p:strVal val="solid"/>
                                      </p:to>
                                    </p:set>
                                    <p:set>
                                      <p:cBhvr>
                                        <p:cTn id="13" dur="1900" fill="hold">
                                          <p:stCondLst>
                                            <p:cond delay="100"/>
                                          </p:stCondLst>
                                        </p:cTn>
                                        <p:tgtEl>
                                          <p:spTgt spid="23">
                                            <p:txEl>
                                              <p:pRg st="0" end="0"/>
                                            </p:txEl>
                                          </p:spTgt>
                                        </p:tgtEl>
                                        <p:attrNameLst>
                                          <p:attrName>fill.on</p:attrName>
                                        </p:attrNameLst>
                                      </p:cBhvr>
                                      <p:to>
                                        <p:strVal val="true"/>
                                      </p:to>
                                    </p:set>
                                    <p:animScale>
                                      <p:cBhvr>
                                        <p:cTn id="14" dur="200" fill="hold">
                                          <p:stCondLst>
                                            <p:cond delay="0"/>
                                          </p:stCondLst>
                                        </p:cTn>
                                        <p:tgtEl>
                                          <p:spTgt spid="23">
                                            <p:txEl>
                                              <p:pRg st="0" end="0"/>
                                            </p:txEl>
                                          </p:spTgt>
                                        </p:tgtEl>
                                      </p:cBhvr>
                                      <p:from x="100000" y="100000"/>
                                      <p:to x="100000" y="5000"/>
                                    </p:animScale>
                                    <p:animScale>
                                      <p:cBhvr>
                                        <p:cTn id="15" dur="200" fill="hold">
                                          <p:stCondLst>
                                            <p:cond delay="200"/>
                                          </p:stCondLst>
                                        </p:cTn>
                                        <p:tgtEl>
                                          <p:spTgt spid="23">
                                            <p:txEl>
                                              <p:pRg st="0" end="0"/>
                                            </p:txEl>
                                          </p:spTgt>
                                        </p:tgtEl>
                                      </p:cBhvr>
                                      <p:from x="100000" y="5000"/>
                                      <p:to x="120000" y="150000"/>
                                    </p:animScale>
                                    <p:animScale>
                                      <p:cBhvr>
                                        <p:cTn id="16" dur="600" fill="hold">
                                          <p:stCondLst>
                                            <p:cond delay="1400"/>
                                          </p:stCondLst>
                                        </p:cTn>
                                        <p:tgtEl>
                                          <p:spTgt spid="23">
                                            <p:txEl>
                                              <p:pRg st="0" end="0"/>
                                            </p:txEl>
                                          </p:spTgt>
                                        </p:tgtEl>
                                      </p:cBhvr>
                                      <p:to x="120000" y="150000"/>
                                    </p:animScale>
                                  </p:childTnLst>
                                </p:cTn>
                              </p:par>
                              <p:par>
                                <p:cTn id="17" presetID="14" presetClass="emph" presetSubtype="0" fill="hold" nodeType="withEffect">
                                  <p:stCondLst>
                                    <p:cond delay="0"/>
                                  </p:stCondLst>
                                  <p:childTnLst>
                                    <p:animClr clrSpc="rgb" dir="cw">
                                      <p:cBhvr override="childStyle">
                                        <p:cTn id="18" dur="1900" fill="hold">
                                          <p:stCondLst>
                                            <p:cond delay="100"/>
                                          </p:stCondLst>
                                        </p:cTn>
                                        <p:tgtEl>
                                          <p:spTgt spid="23">
                                            <p:txEl>
                                              <p:pRg st="1" end="1"/>
                                            </p:txEl>
                                          </p:spTgt>
                                        </p:tgtEl>
                                        <p:attrNameLst>
                                          <p:attrName>style.color</p:attrName>
                                        </p:attrNameLst>
                                      </p:cBhvr>
                                      <p:to>
                                        <a:schemeClr val="accent2"/>
                                      </p:to>
                                    </p:animClr>
                                    <p:animClr clrSpc="rgb" dir="cw">
                                      <p:cBhvr>
                                        <p:cTn id="19" dur="1900" fill="hold">
                                          <p:stCondLst>
                                            <p:cond delay="100"/>
                                          </p:stCondLst>
                                        </p:cTn>
                                        <p:tgtEl>
                                          <p:spTgt spid="23">
                                            <p:txEl>
                                              <p:pRg st="1" end="1"/>
                                            </p:txEl>
                                          </p:spTgt>
                                        </p:tgtEl>
                                        <p:attrNameLst>
                                          <p:attrName>fillColor</p:attrName>
                                        </p:attrNameLst>
                                      </p:cBhvr>
                                      <p:to>
                                        <a:schemeClr val="accent2"/>
                                      </p:to>
                                    </p:animClr>
                                    <p:set>
                                      <p:cBhvr>
                                        <p:cTn id="20" dur="1900" fill="hold">
                                          <p:stCondLst>
                                            <p:cond delay="100"/>
                                          </p:stCondLst>
                                        </p:cTn>
                                        <p:tgtEl>
                                          <p:spTgt spid="23">
                                            <p:txEl>
                                              <p:pRg st="1" end="1"/>
                                            </p:txEl>
                                          </p:spTgt>
                                        </p:tgtEl>
                                        <p:attrNameLst>
                                          <p:attrName>fill.type</p:attrName>
                                        </p:attrNameLst>
                                      </p:cBhvr>
                                      <p:to>
                                        <p:strVal val="solid"/>
                                      </p:to>
                                    </p:set>
                                    <p:set>
                                      <p:cBhvr>
                                        <p:cTn id="21" dur="1900" fill="hold">
                                          <p:stCondLst>
                                            <p:cond delay="100"/>
                                          </p:stCondLst>
                                        </p:cTn>
                                        <p:tgtEl>
                                          <p:spTgt spid="23">
                                            <p:txEl>
                                              <p:pRg st="1" end="1"/>
                                            </p:txEl>
                                          </p:spTgt>
                                        </p:tgtEl>
                                        <p:attrNameLst>
                                          <p:attrName>fill.on</p:attrName>
                                        </p:attrNameLst>
                                      </p:cBhvr>
                                      <p:to>
                                        <p:strVal val="true"/>
                                      </p:to>
                                    </p:set>
                                    <p:animScale>
                                      <p:cBhvr>
                                        <p:cTn id="22" dur="200" fill="hold">
                                          <p:stCondLst>
                                            <p:cond delay="0"/>
                                          </p:stCondLst>
                                        </p:cTn>
                                        <p:tgtEl>
                                          <p:spTgt spid="23">
                                            <p:txEl>
                                              <p:pRg st="1" end="1"/>
                                            </p:txEl>
                                          </p:spTgt>
                                        </p:tgtEl>
                                      </p:cBhvr>
                                      <p:from x="100000" y="100000"/>
                                      <p:to x="100000" y="5000"/>
                                    </p:animScale>
                                    <p:animScale>
                                      <p:cBhvr>
                                        <p:cTn id="23" dur="200" fill="hold">
                                          <p:stCondLst>
                                            <p:cond delay="200"/>
                                          </p:stCondLst>
                                        </p:cTn>
                                        <p:tgtEl>
                                          <p:spTgt spid="23">
                                            <p:txEl>
                                              <p:pRg st="1" end="1"/>
                                            </p:txEl>
                                          </p:spTgt>
                                        </p:tgtEl>
                                      </p:cBhvr>
                                      <p:from x="100000" y="5000"/>
                                      <p:to x="120000" y="150000"/>
                                    </p:animScale>
                                    <p:animScale>
                                      <p:cBhvr>
                                        <p:cTn id="24" dur="600" fill="hold">
                                          <p:stCondLst>
                                            <p:cond delay="1400"/>
                                          </p:stCondLst>
                                        </p:cTn>
                                        <p:tgtEl>
                                          <p:spTgt spid="23">
                                            <p:txEl>
                                              <p:pRg st="1" end="1"/>
                                            </p:txEl>
                                          </p:spTgt>
                                        </p:tgtEl>
                                      </p:cBhvr>
                                      <p:to x="120000" y="150000"/>
                                    </p:animScale>
                                  </p:childTnLst>
                                </p:cTn>
                              </p:par>
                            </p:childTnLst>
                          </p:cTn>
                        </p:par>
                      </p:childTnLst>
                    </p:cTn>
                  </p:par>
                  <p:par>
                    <p:cTn id="25" fill="hold">
                      <p:stCondLst>
                        <p:cond delay="indefinite"/>
                      </p:stCondLst>
                      <p:childTnLst>
                        <p:par>
                          <p:cTn id="26" fill="hold">
                            <p:stCondLst>
                              <p:cond delay="0"/>
                            </p:stCondLst>
                            <p:childTnLst>
                              <p:par>
                                <p:cTn id="27" presetID="14" presetClass="emph" presetSubtype="0" fill="hold" nodeType="clickEffect">
                                  <p:stCondLst>
                                    <p:cond delay="0"/>
                                  </p:stCondLst>
                                  <p:childTnLst>
                                    <p:animClr clrSpc="rgb" dir="cw">
                                      <p:cBhvr override="childStyle">
                                        <p:cTn id="28" dur="1900" fill="hold">
                                          <p:stCondLst>
                                            <p:cond delay="100"/>
                                          </p:stCondLst>
                                        </p:cTn>
                                        <p:tgtEl>
                                          <p:spTgt spid="26">
                                            <p:txEl>
                                              <p:pRg st="0" end="0"/>
                                            </p:txEl>
                                          </p:spTgt>
                                        </p:tgtEl>
                                        <p:attrNameLst>
                                          <p:attrName>style.color</p:attrName>
                                        </p:attrNameLst>
                                      </p:cBhvr>
                                      <p:to>
                                        <a:schemeClr val="accent2"/>
                                      </p:to>
                                    </p:animClr>
                                    <p:animClr clrSpc="rgb" dir="cw">
                                      <p:cBhvr>
                                        <p:cTn id="29" dur="1900" fill="hold">
                                          <p:stCondLst>
                                            <p:cond delay="100"/>
                                          </p:stCondLst>
                                        </p:cTn>
                                        <p:tgtEl>
                                          <p:spTgt spid="26">
                                            <p:txEl>
                                              <p:pRg st="0" end="0"/>
                                            </p:txEl>
                                          </p:spTgt>
                                        </p:tgtEl>
                                        <p:attrNameLst>
                                          <p:attrName>fillColor</p:attrName>
                                        </p:attrNameLst>
                                      </p:cBhvr>
                                      <p:to>
                                        <a:schemeClr val="accent2"/>
                                      </p:to>
                                    </p:animClr>
                                    <p:set>
                                      <p:cBhvr>
                                        <p:cTn id="30" dur="1900" fill="hold">
                                          <p:stCondLst>
                                            <p:cond delay="100"/>
                                          </p:stCondLst>
                                        </p:cTn>
                                        <p:tgtEl>
                                          <p:spTgt spid="26">
                                            <p:txEl>
                                              <p:pRg st="0" end="0"/>
                                            </p:txEl>
                                          </p:spTgt>
                                        </p:tgtEl>
                                        <p:attrNameLst>
                                          <p:attrName>fill.type</p:attrName>
                                        </p:attrNameLst>
                                      </p:cBhvr>
                                      <p:to>
                                        <p:strVal val="solid"/>
                                      </p:to>
                                    </p:set>
                                    <p:set>
                                      <p:cBhvr>
                                        <p:cTn id="31" dur="1900" fill="hold">
                                          <p:stCondLst>
                                            <p:cond delay="100"/>
                                          </p:stCondLst>
                                        </p:cTn>
                                        <p:tgtEl>
                                          <p:spTgt spid="26">
                                            <p:txEl>
                                              <p:pRg st="0" end="0"/>
                                            </p:txEl>
                                          </p:spTgt>
                                        </p:tgtEl>
                                        <p:attrNameLst>
                                          <p:attrName>fill.on</p:attrName>
                                        </p:attrNameLst>
                                      </p:cBhvr>
                                      <p:to>
                                        <p:strVal val="true"/>
                                      </p:to>
                                    </p:set>
                                    <p:animScale>
                                      <p:cBhvr>
                                        <p:cTn id="32" dur="200" fill="hold">
                                          <p:stCondLst>
                                            <p:cond delay="0"/>
                                          </p:stCondLst>
                                        </p:cTn>
                                        <p:tgtEl>
                                          <p:spTgt spid="26">
                                            <p:txEl>
                                              <p:pRg st="0" end="0"/>
                                            </p:txEl>
                                          </p:spTgt>
                                        </p:tgtEl>
                                      </p:cBhvr>
                                      <p:from x="100000" y="100000"/>
                                      <p:to x="100000" y="5000"/>
                                    </p:animScale>
                                    <p:animScale>
                                      <p:cBhvr>
                                        <p:cTn id="33" dur="200" fill="hold">
                                          <p:stCondLst>
                                            <p:cond delay="200"/>
                                          </p:stCondLst>
                                        </p:cTn>
                                        <p:tgtEl>
                                          <p:spTgt spid="26">
                                            <p:txEl>
                                              <p:pRg st="0" end="0"/>
                                            </p:txEl>
                                          </p:spTgt>
                                        </p:tgtEl>
                                      </p:cBhvr>
                                      <p:from x="100000" y="5000"/>
                                      <p:to x="120000" y="150000"/>
                                    </p:animScale>
                                    <p:animScale>
                                      <p:cBhvr>
                                        <p:cTn id="34" dur="600" fill="hold">
                                          <p:stCondLst>
                                            <p:cond delay="1400"/>
                                          </p:stCondLst>
                                        </p:cTn>
                                        <p:tgtEl>
                                          <p:spTgt spid="26">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320674"/>
            <a:ext cx="7242175" cy="5751532"/>
          </a:xfrm>
        </p:spPr>
        <p:txBody>
          <a:bodyPr>
            <a:normAutofit fontScale="90000"/>
          </a:bodyPr>
          <a:lstStyle/>
          <a:p>
            <a:pPr eaLnBrk="1" fontAlgn="auto" hangingPunct="1">
              <a:spcAft>
                <a:spcPts val="0"/>
              </a:spcAft>
              <a:defRPr/>
            </a:pPr>
            <a:r>
              <a:rPr lang="kk-KZ" sz="1800" cap="none" dirty="0" smtClean="0">
                <a:solidFill>
                  <a:srgbClr val="FF0000"/>
                </a:solidFill>
              </a:rPr>
              <a:t/>
            </a:r>
            <a:br>
              <a:rPr lang="kk-KZ" sz="18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
            </a:r>
            <a:br>
              <a:rPr lang="kk-KZ" sz="2400" cap="none" dirty="0" smtClean="0">
                <a:solidFill>
                  <a:srgbClr val="FF0000"/>
                </a:solidFill>
              </a:rPr>
            </a:br>
            <a:r>
              <a:rPr lang="kk-KZ" sz="2400" cap="none" dirty="0" smtClean="0">
                <a:solidFill>
                  <a:srgbClr val="FF0000"/>
                </a:solidFill>
              </a:rPr>
              <a:t>Қазақстанның  халық жазушысы, ақын, драматург  Ә.Тәж</a:t>
            </a:r>
            <a:r>
              <a:rPr lang="kk-KZ" sz="2400" b="0" cap="none" dirty="0" smtClean="0">
                <a:solidFill>
                  <a:srgbClr val="FF0000"/>
                </a:solidFill>
              </a:rPr>
              <a:t>ібаев  1909 жылы   Қызылорда  қаласында  дүниеге  келген. Әбділда  әкесінен  жастай  жетім   қалып,бірыңғай  тәрбиесінде  болады.  Ауылда  оқып  хат таниды. </a:t>
            </a:r>
            <a:r>
              <a:rPr lang="ru-RU" sz="2400" b="0" cap="none" dirty="0" smtClean="0">
                <a:solidFill>
                  <a:srgbClr val="FF0000"/>
                </a:solidFill>
              </a:rPr>
              <a:t>1923</a:t>
            </a:r>
            <a:r>
              <a:rPr lang="kk-KZ" sz="2400" b="0" cap="none" dirty="0" smtClean="0">
                <a:solidFill>
                  <a:srgbClr val="FF0000"/>
                </a:solidFill>
              </a:rPr>
              <a:t> жылы  Қызылордаға  интернатқа  орналасады. Абай  атындағы  Қазақ педагогика институтын бітірген.   </a:t>
            </a:r>
            <a:r>
              <a:rPr lang="en-US" sz="2400" b="0" cap="none" dirty="0" smtClean="0">
                <a:solidFill>
                  <a:srgbClr val="FF0000"/>
                </a:solidFill>
              </a:rPr>
              <a:t>“</a:t>
            </a:r>
            <a:r>
              <a:rPr lang="kk-KZ" sz="2400" b="0" cap="none" dirty="0" smtClean="0">
                <a:solidFill>
                  <a:srgbClr val="FF0000"/>
                </a:solidFill>
              </a:rPr>
              <a:t>Жас алаш</a:t>
            </a:r>
            <a:r>
              <a:rPr lang="en-US" sz="2400" b="0" cap="none" dirty="0" smtClean="0">
                <a:solidFill>
                  <a:srgbClr val="FF0000"/>
                </a:solidFill>
              </a:rPr>
              <a:t>”</a:t>
            </a:r>
            <a:r>
              <a:rPr lang="kk-KZ" sz="2400" b="0" cap="none" dirty="0" smtClean="0">
                <a:solidFill>
                  <a:srgbClr val="FF0000"/>
                </a:solidFill>
              </a:rPr>
              <a:t>, </a:t>
            </a:r>
            <a:r>
              <a:rPr lang="en-US" sz="2400" b="0" cap="none" dirty="0" smtClean="0">
                <a:solidFill>
                  <a:srgbClr val="FF0000"/>
                </a:solidFill>
              </a:rPr>
              <a:t>“</a:t>
            </a:r>
            <a:r>
              <a:rPr lang="kk-KZ" sz="2400" b="0" cap="none" dirty="0" smtClean="0">
                <a:solidFill>
                  <a:srgbClr val="FF0000"/>
                </a:solidFill>
              </a:rPr>
              <a:t>Қазақ әдебиеті</a:t>
            </a:r>
            <a:r>
              <a:rPr lang="en-US" sz="2400" b="0" cap="none" dirty="0" smtClean="0">
                <a:solidFill>
                  <a:srgbClr val="FF0000"/>
                </a:solidFill>
              </a:rPr>
              <a:t>”</a:t>
            </a:r>
            <a:r>
              <a:rPr lang="kk-KZ" sz="2400" b="0" cap="none" dirty="0" smtClean="0">
                <a:solidFill>
                  <a:srgbClr val="FF0000"/>
                </a:solidFill>
              </a:rPr>
              <a:t>  газетінде  қызмет атқарған.</a:t>
            </a:r>
            <a:br>
              <a:rPr lang="kk-KZ" sz="2400" b="0" cap="none" dirty="0" smtClean="0">
                <a:solidFill>
                  <a:srgbClr val="FF0000"/>
                </a:solidFill>
              </a:rPr>
            </a:br>
            <a:r>
              <a:rPr lang="kk-KZ" sz="2400" b="0" cap="none" dirty="0" smtClean="0">
                <a:solidFill>
                  <a:srgbClr val="FF0000"/>
                </a:solidFill>
              </a:rPr>
              <a:t/>
            </a:r>
            <a:br>
              <a:rPr lang="kk-KZ" sz="2400" b="0" cap="none" dirty="0" smtClean="0">
                <a:solidFill>
                  <a:srgbClr val="FF0000"/>
                </a:solidFill>
              </a:rPr>
            </a:br>
            <a:r>
              <a:rPr lang="kk-KZ" sz="2400" b="0" cap="none" dirty="0" smtClean="0">
                <a:solidFill>
                  <a:srgbClr val="FF0000"/>
                </a:solidFill>
              </a:rPr>
              <a:t>50 шақты кітаптың   авторы. </a:t>
            </a:r>
            <a:r>
              <a:rPr lang="en-US" sz="2400" b="0" cap="none" dirty="0" smtClean="0">
                <a:solidFill>
                  <a:srgbClr val="FF0000"/>
                </a:solidFill>
              </a:rPr>
              <a:t>“</a:t>
            </a:r>
            <a:r>
              <a:rPr lang="kk-KZ" sz="2400" b="0" cap="none" dirty="0" smtClean="0">
                <a:solidFill>
                  <a:srgbClr val="FF0000"/>
                </a:solidFill>
              </a:rPr>
              <a:t>Еңбек Қызыл ту</a:t>
            </a:r>
            <a:r>
              <a:rPr lang="en-US" sz="2400" b="0" cap="none" dirty="0" smtClean="0">
                <a:solidFill>
                  <a:srgbClr val="FF0000"/>
                </a:solidFill>
              </a:rPr>
              <a:t>”</a:t>
            </a:r>
            <a:r>
              <a:rPr lang="kk-KZ" sz="2400" b="0" cap="none" dirty="0" smtClean="0">
                <a:solidFill>
                  <a:srgbClr val="FF0000"/>
                </a:solidFill>
              </a:rPr>
              <a:t> орденімен екі рет,</a:t>
            </a:r>
            <a:r>
              <a:rPr lang="en-US" sz="2400" b="0" cap="none" dirty="0" smtClean="0">
                <a:solidFill>
                  <a:srgbClr val="FF0000"/>
                </a:solidFill>
              </a:rPr>
              <a:t>”</a:t>
            </a:r>
            <a:r>
              <a:rPr lang="kk-KZ" sz="2400" b="0" cap="none" dirty="0" smtClean="0">
                <a:solidFill>
                  <a:srgbClr val="FF0000"/>
                </a:solidFill>
              </a:rPr>
              <a:t>Құрмет белгісі </a:t>
            </a:r>
            <a:r>
              <a:rPr lang="en-US" sz="2400" b="0" cap="none" dirty="0" smtClean="0">
                <a:solidFill>
                  <a:srgbClr val="FF0000"/>
                </a:solidFill>
              </a:rPr>
              <a:t>“</a:t>
            </a:r>
            <a:r>
              <a:rPr lang="kk-KZ" sz="2400" b="0" cap="none" dirty="0" smtClean="0">
                <a:solidFill>
                  <a:srgbClr val="FF0000"/>
                </a:solidFill>
              </a:rPr>
              <a:t>орденімен марапатталған. </a:t>
            </a:r>
            <a:br>
              <a:rPr lang="kk-KZ" sz="2400" b="0" cap="none" dirty="0" smtClean="0">
                <a:solidFill>
                  <a:srgbClr val="FF0000"/>
                </a:solidFill>
              </a:rPr>
            </a:br>
            <a:r>
              <a:rPr lang="kk-KZ" sz="2400" b="0" cap="none" dirty="0" smtClean="0">
                <a:solidFill>
                  <a:srgbClr val="FF0000"/>
                </a:solidFill>
              </a:rPr>
              <a:t>Қазақ  ССР Мемлекеттік сыйлығының лауреаты</a:t>
            </a:r>
            <a:r>
              <a:rPr lang="en-US" sz="2400" b="0" cap="none" dirty="0" smtClean="0">
                <a:solidFill>
                  <a:srgbClr val="FF0000"/>
                </a:solidFill>
              </a:rPr>
              <a:t/>
            </a:r>
            <a:br>
              <a:rPr lang="en-US" sz="2400" b="0" cap="none" dirty="0" smtClean="0">
                <a:solidFill>
                  <a:srgbClr val="FF0000"/>
                </a:solidFill>
              </a:rPr>
            </a:br>
            <a:r>
              <a:rPr lang="en-US" sz="2400" b="0" cap="none" dirty="0" smtClean="0">
                <a:solidFill>
                  <a:srgbClr val="FF0000"/>
                </a:solidFill>
              </a:rPr>
              <a:t/>
            </a:r>
            <a:br>
              <a:rPr lang="en-US" sz="2400" b="0" cap="none" dirty="0" smtClean="0">
                <a:solidFill>
                  <a:srgbClr val="FF0000"/>
                </a:solidFill>
              </a:rPr>
            </a:br>
            <a:endParaRPr lang="ru-RU" sz="2400" cap="none" dirty="0">
              <a:solidFill>
                <a:srgbClr val="FF0000"/>
              </a:solidFill>
            </a:endParaRPr>
          </a:p>
        </p:txBody>
      </p:sp>
      <p:pic>
        <p:nvPicPr>
          <p:cNvPr id="20" name="~PP2110.WAV">
            <a:hlinkClick r:id="" action="ppaction://media"/>
          </p:cNvPr>
          <p:cNvPicPr>
            <a:picLocks noRot="1" noChangeAspect="1"/>
          </p:cNvPicPr>
          <p:nvPr>
            <a:wavAudioFile r:embed="rId1" name="~PP2110.WAV"/>
          </p:nvPr>
        </p:nvPicPr>
        <p:blipFill>
          <a:blip r:embed="rId3" cstate="screen"/>
          <a:srcRect/>
          <a:stretch>
            <a:fillRect/>
          </a:stretch>
        </p:blipFill>
        <p:spPr bwMode="auto">
          <a:xfrm>
            <a:off x="8547100" y="6261100"/>
            <a:ext cx="304800" cy="304800"/>
          </a:xfrm>
          <a:prstGeom prst="rect">
            <a:avLst/>
          </a:prstGeom>
          <a:noFill/>
          <a:ln w="9525">
            <a:noFill/>
            <a:miter lim="800000"/>
            <a:headEnd/>
            <a:tailEnd/>
          </a:ln>
        </p:spPr>
      </p:pic>
    </p:spTree>
  </p:cSld>
  <p:clrMapOvr>
    <a:masterClrMapping/>
  </p:clrMapOvr>
  <p:transition advTm="629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457200" y="285750"/>
            <a:ext cx="7239000" cy="6170613"/>
          </a:xfrm>
        </p:spPr>
        <p:txBody>
          <a:bodyPr/>
          <a:lstStyle/>
          <a:p>
            <a:pPr eaLnBrk="1" hangingPunct="1"/>
            <a:r>
              <a:rPr lang="ru-RU" b="1" i="1" smtClean="0"/>
              <a:t>1909 жылы 4 </a:t>
            </a:r>
            <a:r>
              <a:rPr lang="kk-KZ" b="1" i="1" smtClean="0"/>
              <a:t>ақпанда Қызылорда қаласында дүниеге келген.</a:t>
            </a:r>
          </a:p>
          <a:p>
            <a:pPr eaLnBrk="1" hangingPunct="1"/>
            <a:endParaRPr lang="kk-KZ" b="1" i="1" smtClean="0"/>
          </a:p>
          <a:p>
            <a:pPr eaLnBrk="1" hangingPunct="1"/>
            <a:r>
              <a:rPr lang="kk-KZ" b="1" i="1" smtClean="0"/>
              <a:t> </a:t>
            </a:r>
            <a:r>
              <a:rPr lang="ru-RU" b="1" i="1" smtClean="0"/>
              <a:t>1978 жылы </a:t>
            </a:r>
            <a:r>
              <a:rPr lang="en-US" b="1" i="1" smtClean="0"/>
              <a:t>“</a:t>
            </a:r>
            <a:r>
              <a:rPr lang="ru-RU" b="1" i="1" smtClean="0"/>
              <a:t> </a:t>
            </a:r>
            <a:r>
              <a:rPr lang="kk-KZ" b="1" i="1" smtClean="0"/>
              <a:t>Толағай</a:t>
            </a:r>
            <a:r>
              <a:rPr lang="en-US" b="1" i="1" smtClean="0"/>
              <a:t>”</a:t>
            </a:r>
            <a:r>
              <a:rPr lang="kk-KZ" b="1" i="1" smtClean="0"/>
              <a:t>әдеби ертегісі жазылған. </a:t>
            </a:r>
          </a:p>
          <a:p>
            <a:pPr eaLnBrk="1" hangingPunct="1"/>
            <a:endParaRPr lang="kk-KZ" b="1" i="1" smtClean="0"/>
          </a:p>
          <a:p>
            <a:pPr eaLnBrk="1" hangingPunct="1"/>
            <a:r>
              <a:rPr lang="kk-KZ" b="1" i="1" smtClean="0"/>
              <a:t>Ә.Тәжібаев </a:t>
            </a:r>
            <a:r>
              <a:rPr lang="ru-RU" b="1" i="1" smtClean="0"/>
              <a:t>-</a:t>
            </a:r>
            <a:r>
              <a:rPr lang="kk-KZ" b="1" i="1" smtClean="0"/>
              <a:t>ақын,драматург, әдебиет зерттеуші, Қазақстанның халық жазушысы ,профессор.</a:t>
            </a:r>
          </a:p>
          <a:p>
            <a:pPr eaLnBrk="1" hangingPunct="1"/>
            <a:endParaRPr lang="ru-RU" b="1" i="1" smtClean="0"/>
          </a:p>
        </p:txBody>
      </p:sp>
    </p:spTree>
  </p:cSld>
  <p:clrMapOvr>
    <a:masterClrMapping/>
  </p:clrMapOvr>
  <p:transition advTm="5453">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kk-KZ" dirty="0" smtClean="0"/>
              <a:t>ғ</a:t>
            </a:r>
            <a:endParaRPr lang="ru-RU" dirty="0"/>
          </a:p>
        </p:txBody>
      </p:sp>
      <p:sp>
        <p:nvSpPr>
          <p:cNvPr id="10243" name="Подзаголовок 2"/>
          <p:cNvSpPr>
            <a:spLocks noGrp="1"/>
          </p:cNvSpPr>
          <p:nvPr>
            <p:ph type="subTitle" idx="1"/>
          </p:nvPr>
        </p:nvSpPr>
        <p:spPr>
          <a:xfrm>
            <a:off x="3354388" y="3540125"/>
            <a:ext cx="5114925" cy="1101725"/>
          </a:xfrm>
        </p:spPr>
        <p:txBody>
          <a:bodyPr/>
          <a:lstStyle/>
          <a:p>
            <a:pPr eaLnBrk="1" hangingPunct="1"/>
            <a:endParaRPr lang="ru-RU" smtClean="0"/>
          </a:p>
        </p:txBody>
      </p:sp>
      <p:pic>
        <p:nvPicPr>
          <p:cNvPr id="4" name="Рисунок 3" descr="p629_04.jpg"/>
          <p:cNvPicPr>
            <a:picLocks noChangeAspect="1"/>
          </p:cNvPicPr>
          <p:nvPr/>
        </p:nvPicPr>
        <p:blipFill>
          <a:blip r:embed="rId2" cstate="screen"/>
          <a:stretch>
            <a:fillRect/>
          </a:stretch>
        </p:blipFill>
        <p:spPr>
          <a:xfrm>
            <a:off x="2643188" y="0"/>
            <a:ext cx="6500812" cy="6858000"/>
          </a:xfrm>
          <a:prstGeom prst="rect">
            <a:avLst/>
          </a:prstGeom>
          <a:ln>
            <a:noFill/>
          </a:ln>
          <a:effectLst>
            <a:outerShdw blurRad="292100" dist="139700" dir="2700000" algn="tl" rotWithShape="0">
              <a:srgbClr val="333333">
                <a:alpha val="65000"/>
              </a:srgbClr>
            </a:outerShdw>
          </a:effectLst>
        </p:spPr>
      </p:pic>
      <p:sp>
        <p:nvSpPr>
          <p:cNvPr id="10245" name="TextBox 4"/>
          <p:cNvSpPr txBox="1">
            <a:spLocks noChangeArrowheads="1"/>
          </p:cNvSpPr>
          <p:nvPr/>
        </p:nvSpPr>
        <p:spPr bwMode="auto">
          <a:xfrm>
            <a:off x="0" y="1071563"/>
            <a:ext cx="2500313" cy="1200150"/>
          </a:xfrm>
          <a:prstGeom prst="rect">
            <a:avLst/>
          </a:prstGeom>
          <a:noFill/>
          <a:ln w="9525">
            <a:noFill/>
            <a:miter lim="800000"/>
            <a:headEnd/>
            <a:tailEnd/>
          </a:ln>
        </p:spPr>
        <p:txBody>
          <a:bodyPr>
            <a:spAutoFit/>
          </a:bodyPr>
          <a:lstStyle/>
          <a:p>
            <a:r>
              <a:rPr lang="kk-KZ" i="1">
                <a:latin typeface="Trebuchet MS" pitchFamily="34" charset="0"/>
              </a:rPr>
              <a:t>Ан аулауға кең </a:t>
            </a:r>
          </a:p>
          <a:p>
            <a:r>
              <a:rPr lang="kk-KZ" i="1">
                <a:latin typeface="Trebuchet MS" pitchFamily="34" charset="0"/>
              </a:rPr>
              <a:t>                    даладан  </a:t>
            </a:r>
          </a:p>
          <a:p>
            <a:r>
              <a:rPr lang="kk-KZ" i="1">
                <a:latin typeface="Trebuchet MS" pitchFamily="34" charset="0"/>
              </a:rPr>
              <a:t>Құтылмайды</a:t>
            </a:r>
          </a:p>
          <a:p>
            <a:r>
              <a:rPr lang="kk-KZ" i="1">
                <a:latin typeface="Trebuchet MS" pitchFamily="34" charset="0"/>
              </a:rPr>
              <a:t>            қашқан құлан</a:t>
            </a:r>
            <a:endParaRPr lang="ru-RU" i="1">
              <a:latin typeface="Trebuchet MS" pitchFamily="34" charset="0"/>
            </a:endParaRPr>
          </a:p>
        </p:txBody>
      </p:sp>
    </p:spTree>
  </p:cSld>
  <p:clrMapOvr>
    <a:masterClrMapping/>
  </p:clrMapOvr>
  <p:transition spd="med" advTm="875">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kk-KZ" dirty="0" smtClean="0"/>
              <a:t>л</a:t>
            </a:r>
            <a:endParaRPr lang="ru-RU" dirty="0"/>
          </a:p>
        </p:txBody>
      </p:sp>
      <p:pic>
        <p:nvPicPr>
          <p:cNvPr id="11267" name="Рисунок 3" descr="02_4_lake2.jpg"/>
          <p:cNvPicPr>
            <a:picLocks noChangeAspect="1"/>
          </p:cNvPicPr>
          <p:nvPr/>
        </p:nvPicPr>
        <p:blipFill>
          <a:blip r:embed="rId2" cstate="screen"/>
          <a:srcRect/>
          <a:stretch>
            <a:fillRect/>
          </a:stretch>
        </p:blipFill>
        <p:spPr bwMode="auto">
          <a:xfrm>
            <a:off x="285750" y="285750"/>
            <a:ext cx="7643813" cy="4786313"/>
          </a:xfrm>
          <a:prstGeom prst="rect">
            <a:avLst/>
          </a:prstGeom>
          <a:noFill/>
          <a:ln w="9525">
            <a:noFill/>
            <a:miter lim="800000"/>
            <a:headEnd/>
            <a:tailEnd/>
          </a:ln>
        </p:spPr>
      </p:pic>
      <p:sp>
        <p:nvSpPr>
          <p:cNvPr id="11268" name="TextBox 4"/>
          <p:cNvSpPr txBox="1">
            <a:spLocks noChangeArrowheads="1"/>
          </p:cNvSpPr>
          <p:nvPr/>
        </p:nvSpPr>
        <p:spPr bwMode="auto">
          <a:xfrm>
            <a:off x="214313" y="4786313"/>
            <a:ext cx="5214937" cy="1384300"/>
          </a:xfrm>
          <a:prstGeom prst="rect">
            <a:avLst/>
          </a:prstGeom>
          <a:noFill/>
          <a:ln w="9525">
            <a:noFill/>
            <a:miter lim="800000"/>
            <a:headEnd/>
            <a:tailEnd/>
          </a:ln>
        </p:spPr>
        <p:txBody>
          <a:bodyPr>
            <a:spAutoFit/>
          </a:bodyPr>
          <a:lstStyle/>
          <a:p>
            <a:endParaRPr lang="kk-KZ" sz="2800">
              <a:latin typeface="Trebuchet MS" pitchFamily="34" charset="0"/>
            </a:endParaRPr>
          </a:p>
          <a:p>
            <a:r>
              <a:rPr lang="kk-KZ" sz="2800">
                <a:latin typeface="Trebuchet MS" pitchFamily="34" charset="0"/>
              </a:rPr>
              <a:t>   Елсіз, малсыз көлдің қасы,</a:t>
            </a:r>
          </a:p>
          <a:p>
            <a:r>
              <a:rPr lang="kk-KZ" sz="2800">
                <a:latin typeface="Trebuchet MS" pitchFamily="34" charset="0"/>
              </a:rPr>
              <a:t>   Қалың қамыс айналасы.</a:t>
            </a:r>
            <a:endParaRPr lang="ru-RU" sz="2800">
              <a:latin typeface="Trebuchet MS" pitchFamily="34" charset="0"/>
            </a:endParaRPr>
          </a:p>
        </p:txBody>
      </p:sp>
    </p:spTree>
  </p:cSld>
  <p:clrMapOvr>
    <a:masterClrMapping/>
  </p:clrMapOvr>
  <p:transition advTm="1015">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42175" cy="1143000"/>
          </a:xfrm>
        </p:spPr>
        <p:txBody>
          <a:bodyPr/>
          <a:lstStyle/>
          <a:p>
            <a:pPr eaLnBrk="1" fontAlgn="auto" hangingPunct="1">
              <a:spcAft>
                <a:spcPts val="0"/>
              </a:spcAft>
              <a:defRPr/>
            </a:pPr>
            <a:endParaRPr lang="ru-RU"/>
          </a:p>
        </p:txBody>
      </p:sp>
      <p:pic>
        <p:nvPicPr>
          <p:cNvPr id="12291" name="Рисунок 3" descr="108082.jpg"/>
          <p:cNvPicPr>
            <a:picLocks noChangeAspect="1"/>
          </p:cNvPicPr>
          <p:nvPr/>
        </p:nvPicPr>
        <p:blipFill>
          <a:blip r:embed="rId2" cstate="screen"/>
          <a:srcRect/>
          <a:stretch>
            <a:fillRect/>
          </a:stretch>
        </p:blipFill>
        <p:spPr bwMode="auto">
          <a:xfrm>
            <a:off x="285750" y="285750"/>
            <a:ext cx="7643813" cy="4786313"/>
          </a:xfrm>
          <a:prstGeom prst="rect">
            <a:avLst/>
          </a:prstGeom>
          <a:noFill/>
          <a:ln w="9525">
            <a:noFill/>
            <a:miter lim="800000"/>
            <a:headEnd/>
            <a:tailEnd/>
          </a:ln>
        </p:spPr>
      </p:pic>
      <p:sp>
        <p:nvSpPr>
          <p:cNvPr id="12292" name="TextBox 4"/>
          <p:cNvSpPr txBox="1">
            <a:spLocks noChangeArrowheads="1"/>
          </p:cNvSpPr>
          <p:nvPr/>
        </p:nvSpPr>
        <p:spPr bwMode="auto">
          <a:xfrm>
            <a:off x="642938" y="5143500"/>
            <a:ext cx="4572000" cy="1200150"/>
          </a:xfrm>
          <a:prstGeom prst="rect">
            <a:avLst/>
          </a:prstGeom>
          <a:noFill/>
          <a:ln w="9525">
            <a:noFill/>
            <a:miter lim="800000"/>
            <a:headEnd/>
            <a:tailEnd/>
          </a:ln>
        </p:spPr>
        <p:txBody>
          <a:bodyPr>
            <a:spAutoFit/>
          </a:bodyPr>
          <a:lstStyle/>
          <a:p>
            <a:r>
              <a:rPr lang="kk-KZ" sz="2400">
                <a:latin typeface="Trebuchet MS" pitchFamily="34" charset="0"/>
              </a:rPr>
              <a:t>Оқта</a:t>
            </a:r>
            <a:r>
              <a:rPr lang="ru-RU" sz="2400">
                <a:latin typeface="Trebuchet MS" pitchFamily="34" charset="0"/>
              </a:rPr>
              <a:t>-</a:t>
            </a:r>
            <a:r>
              <a:rPr lang="kk-KZ" sz="2400">
                <a:latin typeface="Trebuchet MS" pitchFamily="34" charset="0"/>
              </a:rPr>
              <a:t>текте үн береді ,</a:t>
            </a:r>
          </a:p>
          <a:p>
            <a:r>
              <a:rPr lang="kk-KZ" sz="2400">
                <a:latin typeface="Trebuchet MS" pitchFamily="34" charset="0"/>
              </a:rPr>
              <a:t>Үрейді ала күңіренеді, </a:t>
            </a:r>
          </a:p>
          <a:p>
            <a:r>
              <a:rPr lang="kk-KZ" sz="2400">
                <a:latin typeface="Trebuchet MS" pitchFamily="34" charset="0"/>
              </a:rPr>
              <a:t>Жем іздеген   жолбарыс  та.</a:t>
            </a:r>
            <a:endParaRPr lang="ru-RU" sz="2400">
              <a:latin typeface="Trebuchet MS" pitchFamily="34" charset="0"/>
            </a:endParaRPr>
          </a:p>
        </p:txBody>
      </p:sp>
    </p:spTree>
  </p:cSld>
  <p:clrMapOvr>
    <a:masterClrMapping/>
  </p:clrMapOvr>
  <p:transition advTm="7265">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5|2.4|2.3"/>
</p:tagLst>
</file>

<file path=ppt/tags/tag2.xml><?xml version="1.0" encoding="utf-8"?>
<p:tagLst xmlns:a="http://schemas.openxmlformats.org/drawingml/2006/main" xmlns:r="http://schemas.openxmlformats.org/officeDocument/2006/relationships" xmlns:p="http://schemas.openxmlformats.org/presentationml/2006/main">
  <p:tag name="TIMING" val="|2.5|2.6|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406</TotalTime>
  <Words>374</Words>
  <Application>Microsoft Office PowerPoint</Application>
  <PresentationFormat>Экран (4:3)</PresentationFormat>
  <Paragraphs>88</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Тест</vt:lpstr>
      <vt:lpstr>Желтоқсанның он бесі</vt:lpstr>
      <vt:lpstr> </vt:lpstr>
      <vt:lpstr>Слайд 4</vt:lpstr>
      <vt:lpstr>                     Қазақстанның  халық жазушысы, ақын, драматург  Ә.Тәжібаев  1909 жылы   Қызылорда  қаласында  дүниеге  келген. Әбділда  әкесінен  жастай  жетім   қалып,бірыңғай  тәрбиесінде  болады.  Ауылда  оқып  хат таниды. 1923 жылы  Қызылордаға  интернатқа  орналасады. Абай  атындағы  Қазақ педагогика институтын бітірген.   “Жас алаш”, “Қазақ әдебиеті”  газетінде  қызмет атқарған.  50 шақты кітаптың   авторы. “Еңбек Қызыл ту” орденімен екі рет,”Құрмет белгісі “орденімен марапатталған.  Қазақ  ССР Мемлекеттік сыйлығының лауреаты  </vt:lpstr>
      <vt:lpstr>Слайд 6</vt:lpstr>
      <vt:lpstr>ғ</vt:lpstr>
      <vt:lpstr>л</vt:lpstr>
      <vt:lpstr>Слайд 9</vt:lpstr>
      <vt:lpstr>Слайд 10</vt:lpstr>
      <vt:lpstr>Слайд 11</vt:lpstr>
      <vt:lpstr>Слайд 12</vt:lpstr>
      <vt:lpstr>Слайд 13</vt:lpstr>
      <vt:lpstr>,</vt:lpstr>
      <vt:lpstr>ө</vt:lpstr>
      <vt:lpstr>Тыңдағандарыңызға               рахмет!!!</vt:lpstr>
      <vt:lpstr>Венн диаграммасы</vt:lpstr>
      <vt:lpstr>Слайд 18</vt:lpstr>
      <vt:lpstr>Толағайдың сипаты:</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Јбділда Тјжібаев</dc:title>
  <dc:creator>Пользователь</dc:creator>
  <cp:lastModifiedBy>Majitov Nurken</cp:lastModifiedBy>
  <cp:revision>44</cp:revision>
  <dcterms:created xsi:type="dcterms:W3CDTF">2009-11-26T15:26:22Z</dcterms:created>
  <dcterms:modified xsi:type="dcterms:W3CDTF">2010-07-12T07:05:28Z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3265255</vt:lpwstr>
  </property>
  <property fmtid="{D5CDD505-2E9C-101B-9397-08002B2CF9AE}" name="NXPowerLiteVersion" pid="3">
    <vt:lpwstr>D4.1.1</vt:lpwstr>
  </property>
</Properties>
</file>