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3"/>
  </p:notesMasterIdLst>
  <p:sldIdLst>
    <p:sldId id="257" r:id="rId2"/>
    <p:sldId id="424" r:id="rId3"/>
    <p:sldId id="259" r:id="rId4"/>
    <p:sldId id="421" r:id="rId5"/>
    <p:sldId id="422" r:id="rId6"/>
    <p:sldId id="423" r:id="rId7"/>
    <p:sldId id="425" r:id="rId8"/>
    <p:sldId id="381" r:id="rId9"/>
    <p:sldId id="426" r:id="rId10"/>
    <p:sldId id="427" r:id="rId11"/>
    <p:sldId id="42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chemeClr val="tx1"/>
    </p:penClr>
  </p:showPr>
  <p:clrMru>
    <a:srgbClr val="FFCC00"/>
    <a:srgbClr val="FFFFFF"/>
    <a:srgbClr val="DCFAFE"/>
    <a:srgbClr val="E7E8F3"/>
    <a:srgbClr val="FFFF66"/>
    <a:srgbClr val="FFCC8C"/>
    <a:srgbClr val="66CCFF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14" autoAdjust="0"/>
    <p:restoredTop sz="98544" autoAdjust="0"/>
  </p:normalViewPr>
  <p:slideViewPr>
    <p:cSldViewPr>
      <p:cViewPr>
        <p:scale>
          <a:sx n="100" d="100"/>
          <a:sy n="100" d="100"/>
        </p:scale>
        <p:origin x="-72" y="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6" d="100"/>
          <a:sy n="36" d="100"/>
        </p:scale>
        <p:origin x="-810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DB7A3C8-CD85-44CD-B667-36195A8DB8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994ABC-439A-4C25-84AF-55A06D5D5BE9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E35AF1-31AC-4254-9F56-6F6AECB6F630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9117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117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AEEC8-1276-4EAE-8CB4-036CC7C4C0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Tm="15000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64344-07B0-458F-ADC9-B388F1D1B1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Tm="1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EF3FF-5D70-4165-A13A-675AA76597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Tm="1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EE3A9-B444-49C1-9011-93494FC45B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Tm="1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0F80A-6244-463D-8F0C-F5E0A958D9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Tm="1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A7313-083E-41CE-9207-5DD2A79BB4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Tm="1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8CFAF-E772-4F6D-9902-B6496B2BBA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Tm="1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5A8FF-95D9-43F0-94EA-C4CF77026F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Tm="1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7A7E4-BB7B-4BDA-A37C-3B3E1ACF20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Tm="1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F46D9-97D1-41A1-BEC8-1668241868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Tm="1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C7881-07A4-412A-8A36-8FBDE8F08E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Tm="1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9011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11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11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9011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12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12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12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12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12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12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12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12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12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12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13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13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9013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13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13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135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136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13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138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139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140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141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142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90144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145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146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147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0148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90149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150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9015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015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015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015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34E15E2-9732-4C17-9DD4-F9C37B6DA4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015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0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ransition spd="med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55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01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01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01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01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01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2"/>
          <p:cNvSpPr>
            <a:spLocks noChangeArrowheads="1"/>
          </p:cNvSpPr>
          <p:nvPr/>
        </p:nvSpPr>
        <p:spPr bwMode="auto">
          <a:xfrm>
            <a:off x="428625" y="1928813"/>
            <a:ext cx="8358188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>
                <a:latin typeface="Times New Roman" pitchFamily="18" charset="0"/>
                <a:cs typeface="Times New Roman" pitchFamily="18" charset="0"/>
              </a:rPr>
              <a:t>“Киелі сандар құпиясы”</a:t>
            </a:r>
            <a:br>
              <a:rPr lang="ru-RU" sz="6000">
                <a:latin typeface="Times New Roman" pitchFamily="18" charset="0"/>
                <a:cs typeface="Times New Roman" pitchFamily="18" charset="0"/>
              </a:rPr>
            </a:br>
            <a:endParaRPr lang="en-US" sz="60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вал 2"/>
          <p:cNvSpPr>
            <a:spLocks noChangeArrowheads="1"/>
          </p:cNvSpPr>
          <p:nvPr/>
        </p:nvSpPr>
        <p:spPr bwMode="auto">
          <a:xfrm>
            <a:off x="2071688" y="2643188"/>
            <a:ext cx="428625" cy="1000125"/>
          </a:xfrm>
          <a:prstGeom prst="ellipse">
            <a:avLst/>
          </a:prstGeom>
          <a:solidFill>
            <a:schemeClr val="tx1">
              <a:alpha val="0"/>
            </a:schemeClr>
          </a:solidFill>
          <a:ln w="9525" algn="ctr">
            <a:noFill/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lIns="90000" tIns="46800" rIns="90000" bIns="46800">
            <a:spAutoFit/>
          </a:bodyPr>
          <a:lstStyle/>
          <a:p>
            <a:endParaRPr lang="ru-RU"/>
          </a:p>
        </p:txBody>
      </p:sp>
      <p:sp>
        <p:nvSpPr>
          <p:cNvPr id="12291" name="Овал 3"/>
          <p:cNvSpPr>
            <a:spLocks noChangeArrowheads="1"/>
          </p:cNvSpPr>
          <p:nvPr/>
        </p:nvSpPr>
        <p:spPr bwMode="auto">
          <a:xfrm>
            <a:off x="2000250" y="500063"/>
            <a:ext cx="6000750" cy="652462"/>
          </a:xfrm>
          <a:prstGeom prst="ellipse">
            <a:avLst/>
          </a:prstGeom>
          <a:solidFill>
            <a:schemeClr val="tx1">
              <a:alpha val="0"/>
            </a:schemeClr>
          </a:solidFill>
          <a:ln w="9525" algn="ctr">
            <a:noFill/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lIns="90000" tIns="46800" rIns="90000" bIns="46800">
            <a:spAutoFit/>
          </a:bodyPr>
          <a:lstStyle/>
          <a:p>
            <a:r>
              <a:rPr lang="kk-KZ"/>
              <a:t>Венн диаграммасы </a:t>
            </a:r>
            <a:endParaRPr lang="ru-RU"/>
          </a:p>
        </p:txBody>
      </p:sp>
      <p:sp>
        <p:nvSpPr>
          <p:cNvPr id="12292" name="Блок-схема: подготовка 4"/>
          <p:cNvSpPr>
            <a:spLocks noChangeArrowheads="1"/>
          </p:cNvSpPr>
          <p:nvPr/>
        </p:nvSpPr>
        <p:spPr bwMode="auto">
          <a:xfrm>
            <a:off x="1214438" y="785813"/>
            <a:ext cx="1989137" cy="463550"/>
          </a:xfrm>
          <a:prstGeom prst="flowChartPreparation">
            <a:avLst/>
          </a:prstGeom>
          <a:solidFill>
            <a:schemeClr val="tx1">
              <a:alpha val="0"/>
            </a:schemeClr>
          </a:solidFill>
          <a:ln w="9525" algn="ctr">
            <a:noFill/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lIns="90000" tIns="46800" rIns="90000" bIns="46800">
            <a:spAutoFit/>
          </a:bodyPr>
          <a:lstStyle/>
          <a:p>
            <a:endParaRPr lang="ru-RU"/>
          </a:p>
        </p:txBody>
      </p:sp>
      <p:cxnSp>
        <p:nvCxnSpPr>
          <p:cNvPr id="12293" name="Прямая соединительная линия 7"/>
          <p:cNvCxnSpPr>
            <a:cxnSpLocks noChangeShapeType="1"/>
          </p:cNvCxnSpPr>
          <p:nvPr/>
        </p:nvCxnSpPr>
        <p:spPr bwMode="auto">
          <a:xfrm>
            <a:off x="1643063" y="1500188"/>
            <a:ext cx="2714625" cy="1143000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</p:cxnSp>
      <p:cxnSp>
        <p:nvCxnSpPr>
          <p:cNvPr id="12294" name="Прямая со стрелкой 10"/>
          <p:cNvCxnSpPr>
            <a:cxnSpLocks noChangeShapeType="1"/>
          </p:cNvCxnSpPr>
          <p:nvPr/>
        </p:nvCxnSpPr>
        <p:spPr bwMode="auto">
          <a:xfrm rot="16200000" flipH="1">
            <a:off x="4714875" y="1071563"/>
            <a:ext cx="1857375" cy="18573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</p:cxnSp>
      <p:cxnSp>
        <p:nvCxnSpPr>
          <p:cNvPr id="12295" name="Прямая со стрелкой 12"/>
          <p:cNvCxnSpPr>
            <a:cxnSpLocks noChangeShapeType="1"/>
          </p:cNvCxnSpPr>
          <p:nvPr/>
        </p:nvCxnSpPr>
        <p:spPr bwMode="auto">
          <a:xfrm rot="10800000" flipV="1">
            <a:off x="1357313" y="1143000"/>
            <a:ext cx="2000250" cy="178593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</p:cxnSp>
      <p:sp>
        <p:nvSpPr>
          <p:cNvPr id="12296" name="Овал 15"/>
          <p:cNvSpPr>
            <a:spLocks noChangeArrowheads="1"/>
          </p:cNvSpPr>
          <p:nvPr/>
        </p:nvSpPr>
        <p:spPr bwMode="auto">
          <a:xfrm>
            <a:off x="571500" y="2643188"/>
            <a:ext cx="1128713" cy="652462"/>
          </a:xfrm>
          <a:prstGeom prst="ellipse">
            <a:avLst/>
          </a:prstGeom>
          <a:solidFill>
            <a:schemeClr val="tx1">
              <a:alpha val="0"/>
            </a:schemeClr>
          </a:solidFill>
          <a:ln w="9525" algn="ctr">
            <a:noFill/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lIns="90000" tIns="46800" rIns="90000" bIns="46800">
            <a:spAutoFit/>
          </a:bodyPr>
          <a:lstStyle/>
          <a:p>
            <a:r>
              <a:rPr lang="kk-KZ"/>
              <a:t>Үш </a:t>
            </a:r>
            <a:endParaRPr lang="ru-RU"/>
          </a:p>
        </p:txBody>
      </p:sp>
      <p:sp>
        <p:nvSpPr>
          <p:cNvPr id="12297" name="Блок-схема: подготовка 16"/>
          <p:cNvSpPr>
            <a:spLocks noChangeArrowheads="1"/>
          </p:cNvSpPr>
          <p:nvPr/>
        </p:nvSpPr>
        <p:spPr bwMode="auto">
          <a:xfrm>
            <a:off x="6786563" y="2928938"/>
            <a:ext cx="1785937" cy="463550"/>
          </a:xfrm>
          <a:prstGeom prst="flowChartPreparation">
            <a:avLst/>
          </a:prstGeom>
          <a:solidFill>
            <a:schemeClr val="tx1">
              <a:alpha val="0"/>
            </a:schemeClr>
          </a:solidFill>
          <a:ln w="9525" algn="ctr">
            <a:noFill/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lIns="90000" tIns="46800" rIns="90000" bIns="46800">
            <a:spAutoFit/>
          </a:bodyPr>
          <a:lstStyle/>
          <a:p>
            <a:r>
              <a:rPr lang="kk-KZ"/>
              <a:t>Жеті</a:t>
            </a:r>
            <a:endParaRPr lang="ru-RU"/>
          </a:p>
        </p:txBody>
      </p:sp>
    </p:spTree>
  </p:cSld>
  <p:clrMapOvr>
    <a:masterClrMapping/>
  </p:clrMapOvr>
  <p:transition spd="med" advTm="15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4"/>
          <p:cNvSpPr>
            <a:spLocks noChangeArrowheads="1"/>
          </p:cNvSpPr>
          <p:nvPr/>
        </p:nvSpPr>
        <p:spPr bwMode="auto">
          <a:xfrm>
            <a:off x="500063" y="928688"/>
            <a:ext cx="7143750" cy="5265737"/>
          </a:xfrm>
          <a:prstGeom prst="rect">
            <a:avLst/>
          </a:prstGeom>
          <a:solidFill>
            <a:schemeClr val="tx1">
              <a:alpha val="0"/>
            </a:schemeClr>
          </a:solidFill>
          <a:ln w="9525" algn="ctr">
            <a:noFill/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lIns="90000" tIns="46800" rIns="90000" bIns="46800">
            <a:spAutoFit/>
          </a:bodyPr>
          <a:lstStyle/>
          <a:p>
            <a:r>
              <a:rPr lang="kk-KZ"/>
              <a:t>Жеті атаны білу парыз болғандықтан,...</a:t>
            </a:r>
          </a:p>
          <a:p>
            <a:endParaRPr lang="kk-KZ"/>
          </a:p>
          <a:p>
            <a:endParaRPr lang="kk-KZ"/>
          </a:p>
          <a:p>
            <a:r>
              <a:rPr lang="kk-KZ"/>
              <a:t>Балалары жетесіз болса, ...</a:t>
            </a:r>
          </a:p>
          <a:p>
            <a:endParaRPr lang="kk-KZ"/>
          </a:p>
          <a:p>
            <a:endParaRPr lang="kk-KZ"/>
          </a:p>
          <a:p>
            <a:endParaRPr lang="kk-KZ"/>
          </a:p>
          <a:p>
            <a:endParaRPr lang="kk-KZ"/>
          </a:p>
          <a:p>
            <a:endParaRPr lang="kk-KZ"/>
          </a:p>
          <a:p>
            <a:endParaRPr lang="kk-KZ"/>
          </a:p>
          <a:p>
            <a:endParaRPr lang="kk-KZ"/>
          </a:p>
          <a:p>
            <a:endParaRPr lang="kk-KZ"/>
          </a:p>
          <a:p>
            <a:endParaRPr lang="kk-KZ"/>
          </a:p>
          <a:p>
            <a:endParaRPr lang="ru-RU"/>
          </a:p>
        </p:txBody>
      </p:sp>
    </p:spTree>
  </p:cSld>
  <p:clrMapOvr>
    <a:masterClrMapping/>
  </p:clrMapOvr>
  <p:transition spd="med" advTm="15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рямоугольник 2"/>
          <p:cNvSpPr>
            <a:spLocks noChangeArrowheads="1"/>
          </p:cNvSpPr>
          <p:nvPr/>
        </p:nvSpPr>
        <p:spPr bwMode="auto">
          <a:xfrm>
            <a:off x="2286000" y="1214438"/>
            <a:ext cx="45720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>
                <a:latin typeface="Times New Roman" pitchFamily="18" charset="0"/>
                <a:cs typeface="Times New Roman" pitchFamily="18" charset="0"/>
              </a:rPr>
              <a:t>“Ой шақыру”</a:t>
            </a:r>
            <a:br>
              <a:rPr lang="ru-RU" sz="6000">
                <a:latin typeface="Times New Roman" pitchFamily="18" charset="0"/>
                <a:cs typeface="Times New Roman" pitchFamily="18" charset="0"/>
              </a:rPr>
            </a:br>
            <a:endParaRPr lang="en-US" sz="60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000">
                <a:latin typeface="Times New Roman" pitchFamily="18" charset="0"/>
                <a:cs typeface="Times New Roman" pitchFamily="18" charset="0"/>
              </a:rPr>
              <a:t>«Жеті»</a:t>
            </a:r>
          </a:p>
        </p:txBody>
      </p:sp>
    </p:spTree>
  </p:cSld>
  <p:clrMapOvr>
    <a:masterClrMapping/>
  </p:clrMapOvr>
  <p:transition spd="med" advClick="0"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8766175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ru-RU" sz="1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ru-RU" sz="1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ru-RU" sz="1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ru-RU" sz="1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ru-RU" sz="20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3" name="Прямоугольник 4"/>
          <p:cNvSpPr>
            <a:spLocks noChangeArrowheads="1"/>
          </p:cNvSpPr>
          <p:nvPr/>
        </p:nvSpPr>
        <p:spPr bwMode="auto">
          <a:xfrm>
            <a:off x="1071563" y="500063"/>
            <a:ext cx="7643812" cy="600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Times New Roman" pitchFamily="18" charset="0"/>
                <a:cs typeface="Times New Roman" pitchFamily="18" charset="0"/>
              </a:rPr>
              <a:t>“Жеті” өлеңі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Киелі сан жеті деген,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Байланысты жетіменен.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Көп ұғымы халқымыздың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Белгісіндей салтымыздың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Жеті қабат көк жер үсті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Жеті қабат жер асты.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Жеті Жарғы-заң жеті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Қазынамыз бар жеті.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Жеті атамыз-жеті жұрт,</a:t>
            </a:r>
            <a:br>
              <a:rPr lang="ru-RU" sz="3200">
                <a:latin typeface="Times New Roman" pitchFamily="18" charset="0"/>
                <a:cs typeface="Times New Roman" pitchFamily="18" charset="0"/>
              </a:rPr>
            </a:br>
            <a:r>
              <a:rPr lang="ru-RU" sz="3200">
                <a:latin typeface="Times New Roman" pitchFamily="18" charset="0"/>
                <a:cs typeface="Times New Roman" pitchFamily="18" charset="0"/>
              </a:rPr>
              <a:t>Ағайынды жеті құт.</a:t>
            </a:r>
            <a:endParaRPr lang="en-US" sz="32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`</a:t>
            </a:r>
            <a:r>
              <a:rPr lang="kk-KZ" sz="28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/>
              <a:t>Қадыр Мырза Әлі</a:t>
            </a:r>
            <a:r>
              <a:rPr lang="kk-KZ" sz="2800">
                <a:latin typeface="Times New Roman" pitchFamily="18" charset="0"/>
                <a:cs typeface="Times New Roman" pitchFamily="18" charset="0"/>
              </a:rPr>
              <a:t>) 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Click="0" advTm="33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1"/>
          <p:cNvSpPr>
            <a:spLocks noChangeArrowheads="1"/>
          </p:cNvSpPr>
          <p:nvPr/>
        </p:nvSpPr>
        <p:spPr bwMode="auto">
          <a:xfrm>
            <a:off x="285750" y="0"/>
            <a:ext cx="8358188" cy="901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/>
              <a:t>Жеті жарғы</a:t>
            </a:r>
            <a:br>
              <a:rPr lang="ru-RU" sz="2000"/>
            </a:br>
            <a:r>
              <a:rPr lang="ru-RU" sz="2000"/>
              <a:t>1-жарғы: Көтеріліс жасап, бүлікшығарған кісілерге өлім жазасы бұйырылсын.</a:t>
            </a:r>
            <a:br>
              <a:rPr lang="ru-RU" sz="2000"/>
            </a:br>
            <a:r>
              <a:rPr lang="ru-RU" sz="2000"/>
              <a:t>2-жарғы: Түркі халқының мүддесін  сатып, еліне опасыздық еткендер өлім   жазасына бұйырылсын.</a:t>
            </a:r>
            <a:br>
              <a:rPr lang="ru-RU" sz="2000"/>
            </a:br>
            <a:r>
              <a:rPr lang="ru-RU" sz="2000"/>
              <a:t>3-жарғы: Мемлекет ішінде жазықсыз кісі  өлтіргендер өлім жазасына   бұйырылсын.</a:t>
            </a:r>
            <a:br>
              <a:rPr lang="ru-RU" sz="2000"/>
            </a:br>
            <a:r>
              <a:rPr lang="ru-RU" sz="2000"/>
              <a:t>4-жарғы: Өзге біреудің әйелімен  зинақорлық жасаған ақ некені  бұзушыларға  өлім жазасы  бұйырылсын</a:t>
            </a:r>
          </a:p>
          <a:p>
            <a:pPr algn="ctr"/>
            <a:r>
              <a:rPr lang="ru-RU" sz="2000"/>
              <a:t>5-жарғы: Өреде тұрған, тұсаулы жүрген   сәйгүлік атты ұрлаған кісіге өлім   жазасы бұйырылсын.</a:t>
            </a:r>
            <a:br>
              <a:rPr lang="ru-RU" sz="2000"/>
            </a:br>
            <a:r>
              <a:rPr lang="ru-RU" sz="2000"/>
              <a:t>6-жарғы: Төбелесте мертігудің түріне  қарай төмендегіше мүліктей құн  төленсін:</a:t>
            </a:r>
            <a:br>
              <a:rPr lang="ru-RU" sz="2000"/>
            </a:br>
            <a:r>
              <a:rPr lang="ru-RU" sz="2000"/>
              <a:t>А) біреудің көзін шығарған кісі айыпқа</a:t>
            </a:r>
            <a:br>
              <a:rPr lang="ru-RU" sz="2000"/>
            </a:br>
            <a:r>
              <a:rPr lang="ru-RU" sz="2000"/>
              <a:t>қызын береді, ал қызы жоқ болса</a:t>
            </a:r>
            <a:br>
              <a:rPr lang="ru-RU" sz="2000"/>
            </a:br>
            <a:r>
              <a:rPr lang="ru-RU" sz="2000"/>
              <a:t>қыздың  қалың  малын береді.</a:t>
            </a:r>
            <a:br>
              <a:rPr lang="ru-RU" sz="2000"/>
            </a:br>
            <a:r>
              <a:rPr lang="ru-RU" sz="2000"/>
              <a:t>Ә) төрт  мүшенің  бірін мертіктірген кісі</a:t>
            </a:r>
            <a:br>
              <a:rPr lang="ru-RU" sz="2000"/>
            </a:br>
            <a:r>
              <a:rPr lang="ru-RU" sz="2000"/>
              <a:t>айыпқа  ат береді.</a:t>
            </a:r>
          </a:p>
          <a:p>
            <a:pPr algn="ctr"/>
            <a:r>
              <a:rPr lang="ru-RU" sz="2000"/>
              <a:t>7-жарғы: Ұрланған жылқы өзге де құнды   мүлік үшін он есе артық  айып   төлеттірсін.</a:t>
            </a:r>
          </a:p>
          <a:p>
            <a:endParaRPr lang="kk-KZ" sz="1600"/>
          </a:p>
          <a:p>
            <a:endParaRPr lang="kk-KZ" sz="1600"/>
          </a:p>
          <a:p>
            <a:endParaRPr lang="kk-KZ" sz="1600"/>
          </a:p>
          <a:p>
            <a:endParaRPr lang="kk-KZ" sz="1600"/>
          </a:p>
          <a:p>
            <a:endParaRPr lang="kk-KZ" sz="1600"/>
          </a:p>
          <a:p>
            <a:endParaRPr lang="kk-KZ" sz="1600"/>
          </a:p>
          <a:p>
            <a:endParaRPr lang="kk-KZ" sz="1600"/>
          </a:p>
          <a:p>
            <a:endParaRPr lang="kk-KZ" sz="1600"/>
          </a:p>
          <a:p>
            <a:endParaRPr lang="kk-KZ" sz="1600"/>
          </a:p>
          <a:p>
            <a:endParaRPr lang="ru-RU" sz="1600"/>
          </a:p>
        </p:txBody>
      </p:sp>
    </p:spTree>
  </p:cSld>
  <p:clrMapOvr>
    <a:masterClrMapping/>
  </p:clrMapOvr>
  <p:transition spd="med" advTm="1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2"/>
          <p:cNvSpPr>
            <a:spLocks noChangeArrowheads="1"/>
          </p:cNvSpPr>
          <p:nvPr/>
        </p:nvSpPr>
        <p:spPr bwMode="auto">
          <a:xfrm>
            <a:off x="357188" y="428625"/>
            <a:ext cx="8786812" cy="464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>
                <a:latin typeface="Times New Roman" pitchFamily="18" charset="0"/>
                <a:cs typeface="Times New Roman" pitchFamily="18" charset="0"/>
              </a:rPr>
              <a:t>Жеті ата                    Жеті ұрпақ</a:t>
            </a:r>
            <a:br>
              <a:rPr lang="ru-RU" sz="4400">
                <a:latin typeface="Times New Roman" pitchFamily="18" charset="0"/>
                <a:cs typeface="Times New Roman" pitchFamily="18" charset="0"/>
              </a:rPr>
            </a:br>
            <a:r>
              <a:rPr lang="ru-RU" sz="3600">
                <a:latin typeface="Times New Roman" pitchFamily="18" charset="0"/>
                <a:cs typeface="Times New Roman" pitchFamily="18" charset="0"/>
              </a:rPr>
              <a:t>1. Бала                                         1.Әке</a:t>
            </a:r>
            <a:br>
              <a:rPr lang="ru-RU" sz="3600">
                <a:latin typeface="Times New Roman" pitchFamily="18" charset="0"/>
                <a:cs typeface="Times New Roman" pitchFamily="18" charset="0"/>
              </a:rPr>
            </a:br>
            <a:r>
              <a:rPr lang="ru-RU" sz="3600">
                <a:latin typeface="Times New Roman" pitchFamily="18" charset="0"/>
                <a:cs typeface="Times New Roman" pitchFamily="18" charset="0"/>
              </a:rPr>
              <a:t>2. Әке                                           2. Бала </a:t>
            </a:r>
            <a:br>
              <a:rPr lang="ru-RU" sz="3600">
                <a:latin typeface="Times New Roman" pitchFamily="18" charset="0"/>
                <a:cs typeface="Times New Roman" pitchFamily="18" charset="0"/>
              </a:rPr>
            </a:br>
            <a:r>
              <a:rPr lang="ru-RU" sz="3600">
                <a:latin typeface="Times New Roman" pitchFamily="18" charset="0"/>
                <a:cs typeface="Times New Roman" pitchFamily="18" charset="0"/>
              </a:rPr>
              <a:t>3. Ата                                           3. Немере </a:t>
            </a:r>
          </a:p>
          <a:p>
            <a:r>
              <a:rPr lang="ru-RU" sz="3600">
                <a:latin typeface="Times New Roman" pitchFamily="18" charset="0"/>
                <a:cs typeface="Times New Roman" pitchFamily="18" charset="0"/>
              </a:rPr>
              <a:t>4. Арғы ата                                   4. Шөбере</a:t>
            </a:r>
            <a:br>
              <a:rPr lang="ru-RU" sz="3600">
                <a:latin typeface="Times New Roman" pitchFamily="18" charset="0"/>
                <a:cs typeface="Times New Roman" pitchFamily="18" charset="0"/>
              </a:rPr>
            </a:br>
            <a:r>
              <a:rPr lang="ru-RU" sz="3600">
                <a:latin typeface="Times New Roman" pitchFamily="18" charset="0"/>
                <a:cs typeface="Times New Roman" pitchFamily="18" charset="0"/>
              </a:rPr>
              <a:t>5. Тек ата                                     5. Шөпшек</a:t>
            </a:r>
            <a:br>
              <a:rPr lang="ru-RU" sz="3600">
                <a:latin typeface="Times New Roman" pitchFamily="18" charset="0"/>
                <a:cs typeface="Times New Roman" pitchFamily="18" charset="0"/>
              </a:rPr>
            </a:br>
            <a:r>
              <a:rPr lang="ru-RU" sz="3600">
                <a:latin typeface="Times New Roman" pitchFamily="18" charset="0"/>
                <a:cs typeface="Times New Roman" pitchFamily="18" charset="0"/>
              </a:rPr>
              <a:t>6. Түп ата                                     6.Немене</a:t>
            </a:r>
            <a:br>
              <a:rPr lang="ru-RU" sz="3600">
                <a:latin typeface="Times New Roman" pitchFamily="18" charset="0"/>
                <a:cs typeface="Times New Roman" pitchFamily="18" charset="0"/>
              </a:rPr>
            </a:br>
            <a:r>
              <a:rPr lang="ru-RU" sz="3600">
                <a:latin typeface="Times New Roman" pitchFamily="18" charset="0"/>
                <a:cs typeface="Times New Roman" pitchFamily="18" charset="0"/>
              </a:rPr>
              <a:t>7. Баба                                         7.Таужат</a:t>
            </a:r>
          </a:p>
        </p:txBody>
      </p:sp>
    </p:spTree>
  </p:cSld>
  <p:clrMapOvr>
    <a:masterClrMapping/>
  </p:clrMapOvr>
  <p:transition spd="med" advTm="15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ольник 2"/>
          <p:cNvSpPr>
            <a:spLocks noChangeArrowheads="1"/>
          </p:cNvSpPr>
          <p:nvPr/>
        </p:nvSpPr>
        <p:spPr bwMode="auto">
          <a:xfrm>
            <a:off x="857250" y="571500"/>
            <a:ext cx="74295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/>
            </a:r>
            <a:br>
              <a:rPr lang="ru-RU"/>
            </a:br>
            <a:r>
              <a:rPr lang="ru-RU"/>
              <a:t>                   Көксу</a:t>
            </a:r>
            <a:br>
              <a:rPr lang="ru-RU"/>
            </a:br>
            <a:r>
              <a:rPr lang="ru-RU"/>
              <a:t>Ақсу</a:t>
            </a:r>
            <a:br>
              <a:rPr lang="ru-RU"/>
            </a:br>
            <a:r>
              <a:rPr lang="ru-RU"/>
              <a:t>                           Лепсі                  Шарын</a:t>
            </a:r>
            <a:br>
              <a:rPr lang="ru-RU"/>
            </a:br>
            <a:r>
              <a:rPr lang="ru-RU"/>
              <a:t>Басқан</a:t>
            </a:r>
            <a:br>
              <a:rPr lang="ru-RU"/>
            </a:br>
            <a:r>
              <a:rPr lang="ru-RU"/>
              <a:t>                                     Қаратал                                                                      Іле</a:t>
            </a:r>
          </a:p>
        </p:txBody>
      </p:sp>
      <p:pic>
        <p:nvPicPr>
          <p:cNvPr id="8195" name="Picture 2" descr="http://massaget.kz/userdata/users/user_51387/13795079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3857625"/>
            <a:ext cx="428625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 descr="http://lifetour.kz/files/intourism/gallery/waterfall_bears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" y="3571875"/>
            <a:ext cx="2643187" cy="301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Прямоугольник 6"/>
          <p:cNvSpPr>
            <a:spLocks noChangeArrowheads="1"/>
          </p:cNvSpPr>
          <p:nvPr/>
        </p:nvSpPr>
        <p:spPr bwMode="auto">
          <a:xfrm>
            <a:off x="1143000" y="157163"/>
            <a:ext cx="5857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FFFFFF"/>
                </a:solidFill>
              </a:rPr>
              <a:t>Жетісудың жеті өзені</a:t>
            </a:r>
            <a:endParaRPr lang="ru-RU"/>
          </a:p>
        </p:txBody>
      </p:sp>
    </p:spTree>
  </p:cSld>
  <p:clrMapOvr>
    <a:masterClrMapping/>
  </p:clrMapOvr>
  <p:transition spd="med" advTm="15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1"/>
          <p:cNvSpPr>
            <a:spLocks noChangeArrowheads="1"/>
          </p:cNvSpPr>
          <p:nvPr/>
        </p:nvSpPr>
        <p:spPr bwMode="auto">
          <a:xfrm>
            <a:off x="714375" y="500063"/>
            <a:ext cx="7786688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/>
              <a:t>Жұрттың жеті белгісі</a:t>
            </a:r>
            <a:br>
              <a:rPr lang="ru-RU" sz="4000"/>
            </a:br>
            <a:r>
              <a:rPr lang="ru-RU" sz="4000"/>
              <a:t>1.Елтаңба</a:t>
            </a:r>
            <a:br>
              <a:rPr lang="ru-RU" sz="4000"/>
            </a:br>
            <a:r>
              <a:rPr lang="ru-RU" sz="4000"/>
              <a:t>     2.Ел ұран</a:t>
            </a:r>
            <a:br>
              <a:rPr lang="ru-RU" sz="4000"/>
            </a:br>
            <a:r>
              <a:rPr lang="ru-RU" sz="4000"/>
              <a:t>         3.Әнұран</a:t>
            </a:r>
            <a:br>
              <a:rPr lang="ru-RU" sz="4000"/>
            </a:br>
            <a:r>
              <a:rPr lang="ru-RU" sz="4000"/>
              <a:t>              4.Елтеңге</a:t>
            </a:r>
            <a:br>
              <a:rPr lang="ru-RU" sz="4000"/>
            </a:br>
            <a:r>
              <a:rPr lang="ru-RU" sz="4000"/>
              <a:t>                   5.Төлқұжат</a:t>
            </a:r>
            <a:br>
              <a:rPr lang="ru-RU" sz="4000"/>
            </a:br>
            <a:r>
              <a:rPr lang="ru-RU" sz="4000"/>
              <a:t>                       6.Ұлт жазуы</a:t>
            </a:r>
            <a:br>
              <a:rPr lang="ru-RU" sz="4000"/>
            </a:br>
            <a:r>
              <a:rPr lang="ru-RU" sz="4000"/>
              <a:t>                                7.Ту</a:t>
            </a:r>
          </a:p>
        </p:txBody>
      </p:sp>
    </p:spTree>
  </p:cSld>
  <p:clrMapOvr>
    <a:masterClrMapping/>
  </p:clrMapOvr>
  <p:transition spd="med" advTm="15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Дамир\Рабочий стол\природа Алта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0"/>
            <a:ext cx="80645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Tm="15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66" name="Прямая со стрелкой 2"/>
          <p:cNvCxnSpPr>
            <a:cxnSpLocks noChangeShapeType="1"/>
          </p:cNvCxnSpPr>
          <p:nvPr/>
        </p:nvCxnSpPr>
        <p:spPr bwMode="auto">
          <a:xfrm flipV="1">
            <a:off x="1714500" y="1428750"/>
            <a:ext cx="2428875" cy="1214438"/>
          </a:xfrm>
          <a:prstGeom prst="straightConnector1">
            <a:avLst/>
          </a:prstGeom>
          <a:noFill/>
          <a:ln w="9525" algn="ctr">
            <a:noFill/>
            <a:round/>
            <a:headEnd/>
            <a:tailEnd type="arrow" w="med" len="med"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</p:cxnSp>
      <p:sp>
        <p:nvSpPr>
          <p:cNvPr id="5" name="TextBox 4"/>
          <p:cNvSpPr txBox="1"/>
          <p:nvPr/>
        </p:nvSpPr>
        <p:spPr>
          <a:xfrm>
            <a:off x="500063" y="642938"/>
            <a:ext cx="8429625" cy="6740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kk-KZ" dirty="0"/>
              <a:t>Сабақтас құрмалас сөйлем түрлері:</a:t>
            </a:r>
          </a:p>
          <a:p>
            <a:pPr>
              <a:defRPr/>
            </a:pPr>
            <a:endParaRPr lang="kk-KZ" dirty="0"/>
          </a:p>
          <a:p>
            <a:pPr>
              <a:defRPr/>
            </a:pPr>
            <a:r>
              <a:rPr lang="kk-KZ" dirty="0"/>
              <a:t>1- шартты бағыныңқы сабақтас құрмалас : са/се.</a:t>
            </a:r>
          </a:p>
          <a:p>
            <a:pPr>
              <a:defRPr/>
            </a:pPr>
            <a:endParaRPr lang="kk-KZ" dirty="0"/>
          </a:p>
          <a:p>
            <a:pPr>
              <a:defRPr/>
            </a:pPr>
            <a:r>
              <a:rPr lang="kk-KZ" dirty="0"/>
              <a:t>Ханы ақылсыз бол</a:t>
            </a:r>
            <a:r>
              <a:rPr lang="kk-KZ" b="1" dirty="0">
                <a:solidFill>
                  <a:schemeClr val="accent4">
                    <a:lumMod val="10000"/>
                  </a:schemeClr>
                </a:solidFill>
              </a:rPr>
              <a:t>са</a:t>
            </a:r>
            <a:r>
              <a:rPr lang="kk-KZ" dirty="0"/>
              <a:t>, халқы – жетім.(Если... )</a:t>
            </a:r>
          </a:p>
          <a:p>
            <a:pPr>
              <a:defRPr/>
            </a:pPr>
            <a:endParaRPr lang="kk-KZ" dirty="0"/>
          </a:p>
          <a:p>
            <a:pPr>
              <a:defRPr/>
            </a:pPr>
            <a:r>
              <a:rPr lang="kk-KZ" dirty="0"/>
              <a:t>2- себеп бағыныңқы сабақтас құрмалас: -ғандықтан/гендіктен, қандықтан/кендіктен.</a:t>
            </a:r>
          </a:p>
          <a:p>
            <a:pPr>
              <a:defRPr/>
            </a:pPr>
            <a:endParaRPr lang="kk-KZ" dirty="0"/>
          </a:p>
          <a:p>
            <a:pPr>
              <a:defRPr/>
            </a:pPr>
            <a:r>
              <a:rPr lang="kk-KZ" dirty="0"/>
              <a:t>Жеті саны қасиетті бол</a:t>
            </a:r>
            <a:r>
              <a:rPr lang="kk-KZ" dirty="0">
                <a:solidFill>
                  <a:schemeClr val="accent4">
                    <a:lumMod val="10000"/>
                  </a:schemeClr>
                </a:solidFill>
              </a:rPr>
              <a:t>ғандықтан</a:t>
            </a:r>
            <a:r>
              <a:rPr lang="kk-KZ" dirty="0"/>
              <a:t>, ол туралы халықтың түсінігі кең. (Так как...)</a:t>
            </a:r>
          </a:p>
          <a:p>
            <a:pPr>
              <a:defRPr/>
            </a:pPr>
            <a:endParaRPr lang="kk-KZ" dirty="0"/>
          </a:p>
          <a:p>
            <a:pPr>
              <a:defRPr/>
            </a:pPr>
            <a:r>
              <a:rPr lang="kk-KZ" dirty="0"/>
              <a:t>3-қарсылықты бағыныңқы сабақтас құрмалас: са да, ғанмен.</a:t>
            </a:r>
          </a:p>
          <a:p>
            <a:pPr>
              <a:defRPr/>
            </a:pPr>
            <a:endParaRPr lang="kk-KZ" dirty="0"/>
          </a:p>
          <a:p>
            <a:pPr>
              <a:defRPr/>
            </a:pPr>
            <a:r>
              <a:rPr lang="kk-KZ" dirty="0"/>
              <a:t>Баланың жасы кіші бол</a:t>
            </a:r>
            <a:r>
              <a:rPr lang="kk-KZ" dirty="0">
                <a:solidFill>
                  <a:schemeClr val="accent4">
                    <a:lumMod val="10000"/>
                  </a:schemeClr>
                </a:solidFill>
              </a:rPr>
              <a:t>са</a:t>
            </a:r>
            <a:r>
              <a:rPr lang="kk-KZ" dirty="0"/>
              <a:t> </a:t>
            </a:r>
            <a:r>
              <a:rPr lang="kk-KZ" dirty="0">
                <a:solidFill>
                  <a:schemeClr val="accent4">
                    <a:lumMod val="10000"/>
                  </a:schemeClr>
                </a:solidFill>
              </a:rPr>
              <a:t>да</a:t>
            </a:r>
            <a:r>
              <a:rPr lang="kk-KZ" dirty="0"/>
              <a:t>, көргені көп екен.</a:t>
            </a:r>
          </a:p>
          <a:p>
            <a:pPr>
              <a:defRPr/>
            </a:pPr>
            <a:endParaRPr lang="kk-KZ" dirty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 spd="med" advTm="15000"/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>
            <a:alpha val="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prstShdw prst="shdw13" dist="53882" dir="13500000">
            <a:schemeClr val="bg2">
              <a:alpha val="50000"/>
            </a:schemeClr>
          </a:prstShdw>
        </a:effec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>
            <a:alpha val="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prstShdw prst="shdw13" dist="53882" dir="13500000">
            <a:schemeClr val="bg2">
              <a:alpha val="50000"/>
            </a:schemeClr>
          </a:prstShdw>
        </a:effec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8274</TotalTime>
  <Words>112</Words>
  <Application>Microsoft Office PowerPoint</Application>
  <PresentationFormat>Экран (4:3)</PresentationFormat>
  <Paragraphs>54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Verdana</vt:lpstr>
      <vt:lpstr>Arial</vt:lpstr>
      <vt:lpstr>Wingdings</vt:lpstr>
      <vt:lpstr>Times New Roman</vt:lpstr>
      <vt:lpstr>Глобус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Manager>Абузарова Ж.Ш.</Manager>
  <Company>государственная республиканская юношеская библиотека им. Жамбыла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Кадырова К.К. -руководитель отдела библиотечного маркетинга</dc:creator>
  <cp:lastModifiedBy>Admin</cp:lastModifiedBy>
  <cp:revision>434</cp:revision>
  <dcterms:created xsi:type="dcterms:W3CDTF">1601-01-01T00:00:00Z</dcterms:created>
  <dcterms:modified xsi:type="dcterms:W3CDTF">2015-08-17T10:36:48Z</dcterms:modified>
</cp:coreProperties>
</file>