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embeddedFontLst>
    <p:embeddedFont>
      <p:font typeface="Rubius" charset="0"/>
      <p:regular r:id="rId20"/>
    </p:embeddedFont>
    <p:embeddedFont>
      <p:font typeface="Calibri" pitchFamily="34" charset="0"/>
      <p:regular r:id="rId21"/>
      <p:bold r:id="rId22"/>
      <p:italic r:id="rId23"/>
      <p:boldItalic r:id="rId24"/>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635"/>
    <a:srgbClr val="CC0066"/>
    <a:srgbClr val="993300"/>
    <a:srgbClr val="8D1E1B"/>
    <a:srgbClr val="820041"/>
    <a:srgbClr val="FCF600"/>
    <a:srgbClr val="B45608"/>
    <a:srgbClr val="A42320"/>
    <a:srgbClr val="C42A26"/>
    <a:srgbClr val="B054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16.08.2015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wheel spokes="1"/>
    <p:sndAc>
      <p:stSnd>
        <p:snd r:embed="rId1" name="camera.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16.08.2015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sndAc>
      <p:stSnd>
        <p:snd r:embed="rId13" name="camera.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0100" y="2285992"/>
            <a:ext cx="6215106" cy="2226548"/>
          </a:xfrm>
        </p:spPr>
        <p:txBody>
          <a:bodyPr>
            <a:noAutofit/>
          </a:bodyPr>
          <a:lstStyle/>
          <a:p>
            <a:pPr>
              <a:spcBef>
                <a:spcPts val="0"/>
              </a:spcBef>
            </a:pPr>
            <a:r>
              <a:rPr lang="kk-KZ" sz="2400" dirty="0" smtClean="0">
                <a:ln w="1905"/>
                <a:solidFill>
                  <a:srgbClr val="007635"/>
                </a:solidFill>
                <a:effectLst>
                  <a:innerShdw blurRad="69850" dist="43180" dir="5400000">
                    <a:srgbClr val="000000">
                      <a:alpha val="65000"/>
                    </a:srgbClr>
                  </a:innerShdw>
                </a:effectLst>
                <a:latin typeface="Rubius" pitchFamily="2" charset="0"/>
              </a:rPr>
              <a:t>11 сынып </a:t>
            </a:r>
          </a:p>
          <a:p>
            <a:pPr>
              <a:spcBef>
                <a:spcPts val="0"/>
              </a:spcBef>
            </a:pPr>
            <a:endParaRPr lang="kk-KZ" sz="2400" dirty="0" smtClean="0">
              <a:ln w="1905"/>
              <a:solidFill>
                <a:srgbClr val="007635"/>
              </a:solidFill>
              <a:effectLst>
                <a:innerShdw blurRad="69850" dist="43180" dir="5400000">
                  <a:srgbClr val="000000">
                    <a:alpha val="65000"/>
                  </a:srgbClr>
                </a:innerShdw>
              </a:effectLst>
              <a:latin typeface="Rubius" pitchFamily="2" charset="0"/>
            </a:endParaRPr>
          </a:p>
          <a:p>
            <a:pPr>
              <a:spcBef>
                <a:spcPts val="0"/>
              </a:spcBef>
            </a:pPr>
            <a:r>
              <a:rPr lang="kk-KZ" sz="2400" dirty="0" smtClean="0">
                <a:ln w="1905"/>
                <a:solidFill>
                  <a:srgbClr val="007635"/>
                </a:solidFill>
                <a:effectLst>
                  <a:innerShdw blurRad="69850" dist="43180" dir="5400000">
                    <a:srgbClr val="000000">
                      <a:alpha val="65000"/>
                    </a:srgbClr>
                  </a:innerShdw>
                </a:effectLst>
                <a:latin typeface="Rubius" pitchFamily="2" charset="0"/>
              </a:rPr>
              <a:t>“№ 19 М.Мақатаев атындағы жалпы орта мектебі “коммуналдық мемлекеттік мекемесінің химия пәнінің мұғалімі</a:t>
            </a:r>
          </a:p>
          <a:p>
            <a:pPr>
              <a:spcBef>
                <a:spcPts val="0"/>
              </a:spcBef>
            </a:pPr>
            <a:r>
              <a:rPr lang="kk-KZ" sz="2400" dirty="0" smtClean="0">
                <a:ln w="1905"/>
                <a:solidFill>
                  <a:srgbClr val="007635"/>
                </a:solidFill>
                <a:effectLst>
                  <a:innerShdw blurRad="69850" dist="43180" dir="5400000">
                    <a:srgbClr val="000000">
                      <a:alpha val="65000"/>
                    </a:srgbClr>
                  </a:innerShdw>
                </a:effectLst>
                <a:latin typeface="Rubius" pitchFamily="2" charset="0"/>
              </a:rPr>
              <a:t> Битабарова Хадиша Исабековна</a:t>
            </a:r>
            <a:endParaRPr lang="ru-RU" sz="2200" dirty="0">
              <a:solidFill>
                <a:schemeClr val="tx1"/>
              </a:solidFill>
              <a:latin typeface="Rubius" pitchFamily="2" charset="0"/>
            </a:endParaRPr>
          </a:p>
        </p:txBody>
      </p:sp>
      <p:sp>
        <p:nvSpPr>
          <p:cNvPr id="4" name="Прямоугольник 3"/>
          <p:cNvSpPr/>
          <p:nvPr/>
        </p:nvSpPr>
        <p:spPr>
          <a:xfrm>
            <a:off x="1428728" y="928670"/>
            <a:ext cx="5592257" cy="76944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4400" dirty="0" smtClean="0"/>
              <a:t>Көп атомды спирттер</a:t>
            </a:r>
            <a:endParaRPr lang="ru-RU" sz="4400" b="1" dirty="0">
              <a:ln w="9525">
                <a:solidFill>
                  <a:srgbClr val="FCF600"/>
                </a:solidFill>
              </a:ln>
              <a:blipFill>
                <a:blip r:embed="rId3"/>
                <a:stretch>
                  <a:fillRect/>
                </a:stretch>
              </a:blip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783551176"/>
      </p:ext>
    </p:extLst>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2800" b="1" dirty="0" smtClean="0">
                <a:solidFill>
                  <a:srgbClr val="002060"/>
                </a:solidFill>
              </a:rPr>
              <a:t>2. </a:t>
            </a:r>
            <a:r>
              <a:rPr lang="ru-RU" sz="2800" b="1" dirty="0" err="1" smtClean="0">
                <a:solidFill>
                  <a:srgbClr val="002060"/>
                </a:solidFill>
              </a:rPr>
              <a:t>Спирттерді</a:t>
            </a:r>
            <a:r>
              <a:rPr lang="ru-RU" sz="2800" b="1" dirty="0" smtClean="0">
                <a:solidFill>
                  <a:srgbClr val="002060"/>
                </a:solidFill>
              </a:rPr>
              <a:t> </a:t>
            </a:r>
            <a:r>
              <a:rPr lang="ru-RU" sz="2800" b="1" dirty="0" err="1" smtClean="0">
                <a:solidFill>
                  <a:srgbClr val="002060"/>
                </a:solidFill>
              </a:rPr>
              <a:t>атап</a:t>
            </a:r>
            <a:r>
              <a:rPr lang="ru-RU" sz="2800" b="1" dirty="0" smtClean="0">
                <a:solidFill>
                  <a:srgbClr val="002060"/>
                </a:solidFill>
              </a:rPr>
              <a:t>, </a:t>
            </a:r>
            <a:r>
              <a:rPr lang="ru-RU" sz="2800" b="1" dirty="0" err="1" smtClean="0">
                <a:solidFill>
                  <a:srgbClr val="002060"/>
                </a:solidFill>
              </a:rPr>
              <a:t>берілген</a:t>
            </a:r>
            <a:r>
              <a:rPr lang="ru-RU" sz="2800" b="1" dirty="0" smtClean="0">
                <a:solidFill>
                  <a:srgbClr val="002060"/>
                </a:solidFill>
              </a:rPr>
              <a:t> </a:t>
            </a:r>
            <a:r>
              <a:rPr lang="ru-RU" sz="2800" b="1" dirty="0" err="1" smtClean="0">
                <a:solidFill>
                  <a:srgbClr val="002060"/>
                </a:solidFill>
              </a:rPr>
              <a:t>кестені</a:t>
            </a:r>
            <a:r>
              <a:rPr lang="ru-RU" sz="2800" b="1" dirty="0" smtClean="0">
                <a:solidFill>
                  <a:srgbClr val="002060"/>
                </a:solidFill>
              </a:rPr>
              <a:t> </a:t>
            </a:r>
            <a:r>
              <a:rPr lang="ru-RU" sz="2800" b="1" dirty="0" err="1" smtClean="0">
                <a:solidFill>
                  <a:srgbClr val="002060"/>
                </a:solidFill>
              </a:rPr>
              <a:t>толтырыңдар:</a:t>
            </a:r>
            <a:r>
              <a:rPr lang="ru-RU" sz="2800" b="1" dirty="0" smtClean="0">
                <a:solidFill>
                  <a:srgbClr val="002060"/>
                </a:solidFill>
              </a:rPr>
              <a:t/>
            </a:r>
            <a:br>
              <a:rPr lang="ru-RU" sz="2800" b="1" dirty="0" smtClean="0">
                <a:solidFill>
                  <a:srgbClr val="002060"/>
                </a:solidFill>
              </a:rPr>
            </a:br>
            <a:endParaRPr lang="ru-RU" sz="2800" b="1" dirty="0">
              <a:solidFill>
                <a:srgbClr val="002060"/>
              </a:solidFill>
            </a:endParaRPr>
          </a:p>
        </p:txBody>
      </p:sp>
      <p:graphicFrame>
        <p:nvGraphicFramePr>
          <p:cNvPr id="4" name="Таблица 3"/>
          <p:cNvGraphicFramePr>
            <a:graphicFrameLocks noGrp="1"/>
          </p:cNvGraphicFramePr>
          <p:nvPr/>
        </p:nvGraphicFramePr>
        <p:xfrm>
          <a:off x="1071538" y="2071678"/>
          <a:ext cx="7143800" cy="2643207"/>
        </p:xfrm>
        <a:graphic>
          <a:graphicData uri="http://schemas.openxmlformats.org/drawingml/2006/table">
            <a:tbl>
              <a:tblPr/>
              <a:tblGrid>
                <a:gridCol w="2246933"/>
                <a:gridCol w="3191418"/>
                <a:gridCol w="1705449"/>
              </a:tblGrid>
              <a:tr h="377601">
                <a:tc>
                  <a:txBody>
                    <a:bodyPr/>
                    <a:lstStyle/>
                    <a:p>
                      <a:pPr algn="ctr">
                        <a:lnSpc>
                          <a:spcPct val="115000"/>
                        </a:lnSpc>
                        <a:spcAft>
                          <a:spcPts val="0"/>
                        </a:spcAft>
                      </a:pPr>
                      <a:r>
                        <a:rPr lang="ru-RU" sz="1400" b="1" dirty="0" err="1">
                          <a:solidFill>
                            <a:srgbClr val="8D1E1B"/>
                          </a:solidFill>
                          <a:latin typeface="Times New Roman"/>
                          <a:ea typeface="Times New Roman"/>
                          <a:cs typeface="Times New Roman"/>
                        </a:rPr>
                        <a:t>Формуласы</a:t>
                      </a:r>
                      <a:endParaRPr lang="ru-RU" sz="1400" b="1" dirty="0">
                        <a:solidFill>
                          <a:srgbClr val="8D1E1B"/>
                        </a:solidFill>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dirty="0" err="1">
                          <a:solidFill>
                            <a:srgbClr val="8D1E1B"/>
                          </a:solidFill>
                          <a:latin typeface="Times New Roman"/>
                          <a:ea typeface="Times New Roman"/>
                          <a:cs typeface="Times New Roman"/>
                        </a:rPr>
                        <a:t>Халықаралық жүйе бойынша</a:t>
                      </a:r>
                      <a:r>
                        <a:rPr lang="ru-RU" sz="1400" b="1" dirty="0">
                          <a:solidFill>
                            <a:srgbClr val="8D1E1B"/>
                          </a:solidFill>
                          <a:latin typeface="Times New Roman"/>
                          <a:ea typeface="Times New Roman"/>
                          <a:cs typeface="Times New Roman"/>
                        </a:rPr>
                        <a:t> </a:t>
                      </a:r>
                      <a:r>
                        <a:rPr lang="ru-RU" sz="1400" b="1" dirty="0" err="1">
                          <a:solidFill>
                            <a:srgbClr val="8D1E1B"/>
                          </a:solidFill>
                          <a:latin typeface="Times New Roman"/>
                          <a:ea typeface="Times New Roman"/>
                          <a:cs typeface="Times New Roman"/>
                        </a:rPr>
                        <a:t>атауы</a:t>
                      </a:r>
                      <a:endParaRPr lang="ru-RU" sz="1400" b="1" dirty="0">
                        <a:solidFill>
                          <a:srgbClr val="8D1E1B"/>
                        </a:solidFill>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1">
                          <a:solidFill>
                            <a:srgbClr val="8D1E1B"/>
                          </a:solidFill>
                          <a:latin typeface="Times New Roman"/>
                          <a:ea typeface="Times New Roman"/>
                          <a:cs typeface="Times New Roman"/>
                        </a:rPr>
                        <a:t>Басқаша атауы</a:t>
                      </a:r>
                      <a:endParaRPr lang="ru-RU" sz="1400" b="1">
                        <a:solidFill>
                          <a:srgbClr val="8D1E1B"/>
                        </a:solidFill>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77601">
                <a:tc>
                  <a:txBody>
                    <a:bodyPr/>
                    <a:lstStyle/>
                    <a:p>
                      <a:pPr algn="l">
                        <a:lnSpc>
                          <a:spcPct val="115000"/>
                        </a:lnSpc>
                        <a:spcAft>
                          <a:spcPts val="0"/>
                        </a:spcAft>
                      </a:pPr>
                      <a:r>
                        <a:rPr lang="kk-KZ" sz="1400" b="1" dirty="0">
                          <a:solidFill>
                            <a:srgbClr val="8D1E1B"/>
                          </a:solidFill>
                          <a:latin typeface="Times New Roman"/>
                          <a:ea typeface="Times New Roman"/>
                          <a:cs typeface="Times New Roman"/>
                        </a:rPr>
                        <a:t>СН</a:t>
                      </a:r>
                      <a:r>
                        <a:rPr lang="ru-RU" sz="1400" b="1" baseline="-25000" dirty="0">
                          <a:solidFill>
                            <a:srgbClr val="8D1E1B"/>
                          </a:solidFill>
                          <a:latin typeface="Times New Roman"/>
                          <a:ea typeface="Times New Roman"/>
                          <a:cs typeface="Times New Roman"/>
                        </a:rPr>
                        <a:t>3</a:t>
                      </a:r>
                      <a:r>
                        <a:rPr lang="ru-RU" sz="1400" b="1" dirty="0">
                          <a:solidFill>
                            <a:srgbClr val="8D1E1B"/>
                          </a:solidFill>
                          <a:latin typeface="Times New Roman"/>
                          <a:ea typeface="Times New Roman"/>
                          <a:cs typeface="Times New Roman"/>
                        </a:rPr>
                        <a:t>-</a:t>
                      </a:r>
                      <a:r>
                        <a:rPr lang="kk-KZ" sz="1400" b="1" dirty="0">
                          <a:solidFill>
                            <a:srgbClr val="8D1E1B"/>
                          </a:solidFill>
                          <a:latin typeface="Times New Roman"/>
                          <a:ea typeface="Times New Roman"/>
                          <a:cs typeface="Times New Roman"/>
                        </a:rPr>
                        <a:t>ОН</a:t>
                      </a:r>
                      <a:endParaRPr lang="ru-RU" sz="1400" b="1" dirty="0">
                        <a:solidFill>
                          <a:srgbClr val="8D1E1B"/>
                        </a:solidFill>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ru-RU" sz="1400" b="1" dirty="0">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ru-RU" sz="1400" b="1">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77601">
                <a:tc>
                  <a:txBody>
                    <a:bodyPr/>
                    <a:lstStyle/>
                    <a:p>
                      <a:pPr algn="l">
                        <a:lnSpc>
                          <a:spcPct val="115000"/>
                        </a:lnSpc>
                        <a:spcAft>
                          <a:spcPts val="0"/>
                        </a:spcAft>
                      </a:pPr>
                      <a:r>
                        <a:rPr lang="kk-KZ" sz="1400" b="1" dirty="0">
                          <a:solidFill>
                            <a:srgbClr val="8D1E1B"/>
                          </a:solidFill>
                          <a:latin typeface="Times New Roman"/>
                          <a:ea typeface="Times New Roman"/>
                          <a:cs typeface="Times New Roman"/>
                        </a:rPr>
                        <a:t>СН</a:t>
                      </a:r>
                      <a:r>
                        <a:rPr lang="ru-RU" sz="1400" b="1" baseline="-25000" dirty="0">
                          <a:solidFill>
                            <a:srgbClr val="8D1E1B"/>
                          </a:solidFill>
                          <a:latin typeface="Times New Roman"/>
                          <a:ea typeface="Times New Roman"/>
                          <a:cs typeface="Times New Roman"/>
                        </a:rPr>
                        <a:t> 3</a:t>
                      </a:r>
                      <a:r>
                        <a:rPr lang="ru-RU" sz="1400" b="1" dirty="0">
                          <a:solidFill>
                            <a:srgbClr val="8D1E1B"/>
                          </a:solidFill>
                          <a:latin typeface="Times New Roman"/>
                          <a:ea typeface="Times New Roman"/>
                          <a:cs typeface="Times New Roman"/>
                        </a:rPr>
                        <a:t>-</a:t>
                      </a:r>
                      <a:r>
                        <a:rPr lang="kk-KZ" sz="1400" b="1" dirty="0">
                          <a:solidFill>
                            <a:srgbClr val="8D1E1B"/>
                          </a:solidFill>
                          <a:latin typeface="Times New Roman"/>
                          <a:ea typeface="Times New Roman"/>
                          <a:cs typeface="Times New Roman"/>
                        </a:rPr>
                        <a:t> СН</a:t>
                      </a:r>
                      <a:r>
                        <a:rPr lang="ru-RU" sz="1400" b="1" baseline="-25000" dirty="0">
                          <a:solidFill>
                            <a:srgbClr val="8D1E1B"/>
                          </a:solidFill>
                          <a:latin typeface="Times New Roman"/>
                          <a:ea typeface="Times New Roman"/>
                          <a:cs typeface="Times New Roman"/>
                        </a:rPr>
                        <a:t> 2</a:t>
                      </a:r>
                      <a:r>
                        <a:rPr lang="ru-RU" sz="1400" b="1" dirty="0">
                          <a:solidFill>
                            <a:srgbClr val="8D1E1B"/>
                          </a:solidFill>
                          <a:latin typeface="Times New Roman"/>
                          <a:ea typeface="Times New Roman"/>
                          <a:cs typeface="Times New Roman"/>
                        </a:rPr>
                        <a:t>—</a:t>
                      </a:r>
                      <a:r>
                        <a:rPr lang="kk-KZ" sz="1400" b="1" dirty="0">
                          <a:solidFill>
                            <a:srgbClr val="8D1E1B"/>
                          </a:solidFill>
                          <a:latin typeface="Times New Roman"/>
                          <a:ea typeface="Times New Roman"/>
                          <a:cs typeface="Times New Roman"/>
                        </a:rPr>
                        <a:t> ОН</a:t>
                      </a:r>
                      <a:endParaRPr lang="ru-RU" sz="1400" b="1" dirty="0">
                        <a:solidFill>
                          <a:srgbClr val="8D1E1B"/>
                        </a:solidFill>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kk-KZ" sz="1400" b="1" dirty="0">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ru-RU" sz="1400" b="1" dirty="0">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77601">
                <a:tc>
                  <a:txBody>
                    <a:bodyPr/>
                    <a:lstStyle/>
                    <a:p>
                      <a:pPr algn="l">
                        <a:lnSpc>
                          <a:spcPct val="115000"/>
                        </a:lnSpc>
                        <a:spcAft>
                          <a:spcPts val="0"/>
                        </a:spcAft>
                      </a:pPr>
                      <a:r>
                        <a:rPr lang="kk-KZ" sz="1400" b="1">
                          <a:solidFill>
                            <a:srgbClr val="8D1E1B"/>
                          </a:solidFill>
                          <a:latin typeface="Times New Roman"/>
                          <a:ea typeface="Times New Roman"/>
                          <a:cs typeface="Times New Roman"/>
                        </a:rPr>
                        <a:t>СН</a:t>
                      </a:r>
                      <a:r>
                        <a:rPr lang="ru-RU" sz="1400" b="1" baseline="-25000">
                          <a:solidFill>
                            <a:srgbClr val="8D1E1B"/>
                          </a:solidFill>
                          <a:latin typeface="Times New Roman"/>
                          <a:ea typeface="Times New Roman"/>
                          <a:cs typeface="Times New Roman"/>
                        </a:rPr>
                        <a:t> 3</a:t>
                      </a:r>
                      <a:r>
                        <a:rPr lang="ru-RU" sz="1400" b="1">
                          <a:solidFill>
                            <a:srgbClr val="8D1E1B"/>
                          </a:solidFill>
                          <a:latin typeface="Times New Roman"/>
                          <a:ea typeface="Times New Roman"/>
                          <a:cs typeface="Times New Roman"/>
                        </a:rPr>
                        <a:t>—</a:t>
                      </a:r>
                      <a:r>
                        <a:rPr lang="kk-KZ" sz="1400" b="1">
                          <a:solidFill>
                            <a:srgbClr val="8D1E1B"/>
                          </a:solidFill>
                          <a:latin typeface="Times New Roman"/>
                          <a:ea typeface="Times New Roman"/>
                          <a:cs typeface="Times New Roman"/>
                        </a:rPr>
                        <a:t> СН</a:t>
                      </a:r>
                      <a:r>
                        <a:rPr lang="ru-RU" sz="1400" b="1" baseline="-25000">
                          <a:solidFill>
                            <a:srgbClr val="8D1E1B"/>
                          </a:solidFill>
                          <a:latin typeface="Times New Roman"/>
                          <a:ea typeface="Times New Roman"/>
                          <a:cs typeface="Times New Roman"/>
                        </a:rPr>
                        <a:t> 2</a:t>
                      </a:r>
                      <a:r>
                        <a:rPr lang="ru-RU" sz="1400" b="1">
                          <a:solidFill>
                            <a:srgbClr val="8D1E1B"/>
                          </a:solidFill>
                          <a:latin typeface="Times New Roman"/>
                          <a:ea typeface="Times New Roman"/>
                          <a:cs typeface="Times New Roman"/>
                        </a:rPr>
                        <a:t>—</a:t>
                      </a:r>
                      <a:r>
                        <a:rPr lang="kk-KZ" sz="1400" b="1">
                          <a:solidFill>
                            <a:srgbClr val="8D1E1B"/>
                          </a:solidFill>
                          <a:latin typeface="Times New Roman"/>
                          <a:ea typeface="Times New Roman"/>
                          <a:cs typeface="Times New Roman"/>
                        </a:rPr>
                        <a:t> СН</a:t>
                      </a:r>
                      <a:r>
                        <a:rPr lang="ru-RU" sz="1400" b="1" baseline="-25000">
                          <a:solidFill>
                            <a:srgbClr val="8D1E1B"/>
                          </a:solidFill>
                          <a:latin typeface="Times New Roman"/>
                          <a:ea typeface="Times New Roman"/>
                          <a:cs typeface="Times New Roman"/>
                        </a:rPr>
                        <a:t> 2</a:t>
                      </a:r>
                      <a:r>
                        <a:rPr lang="ru-RU" sz="1400" b="1">
                          <a:solidFill>
                            <a:srgbClr val="8D1E1B"/>
                          </a:solidFill>
                          <a:latin typeface="Times New Roman"/>
                          <a:ea typeface="Times New Roman"/>
                          <a:cs typeface="Times New Roman"/>
                        </a:rPr>
                        <a:t>—</a:t>
                      </a:r>
                      <a:r>
                        <a:rPr lang="kk-KZ" sz="1400" b="1">
                          <a:solidFill>
                            <a:srgbClr val="8D1E1B"/>
                          </a:solidFill>
                          <a:latin typeface="Times New Roman"/>
                          <a:ea typeface="Times New Roman"/>
                          <a:cs typeface="Times New Roman"/>
                        </a:rPr>
                        <a:t> ОН</a:t>
                      </a:r>
                      <a:endParaRPr lang="ru-RU" sz="1400" b="1">
                        <a:solidFill>
                          <a:srgbClr val="8D1E1B"/>
                        </a:solidFill>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ru-RU" sz="1400" b="1" dirty="0">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ru-RU" sz="1400" b="1" dirty="0">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77601">
                <a:tc>
                  <a:txBody>
                    <a:bodyPr/>
                    <a:lstStyle/>
                    <a:p>
                      <a:pPr algn="l">
                        <a:lnSpc>
                          <a:spcPct val="115000"/>
                        </a:lnSpc>
                        <a:spcAft>
                          <a:spcPts val="0"/>
                        </a:spcAft>
                      </a:pPr>
                      <a:r>
                        <a:rPr lang="kk-KZ" sz="1400" b="1">
                          <a:solidFill>
                            <a:srgbClr val="8D1E1B"/>
                          </a:solidFill>
                          <a:latin typeface="Times New Roman"/>
                          <a:ea typeface="Times New Roman"/>
                          <a:cs typeface="Times New Roman"/>
                        </a:rPr>
                        <a:t>СН</a:t>
                      </a:r>
                      <a:r>
                        <a:rPr lang="ru-RU" sz="1400" b="1" baseline="-25000">
                          <a:solidFill>
                            <a:srgbClr val="8D1E1B"/>
                          </a:solidFill>
                          <a:latin typeface="Times New Roman"/>
                          <a:ea typeface="Times New Roman"/>
                          <a:cs typeface="Times New Roman"/>
                        </a:rPr>
                        <a:t> 3</a:t>
                      </a:r>
                      <a:r>
                        <a:rPr lang="ru-RU" sz="1400" b="1">
                          <a:solidFill>
                            <a:srgbClr val="8D1E1B"/>
                          </a:solidFill>
                          <a:latin typeface="Times New Roman"/>
                          <a:ea typeface="Times New Roman"/>
                          <a:cs typeface="Times New Roman"/>
                        </a:rPr>
                        <a:t>-</a:t>
                      </a:r>
                      <a:r>
                        <a:rPr lang="kk-KZ" sz="1400" b="1">
                          <a:solidFill>
                            <a:srgbClr val="8D1E1B"/>
                          </a:solidFill>
                          <a:latin typeface="Times New Roman"/>
                          <a:ea typeface="Times New Roman"/>
                          <a:cs typeface="Times New Roman"/>
                        </a:rPr>
                        <a:t> СН</a:t>
                      </a:r>
                      <a:r>
                        <a:rPr lang="ru-RU" sz="1400" b="1" baseline="-25000">
                          <a:solidFill>
                            <a:srgbClr val="8D1E1B"/>
                          </a:solidFill>
                          <a:latin typeface="Times New Roman"/>
                          <a:ea typeface="Times New Roman"/>
                          <a:cs typeface="Times New Roman"/>
                        </a:rPr>
                        <a:t> 2</a:t>
                      </a:r>
                      <a:r>
                        <a:rPr lang="ru-RU" sz="1400" b="1">
                          <a:solidFill>
                            <a:srgbClr val="8D1E1B"/>
                          </a:solidFill>
                          <a:latin typeface="Times New Roman"/>
                          <a:ea typeface="Times New Roman"/>
                          <a:cs typeface="Times New Roman"/>
                        </a:rPr>
                        <a:t>-</a:t>
                      </a:r>
                      <a:r>
                        <a:rPr lang="kk-KZ" sz="1400" b="1">
                          <a:solidFill>
                            <a:srgbClr val="8D1E1B"/>
                          </a:solidFill>
                          <a:latin typeface="Times New Roman"/>
                          <a:ea typeface="Times New Roman"/>
                          <a:cs typeface="Times New Roman"/>
                        </a:rPr>
                        <a:t> СН</a:t>
                      </a:r>
                      <a:r>
                        <a:rPr lang="ru-RU" sz="1400" b="1" baseline="-25000">
                          <a:solidFill>
                            <a:srgbClr val="8D1E1B"/>
                          </a:solidFill>
                          <a:latin typeface="Times New Roman"/>
                          <a:ea typeface="Times New Roman"/>
                          <a:cs typeface="Times New Roman"/>
                        </a:rPr>
                        <a:t> 2</a:t>
                      </a:r>
                      <a:r>
                        <a:rPr lang="ru-RU" sz="1400" b="1">
                          <a:solidFill>
                            <a:srgbClr val="8D1E1B"/>
                          </a:solidFill>
                          <a:latin typeface="Times New Roman"/>
                          <a:ea typeface="Times New Roman"/>
                          <a:cs typeface="Times New Roman"/>
                        </a:rPr>
                        <a:t>-</a:t>
                      </a:r>
                      <a:r>
                        <a:rPr lang="kk-KZ" sz="1400" b="1">
                          <a:solidFill>
                            <a:srgbClr val="8D1E1B"/>
                          </a:solidFill>
                          <a:latin typeface="Times New Roman"/>
                          <a:ea typeface="Times New Roman"/>
                          <a:cs typeface="Times New Roman"/>
                        </a:rPr>
                        <a:t> СН</a:t>
                      </a:r>
                      <a:r>
                        <a:rPr lang="ru-RU" sz="1400" b="1" baseline="-25000">
                          <a:solidFill>
                            <a:srgbClr val="8D1E1B"/>
                          </a:solidFill>
                          <a:latin typeface="Times New Roman"/>
                          <a:ea typeface="Times New Roman"/>
                          <a:cs typeface="Times New Roman"/>
                        </a:rPr>
                        <a:t> 2</a:t>
                      </a:r>
                      <a:r>
                        <a:rPr lang="ru-RU" sz="1400" b="1">
                          <a:solidFill>
                            <a:srgbClr val="8D1E1B"/>
                          </a:solidFill>
                          <a:latin typeface="Times New Roman"/>
                          <a:ea typeface="Times New Roman"/>
                          <a:cs typeface="Times New Roman"/>
                        </a:rPr>
                        <a:t>-</a:t>
                      </a:r>
                      <a:r>
                        <a:rPr lang="kk-KZ" sz="1400" b="1">
                          <a:solidFill>
                            <a:srgbClr val="8D1E1B"/>
                          </a:solidFill>
                          <a:latin typeface="Times New Roman"/>
                          <a:ea typeface="Times New Roman"/>
                          <a:cs typeface="Times New Roman"/>
                        </a:rPr>
                        <a:t> ОН</a:t>
                      </a:r>
                      <a:endParaRPr lang="ru-RU" sz="1400" b="1">
                        <a:solidFill>
                          <a:srgbClr val="8D1E1B"/>
                        </a:solidFill>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ru-RU" sz="1400" b="1" dirty="0">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ru-RU" sz="1400" b="1" dirty="0">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77601">
                <a:tc>
                  <a:txBody>
                    <a:bodyPr/>
                    <a:lstStyle/>
                    <a:p>
                      <a:pPr algn="l">
                        <a:lnSpc>
                          <a:spcPct val="115000"/>
                        </a:lnSpc>
                        <a:spcAft>
                          <a:spcPts val="0"/>
                        </a:spcAft>
                      </a:pPr>
                      <a:r>
                        <a:rPr lang="kk-KZ" sz="1400" b="1">
                          <a:solidFill>
                            <a:srgbClr val="8D1E1B"/>
                          </a:solidFill>
                          <a:latin typeface="Times New Roman"/>
                          <a:ea typeface="Times New Roman"/>
                          <a:cs typeface="Times New Roman"/>
                        </a:rPr>
                        <a:t>СН</a:t>
                      </a:r>
                      <a:r>
                        <a:rPr lang="ru-RU" sz="1400" b="1" baseline="-25000">
                          <a:solidFill>
                            <a:srgbClr val="8D1E1B"/>
                          </a:solidFill>
                          <a:latin typeface="Times New Roman"/>
                          <a:ea typeface="Times New Roman"/>
                          <a:cs typeface="Times New Roman"/>
                        </a:rPr>
                        <a:t> 3</a:t>
                      </a:r>
                      <a:r>
                        <a:rPr lang="ru-RU" sz="1400" b="1">
                          <a:solidFill>
                            <a:srgbClr val="8D1E1B"/>
                          </a:solidFill>
                          <a:latin typeface="Times New Roman"/>
                          <a:ea typeface="Times New Roman"/>
                          <a:cs typeface="Times New Roman"/>
                        </a:rPr>
                        <a:t>—</a:t>
                      </a:r>
                      <a:r>
                        <a:rPr lang="kk-KZ" sz="1400" b="1">
                          <a:solidFill>
                            <a:srgbClr val="8D1E1B"/>
                          </a:solidFill>
                          <a:latin typeface="Times New Roman"/>
                          <a:ea typeface="Times New Roman"/>
                          <a:cs typeface="Times New Roman"/>
                        </a:rPr>
                        <a:t> СНОН</a:t>
                      </a:r>
                      <a:r>
                        <a:rPr lang="ru-RU" sz="1400" b="1">
                          <a:solidFill>
                            <a:srgbClr val="8D1E1B"/>
                          </a:solidFill>
                          <a:latin typeface="Times New Roman"/>
                          <a:ea typeface="Times New Roman"/>
                          <a:cs typeface="Times New Roman"/>
                        </a:rPr>
                        <a:t> -</a:t>
                      </a:r>
                      <a:r>
                        <a:rPr lang="kk-KZ" sz="1400" b="1">
                          <a:solidFill>
                            <a:srgbClr val="8D1E1B"/>
                          </a:solidFill>
                          <a:latin typeface="Times New Roman"/>
                          <a:ea typeface="Times New Roman"/>
                          <a:cs typeface="Times New Roman"/>
                        </a:rPr>
                        <a:t> СН</a:t>
                      </a:r>
                      <a:r>
                        <a:rPr lang="ru-RU" sz="1400" b="1" baseline="-25000">
                          <a:solidFill>
                            <a:srgbClr val="8D1E1B"/>
                          </a:solidFill>
                          <a:latin typeface="Times New Roman"/>
                          <a:ea typeface="Times New Roman"/>
                          <a:cs typeface="Times New Roman"/>
                        </a:rPr>
                        <a:t> 3</a:t>
                      </a:r>
                      <a:endParaRPr lang="ru-RU" sz="1400" b="1">
                        <a:solidFill>
                          <a:srgbClr val="8D1E1B"/>
                        </a:solidFill>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kk-KZ" sz="1400" b="1">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ru-RU" sz="1400" b="1" dirty="0">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77601">
                <a:tc>
                  <a:txBody>
                    <a:bodyPr/>
                    <a:lstStyle/>
                    <a:p>
                      <a:pPr algn="l">
                        <a:lnSpc>
                          <a:spcPct val="115000"/>
                        </a:lnSpc>
                        <a:spcAft>
                          <a:spcPts val="0"/>
                        </a:spcAft>
                      </a:pPr>
                      <a:r>
                        <a:rPr lang="kk-KZ" sz="1400" b="1">
                          <a:solidFill>
                            <a:srgbClr val="8D1E1B"/>
                          </a:solidFill>
                          <a:latin typeface="Times New Roman"/>
                          <a:ea typeface="Times New Roman"/>
                          <a:cs typeface="Times New Roman"/>
                        </a:rPr>
                        <a:t>СН</a:t>
                      </a:r>
                      <a:r>
                        <a:rPr lang="ru-RU" sz="1400" b="1" baseline="-25000">
                          <a:solidFill>
                            <a:srgbClr val="8D1E1B"/>
                          </a:solidFill>
                          <a:latin typeface="Times New Roman"/>
                          <a:ea typeface="Times New Roman"/>
                          <a:cs typeface="Times New Roman"/>
                        </a:rPr>
                        <a:t> 3</a:t>
                      </a:r>
                      <a:r>
                        <a:rPr lang="ru-RU" sz="1400" b="1">
                          <a:solidFill>
                            <a:srgbClr val="8D1E1B"/>
                          </a:solidFill>
                          <a:latin typeface="Times New Roman"/>
                          <a:ea typeface="Times New Roman"/>
                          <a:cs typeface="Times New Roman"/>
                        </a:rPr>
                        <a:t>-</a:t>
                      </a:r>
                      <a:r>
                        <a:rPr lang="kk-KZ" sz="1400" b="1">
                          <a:solidFill>
                            <a:srgbClr val="8D1E1B"/>
                          </a:solidFill>
                          <a:latin typeface="Times New Roman"/>
                          <a:ea typeface="Times New Roman"/>
                          <a:cs typeface="Times New Roman"/>
                        </a:rPr>
                        <a:t> СНОН</a:t>
                      </a:r>
                      <a:r>
                        <a:rPr lang="ru-RU" sz="1400" b="1">
                          <a:solidFill>
                            <a:srgbClr val="8D1E1B"/>
                          </a:solidFill>
                          <a:latin typeface="Times New Roman"/>
                          <a:ea typeface="Times New Roman"/>
                          <a:cs typeface="Times New Roman"/>
                        </a:rPr>
                        <a:t> -</a:t>
                      </a:r>
                      <a:r>
                        <a:rPr lang="kk-KZ" sz="1400" b="1">
                          <a:solidFill>
                            <a:srgbClr val="8D1E1B"/>
                          </a:solidFill>
                          <a:latin typeface="Times New Roman"/>
                          <a:ea typeface="Times New Roman"/>
                          <a:cs typeface="Times New Roman"/>
                        </a:rPr>
                        <a:t> СН</a:t>
                      </a:r>
                      <a:r>
                        <a:rPr lang="ru-RU" sz="1400" b="1" baseline="-25000">
                          <a:solidFill>
                            <a:srgbClr val="8D1E1B"/>
                          </a:solidFill>
                          <a:latin typeface="Times New Roman"/>
                          <a:ea typeface="Times New Roman"/>
                          <a:cs typeface="Times New Roman"/>
                        </a:rPr>
                        <a:t> 2</a:t>
                      </a:r>
                      <a:r>
                        <a:rPr lang="ru-RU" sz="1400" b="1">
                          <a:solidFill>
                            <a:srgbClr val="8D1E1B"/>
                          </a:solidFill>
                          <a:latin typeface="Times New Roman"/>
                          <a:ea typeface="Times New Roman"/>
                          <a:cs typeface="Times New Roman"/>
                        </a:rPr>
                        <a:t>—</a:t>
                      </a:r>
                      <a:r>
                        <a:rPr lang="kk-KZ" sz="1400" b="1">
                          <a:solidFill>
                            <a:srgbClr val="8D1E1B"/>
                          </a:solidFill>
                          <a:latin typeface="Times New Roman"/>
                          <a:ea typeface="Times New Roman"/>
                          <a:cs typeface="Times New Roman"/>
                        </a:rPr>
                        <a:t> СН</a:t>
                      </a:r>
                      <a:r>
                        <a:rPr lang="ru-RU" sz="1400" b="1" baseline="-25000">
                          <a:solidFill>
                            <a:srgbClr val="8D1E1B"/>
                          </a:solidFill>
                          <a:latin typeface="Times New Roman"/>
                          <a:ea typeface="Times New Roman"/>
                          <a:cs typeface="Times New Roman"/>
                        </a:rPr>
                        <a:t> 3</a:t>
                      </a:r>
                      <a:endParaRPr lang="ru-RU" sz="1400" b="1">
                        <a:solidFill>
                          <a:srgbClr val="8D1E1B"/>
                        </a:solidFill>
                        <a:latin typeface="Calibri"/>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ru-RU" sz="1400" b="1">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endParaRPr lang="ru-RU" sz="1400" b="1" dirty="0">
                        <a:solidFill>
                          <a:srgbClr val="8D1E1B"/>
                        </a:solidFill>
                        <a:latin typeface="Times New Roman"/>
                        <a:ea typeface="Calibri"/>
                        <a:cs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158162" cy="714396"/>
          </a:xfrm>
        </p:spPr>
        <p:txBody>
          <a:bodyPr>
            <a:normAutofit fontScale="90000"/>
          </a:bodyPr>
          <a:lstStyle/>
          <a:p>
            <a:r>
              <a:rPr lang="kk-KZ" sz="2800" b="1" dirty="0" smtClean="0">
                <a:solidFill>
                  <a:srgbClr val="002060"/>
                </a:solidFill>
              </a:rPr>
              <a:t>ІV-тапсырма.Есеп шығару</a:t>
            </a:r>
            <a:r>
              <a:rPr lang="ru-RU" sz="2800" dirty="0" smtClean="0">
                <a:solidFill>
                  <a:srgbClr val="002060"/>
                </a:solidFill>
              </a:rPr>
              <a:t/>
            </a:r>
            <a:br>
              <a:rPr lang="ru-RU" sz="2800" dirty="0" smtClean="0">
                <a:solidFill>
                  <a:srgbClr val="002060"/>
                </a:solidFill>
              </a:rPr>
            </a:br>
            <a:endParaRPr lang="ru-RU" sz="2800" dirty="0">
              <a:solidFill>
                <a:srgbClr val="002060"/>
              </a:solidFill>
            </a:endParaRPr>
          </a:p>
        </p:txBody>
      </p:sp>
      <p:sp>
        <p:nvSpPr>
          <p:cNvPr id="3" name="Содержимое 2"/>
          <p:cNvSpPr>
            <a:spLocks noGrp="1"/>
          </p:cNvSpPr>
          <p:nvPr>
            <p:ph idx="1"/>
          </p:nvPr>
        </p:nvSpPr>
        <p:spPr>
          <a:xfrm>
            <a:off x="1142976" y="1071546"/>
            <a:ext cx="6786610" cy="5054617"/>
          </a:xfrm>
        </p:spPr>
        <p:txBody>
          <a:bodyPr>
            <a:normAutofit fontScale="55000" lnSpcReduction="20000"/>
          </a:bodyPr>
          <a:lstStyle/>
          <a:p>
            <a:r>
              <a:rPr lang="ru-RU" b="1" dirty="0" smtClean="0">
                <a:solidFill>
                  <a:srgbClr val="C00000"/>
                </a:solidFill>
              </a:rPr>
              <a:t>1. 50 г </a:t>
            </a:r>
            <a:r>
              <a:rPr lang="ru-RU" b="1" dirty="0" err="1" smtClean="0">
                <a:solidFill>
                  <a:srgbClr val="C00000"/>
                </a:solidFill>
              </a:rPr>
              <a:t>пропанолмен</a:t>
            </a:r>
            <a:r>
              <a:rPr lang="ru-RU" b="1" dirty="0" smtClean="0">
                <a:solidFill>
                  <a:srgbClr val="C00000"/>
                </a:solidFill>
              </a:rPr>
              <a:t> </a:t>
            </a:r>
            <a:r>
              <a:rPr lang="ru-RU" b="1" dirty="0" err="1" smtClean="0">
                <a:solidFill>
                  <a:srgbClr val="C00000"/>
                </a:solidFill>
              </a:rPr>
              <a:t>әрекеттесетін натрийдің массасы</a:t>
            </a:r>
            <a:endParaRPr lang="ru-RU" dirty="0" smtClean="0">
              <a:solidFill>
                <a:srgbClr val="C00000"/>
              </a:solidFill>
            </a:endParaRPr>
          </a:p>
          <a:p>
            <a:r>
              <a:rPr lang="ru-RU" b="1" dirty="0" err="1" smtClean="0">
                <a:solidFill>
                  <a:srgbClr val="C00000"/>
                </a:solidFill>
              </a:rPr>
              <a:t>Шешуі</a:t>
            </a:r>
            <a:r>
              <a:rPr lang="ru-RU" b="1" dirty="0" smtClean="0">
                <a:solidFill>
                  <a:srgbClr val="C00000"/>
                </a:solidFill>
              </a:rPr>
              <a:t>:</a:t>
            </a:r>
            <a:r>
              <a:rPr lang="ru-RU" dirty="0" smtClean="0">
                <a:solidFill>
                  <a:srgbClr val="C00000"/>
                </a:solidFill>
              </a:rPr>
              <a:t> 2C</a:t>
            </a:r>
            <a:r>
              <a:rPr lang="ru-RU" baseline="-25000" dirty="0" smtClean="0">
                <a:solidFill>
                  <a:srgbClr val="C00000"/>
                </a:solidFill>
              </a:rPr>
              <a:t>3</a:t>
            </a:r>
            <a:r>
              <a:rPr lang="ru-RU" dirty="0" smtClean="0">
                <a:solidFill>
                  <a:srgbClr val="C00000"/>
                </a:solidFill>
              </a:rPr>
              <a:t>Н</a:t>
            </a:r>
            <a:r>
              <a:rPr lang="ru-RU" baseline="-25000" dirty="0" smtClean="0">
                <a:solidFill>
                  <a:srgbClr val="C00000"/>
                </a:solidFill>
              </a:rPr>
              <a:t>7</a:t>
            </a:r>
            <a:r>
              <a:rPr lang="ru-RU" dirty="0" smtClean="0">
                <a:solidFill>
                  <a:srgbClr val="C00000"/>
                </a:solidFill>
              </a:rPr>
              <a:t>ОН + 2Na →2C</a:t>
            </a:r>
            <a:r>
              <a:rPr lang="ru-RU" baseline="-25000" dirty="0" smtClean="0">
                <a:solidFill>
                  <a:srgbClr val="C00000"/>
                </a:solidFill>
              </a:rPr>
              <a:t>3</a:t>
            </a:r>
            <a:r>
              <a:rPr lang="ru-RU" dirty="0" smtClean="0">
                <a:solidFill>
                  <a:srgbClr val="C00000"/>
                </a:solidFill>
              </a:rPr>
              <a:t>Н</a:t>
            </a:r>
            <a:r>
              <a:rPr lang="ru-RU" baseline="-25000" dirty="0" smtClean="0">
                <a:solidFill>
                  <a:srgbClr val="C00000"/>
                </a:solidFill>
              </a:rPr>
              <a:t>7</a:t>
            </a:r>
            <a:r>
              <a:rPr lang="ru-RU" dirty="0" smtClean="0">
                <a:solidFill>
                  <a:srgbClr val="C00000"/>
                </a:solidFill>
              </a:rPr>
              <a:t>ОNa  +</a:t>
            </a:r>
            <a:r>
              <a:rPr lang="ru-RU" baseline="-25000" dirty="0" smtClean="0">
                <a:solidFill>
                  <a:srgbClr val="C00000"/>
                </a:solidFill>
              </a:rPr>
              <a:t> </a:t>
            </a:r>
            <a:r>
              <a:rPr lang="ru-RU" dirty="0" smtClean="0">
                <a:solidFill>
                  <a:srgbClr val="C00000"/>
                </a:solidFill>
              </a:rPr>
              <a:t> Н</a:t>
            </a:r>
            <a:r>
              <a:rPr lang="ru-RU" baseline="-25000" dirty="0" smtClean="0">
                <a:solidFill>
                  <a:srgbClr val="C00000"/>
                </a:solidFill>
              </a:rPr>
              <a:t>2</a:t>
            </a:r>
            <a:endParaRPr lang="ru-RU" dirty="0" smtClean="0">
              <a:solidFill>
                <a:srgbClr val="C00000"/>
              </a:solidFill>
            </a:endParaRPr>
          </a:p>
          <a:p>
            <a:r>
              <a:rPr lang="ru-RU" dirty="0" smtClean="0">
                <a:solidFill>
                  <a:srgbClr val="C00000"/>
                </a:solidFill>
              </a:rPr>
              <a:t>2М(</a:t>
            </a:r>
            <a:r>
              <a:rPr lang="ru-RU" dirty="0" err="1" smtClean="0">
                <a:solidFill>
                  <a:srgbClr val="C00000"/>
                </a:solidFill>
              </a:rPr>
              <a:t>Na</a:t>
            </a:r>
            <a:r>
              <a:rPr lang="ru-RU" dirty="0" smtClean="0">
                <a:solidFill>
                  <a:srgbClr val="C00000"/>
                </a:solidFill>
              </a:rPr>
              <a:t>) =  46 г/моль</a:t>
            </a:r>
          </a:p>
          <a:p>
            <a:r>
              <a:rPr lang="ru-RU" dirty="0" smtClean="0">
                <a:solidFill>
                  <a:srgbClr val="C00000"/>
                </a:solidFill>
              </a:rPr>
              <a:t>2М(C</a:t>
            </a:r>
            <a:r>
              <a:rPr lang="ru-RU" baseline="-25000" dirty="0" smtClean="0">
                <a:solidFill>
                  <a:srgbClr val="C00000"/>
                </a:solidFill>
              </a:rPr>
              <a:t>3</a:t>
            </a:r>
            <a:r>
              <a:rPr lang="ru-RU" dirty="0" smtClean="0">
                <a:solidFill>
                  <a:srgbClr val="C00000"/>
                </a:solidFill>
              </a:rPr>
              <a:t>Н</a:t>
            </a:r>
            <a:r>
              <a:rPr lang="ru-RU" baseline="-25000" dirty="0" smtClean="0">
                <a:solidFill>
                  <a:srgbClr val="C00000"/>
                </a:solidFill>
              </a:rPr>
              <a:t>7</a:t>
            </a:r>
            <a:r>
              <a:rPr lang="ru-RU" dirty="0" smtClean="0">
                <a:solidFill>
                  <a:srgbClr val="C00000"/>
                </a:solidFill>
              </a:rPr>
              <a:t>ОН) = 120 г/моль</a:t>
            </a:r>
          </a:p>
          <a:p>
            <a:r>
              <a:rPr lang="ru-RU" dirty="0" err="1" smtClean="0">
                <a:solidFill>
                  <a:srgbClr val="C00000"/>
                </a:solidFill>
              </a:rPr>
              <a:t>х</a:t>
            </a:r>
            <a:r>
              <a:rPr lang="ru-RU" dirty="0" smtClean="0">
                <a:solidFill>
                  <a:srgbClr val="C00000"/>
                </a:solidFill>
              </a:rPr>
              <a:t> г </a:t>
            </a:r>
            <a:r>
              <a:rPr lang="ru-RU" dirty="0" err="1" smtClean="0">
                <a:solidFill>
                  <a:srgbClr val="C00000"/>
                </a:solidFill>
              </a:rPr>
              <a:t>Na</a:t>
            </a:r>
            <a:r>
              <a:rPr lang="ru-RU" dirty="0" smtClean="0">
                <a:solidFill>
                  <a:srgbClr val="C00000"/>
                </a:solidFill>
              </a:rPr>
              <a:t> ------  50 г C</a:t>
            </a:r>
            <a:r>
              <a:rPr lang="ru-RU" baseline="-25000" dirty="0" smtClean="0">
                <a:solidFill>
                  <a:srgbClr val="C00000"/>
                </a:solidFill>
              </a:rPr>
              <a:t>3</a:t>
            </a:r>
            <a:r>
              <a:rPr lang="ru-RU" dirty="0" smtClean="0">
                <a:solidFill>
                  <a:srgbClr val="C00000"/>
                </a:solidFill>
              </a:rPr>
              <a:t>Н</a:t>
            </a:r>
            <a:r>
              <a:rPr lang="ru-RU" baseline="-25000" dirty="0" smtClean="0">
                <a:solidFill>
                  <a:srgbClr val="C00000"/>
                </a:solidFill>
              </a:rPr>
              <a:t>7</a:t>
            </a:r>
            <a:r>
              <a:rPr lang="ru-RU" dirty="0" smtClean="0">
                <a:solidFill>
                  <a:srgbClr val="C00000"/>
                </a:solidFill>
              </a:rPr>
              <a:t>ОН</a:t>
            </a:r>
          </a:p>
          <a:p>
            <a:r>
              <a:rPr lang="ru-RU" dirty="0" smtClean="0">
                <a:solidFill>
                  <a:srgbClr val="C00000"/>
                </a:solidFill>
              </a:rPr>
              <a:t>46 г </a:t>
            </a:r>
            <a:r>
              <a:rPr lang="ru-RU" dirty="0" err="1" smtClean="0">
                <a:solidFill>
                  <a:srgbClr val="C00000"/>
                </a:solidFill>
              </a:rPr>
              <a:t>Na</a:t>
            </a:r>
            <a:r>
              <a:rPr lang="ru-RU" dirty="0" smtClean="0">
                <a:solidFill>
                  <a:srgbClr val="C00000"/>
                </a:solidFill>
              </a:rPr>
              <a:t> ------  120 г </a:t>
            </a:r>
            <a:r>
              <a:rPr lang="ru-RU" dirty="0" smtClean="0">
                <a:solidFill>
                  <a:srgbClr val="C00000"/>
                </a:solidFill>
              </a:rPr>
              <a:t>C</a:t>
            </a:r>
            <a:r>
              <a:rPr lang="ru-RU" baseline="-25000" dirty="0" smtClean="0">
                <a:solidFill>
                  <a:srgbClr val="C00000"/>
                </a:solidFill>
              </a:rPr>
              <a:t>3</a:t>
            </a:r>
            <a:r>
              <a:rPr lang="ru-RU" dirty="0" smtClean="0">
                <a:solidFill>
                  <a:srgbClr val="C00000"/>
                </a:solidFill>
              </a:rPr>
              <a:t>Н</a:t>
            </a:r>
            <a:r>
              <a:rPr lang="ru-RU" baseline="-25000" dirty="0" smtClean="0">
                <a:solidFill>
                  <a:srgbClr val="C00000"/>
                </a:solidFill>
              </a:rPr>
              <a:t>7</a:t>
            </a:r>
            <a:r>
              <a:rPr lang="ru-RU" dirty="0" smtClean="0">
                <a:solidFill>
                  <a:srgbClr val="C00000"/>
                </a:solidFill>
              </a:rPr>
              <a:t>ОН</a:t>
            </a:r>
          </a:p>
          <a:p>
            <a:endParaRPr lang="kk-KZ" dirty="0" smtClean="0">
              <a:solidFill>
                <a:srgbClr val="C00000"/>
              </a:solidFill>
            </a:endParaRPr>
          </a:p>
          <a:p>
            <a:endParaRPr lang="ru-RU" dirty="0" smtClean="0">
              <a:solidFill>
                <a:srgbClr val="C00000"/>
              </a:solidFill>
            </a:endParaRPr>
          </a:p>
          <a:p>
            <a:r>
              <a:rPr lang="kk-KZ" b="1" dirty="0" smtClean="0">
                <a:solidFill>
                  <a:srgbClr val="C00000"/>
                </a:solidFill>
              </a:rPr>
              <a:t>2</a:t>
            </a:r>
            <a:r>
              <a:rPr lang="ru-RU" b="1" dirty="0" smtClean="0">
                <a:solidFill>
                  <a:srgbClr val="C00000"/>
                </a:solidFill>
              </a:rPr>
              <a:t>. 13,7 г </a:t>
            </a:r>
            <a:r>
              <a:rPr lang="ru-RU" b="1" dirty="0" err="1" smtClean="0">
                <a:solidFill>
                  <a:srgbClr val="C00000"/>
                </a:solidFill>
              </a:rPr>
              <a:t>бромбутанмен</a:t>
            </a:r>
            <a:r>
              <a:rPr lang="ru-RU" b="1" dirty="0" smtClean="0">
                <a:solidFill>
                  <a:srgbClr val="C00000"/>
                </a:solidFill>
              </a:rPr>
              <a:t> </a:t>
            </a:r>
            <a:r>
              <a:rPr lang="ru-RU" b="1" dirty="0" err="1" smtClean="0">
                <a:solidFill>
                  <a:srgbClr val="C00000"/>
                </a:solidFill>
              </a:rPr>
              <a:t>әрекеттесу үшін қажетті </a:t>
            </a:r>
            <a:r>
              <a:rPr lang="ru-RU" b="1" dirty="0" smtClean="0">
                <a:solidFill>
                  <a:srgbClr val="C00000"/>
                </a:solidFill>
              </a:rPr>
              <a:t>калий </a:t>
            </a:r>
            <a:r>
              <a:rPr lang="ru-RU" b="1" dirty="0" err="1" smtClean="0">
                <a:solidFill>
                  <a:srgbClr val="C00000"/>
                </a:solidFill>
              </a:rPr>
              <a:t>гидроксидінің </a:t>
            </a:r>
            <a:r>
              <a:rPr lang="ru-RU" b="1" dirty="0" smtClean="0">
                <a:solidFill>
                  <a:srgbClr val="C00000"/>
                </a:solidFill>
              </a:rPr>
              <a:t>50%-тік </a:t>
            </a:r>
            <a:r>
              <a:rPr lang="ru-RU" b="1" dirty="0" err="1" smtClean="0">
                <a:solidFill>
                  <a:srgbClr val="C00000"/>
                </a:solidFill>
              </a:rPr>
              <a:t>ерітіндісінің массасы</a:t>
            </a:r>
            <a:r>
              <a:rPr lang="ru-RU" b="1" dirty="0" smtClean="0">
                <a:solidFill>
                  <a:srgbClr val="C00000"/>
                </a:solidFill>
              </a:rPr>
              <a:t>:</a:t>
            </a:r>
            <a:endParaRPr lang="ru-RU" dirty="0" smtClean="0">
              <a:solidFill>
                <a:srgbClr val="C00000"/>
              </a:solidFill>
            </a:endParaRPr>
          </a:p>
          <a:p>
            <a:r>
              <a:rPr lang="ru-RU" b="1" dirty="0" err="1" smtClean="0">
                <a:solidFill>
                  <a:srgbClr val="C00000"/>
                </a:solidFill>
              </a:rPr>
              <a:t>Шешуі</a:t>
            </a:r>
            <a:r>
              <a:rPr lang="ru-RU" b="1" dirty="0" smtClean="0">
                <a:solidFill>
                  <a:srgbClr val="C00000"/>
                </a:solidFill>
              </a:rPr>
              <a:t>:</a:t>
            </a:r>
            <a:r>
              <a:rPr lang="ru-RU" dirty="0" smtClean="0">
                <a:solidFill>
                  <a:srgbClr val="C00000"/>
                </a:solidFill>
              </a:rPr>
              <a:t> С</a:t>
            </a:r>
            <a:r>
              <a:rPr lang="ru-RU" baseline="-25000" dirty="0" smtClean="0">
                <a:solidFill>
                  <a:srgbClr val="C00000"/>
                </a:solidFill>
              </a:rPr>
              <a:t>4</a:t>
            </a:r>
            <a:r>
              <a:rPr lang="ru-RU" dirty="0" smtClean="0">
                <a:solidFill>
                  <a:srgbClr val="C00000"/>
                </a:solidFill>
              </a:rPr>
              <a:t>Н</a:t>
            </a:r>
            <a:r>
              <a:rPr lang="ru-RU" baseline="-25000" dirty="0" smtClean="0">
                <a:solidFill>
                  <a:srgbClr val="C00000"/>
                </a:solidFill>
              </a:rPr>
              <a:t>9</a:t>
            </a:r>
            <a:r>
              <a:rPr lang="ru-RU" dirty="0" smtClean="0">
                <a:solidFill>
                  <a:srgbClr val="C00000"/>
                </a:solidFill>
              </a:rPr>
              <a:t>Вr + КОН → С</a:t>
            </a:r>
            <a:r>
              <a:rPr lang="ru-RU" baseline="-25000" dirty="0" smtClean="0">
                <a:solidFill>
                  <a:srgbClr val="C00000"/>
                </a:solidFill>
              </a:rPr>
              <a:t>4</a:t>
            </a:r>
            <a:r>
              <a:rPr lang="ru-RU" dirty="0" smtClean="0">
                <a:solidFill>
                  <a:srgbClr val="C00000"/>
                </a:solidFill>
              </a:rPr>
              <a:t>Н</a:t>
            </a:r>
            <a:r>
              <a:rPr lang="ru-RU" baseline="-25000" dirty="0" smtClean="0">
                <a:solidFill>
                  <a:srgbClr val="C00000"/>
                </a:solidFill>
              </a:rPr>
              <a:t>9</a:t>
            </a:r>
            <a:r>
              <a:rPr lang="ru-RU" dirty="0" smtClean="0">
                <a:solidFill>
                  <a:srgbClr val="C00000"/>
                </a:solidFill>
              </a:rPr>
              <a:t>ОН + </a:t>
            </a:r>
            <a:r>
              <a:rPr lang="ru-RU" dirty="0" err="1" smtClean="0">
                <a:solidFill>
                  <a:srgbClr val="C00000"/>
                </a:solidFill>
              </a:rPr>
              <a:t>КВr</a:t>
            </a:r>
            <a:endParaRPr lang="ru-RU" dirty="0" smtClean="0">
              <a:solidFill>
                <a:srgbClr val="C00000"/>
              </a:solidFill>
            </a:endParaRPr>
          </a:p>
          <a:p>
            <a:r>
              <a:rPr lang="ru-RU" dirty="0" smtClean="0">
                <a:solidFill>
                  <a:srgbClr val="C00000"/>
                </a:solidFill>
              </a:rPr>
              <a:t>М(С</a:t>
            </a:r>
            <a:r>
              <a:rPr lang="ru-RU" baseline="-25000" dirty="0" smtClean="0">
                <a:solidFill>
                  <a:srgbClr val="C00000"/>
                </a:solidFill>
              </a:rPr>
              <a:t>4</a:t>
            </a:r>
            <a:r>
              <a:rPr lang="ru-RU" dirty="0" smtClean="0">
                <a:solidFill>
                  <a:srgbClr val="C00000"/>
                </a:solidFill>
              </a:rPr>
              <a:t>Н</a:t>
            </a:r>
            <a:r>
              <a:rPr lang="ru-RU" baseline="-25000" dirty="0" smtClean="0">
                <a:solidFill>
                  <a:srgbClr val="C00000"/>
                </a:solidFill>
              </a:rPr>
              <a:t>9</a:t>
            </a:r>
            <a:r>
              <a:rPr lang="ru-RU" dirty="0" smtClean="0">
                <a:solidFill>
                  <a:srgbClr val="C00000"/>
                </a:solidFill>
              </a:rPr>
              <a:t>Вr) = 137 г/моль</a:t>
            </a:r>
          </a:p>
          <a:p>
            <a:r>
              <a:rPr lang="ru-RU" dirty="0" smtClean="0">
                <a:solidFill>
                  <a:srgbClr val="C00000"/>
                </a:solidFill>
              </a:rPr>
              <a:t>М(КОН) = 56 г/моль</a:t>
            </a:r>
          </a:p>
          <a:p>
            <a:r>
              <a:rPr lang="ru-RU" dirty="0" err="1" smtClean="0">
                <a:solidFill>
                  <a:srgbClr val="C00000"/>
                </a:solidFill>
              </a:rPr>
              <a:t>х</a:t>
            </a:r>
            <a:r>
              <a:rPr lang="ru-RU" dirty="0" smtClean="0">
                <a:solidFill>
                  <a:srgbClr val="C00000"/>
                </a:solidFill>
              </a:rPr>
              <a:t> г КОН   </a:t>
            </a:r>
            <a:r>
              <a:rPr lang="ru-RU" baseline="-25000" dirty="0" smtClean="0">
                <a:solidFill>
                  <a:srgbClr val="C00000"/>
                </a:solidFill>
              </a:rPr>
              <a:t> </a:t>
            </a:r>
            <a:r>
              <a:rPr lang="ru-RU" dirty="0" smtClean="0">
                <a:solidFill>
                  <a:srgbClr val="C00000"/>
                </a:solidFill>
              </a:rPr>
              <a:t>---- 13,7 г С</a:t>
            </a:r>
            <a:r>
              <a:rPr lang="ru-RU" baseline="-25000" dirty="0" smtClean="0">
                <a:solidFill>
                  <a:srgbClr val="C00000"/>
                </a:solidFill>
              </a:rPr>
              <a:t>4</a:t>
            </a:r>
            <a:r>
              <a:rPr lang="ru-RU" dirty="0" smtClean="0">
                <a:solidFill>
                  <a:srgbClr val="C00000"/>
                </a:solidFill>
              </a:rPr>
              <a:t>Н</a:t>
            </a:r>
            <a:r>
              <a:rPr lang="ru-RU" baseline="-25000" dirty="0" smtClean="0">
                <a:solidFill>
                  <a:srgbClr val="C00000"/>
                </a:solidFill>
              </a:rPr>
              <a:t>9</a:t>
            </a:r>
            <a:r>
              <a:rPr lang="ru-RU" dirty="0" smtClean="0">
                <a:solidFill>
                  <a:srgbClr val="C00000"/>
                </a:solidFill>
              </a:rPr>
              <a:t>Вr</a:t>
            </a:r>
          </a:p>
          <a:p>
            <a:r>
              <a:rPr lang="ru-RU" dirty="0" smtClean="0">
                <a:solidFill>
                  <a:srgbClr val="C00000"/>
                </a:solidFill>
              </a:rPr>
              <a:t>56 г КОН  ---- 137 г С</a:t>
            </a:r>
            <a:r>
              <a:rPr lang="ru-RU" baseline="-25000" dirty="0" smtClean="0">
                <a:solidFill>
                  <a:srgbClr val="C00000"/>
                </a:solidFill>
              </a:rPr>
              <a:t>4</a:t>
            </a:r>
            <a:r>
              <a:rPr lang="ru-RU" dirty="0" smtClean="0">
                <a:solidFill>
                  <a:srgbClr val="C00000"/>
                </a:solidFill>
              </a:rPr>
              <a:t>Н</a:t>
            </a:r>
            <a:r>
              <a:rPr lang="ru-RU" baseline="-25000" dirty="0" smtClean="0">
                <a:solidFill>
                  <a:srgbClr val="C00000"/>
                </a:solidFill>
              </a:rPr>
              <a:t>9</a:t>
            </a:r>
            <a:r>
              <a:rPr lang="ru-RU" dirty="0" smtClean="0">
                <a:solidFill>
                  <a:srgbClr val="C00000"/>
                </a:solidFill>
              </a:rPr>
              <a:t>Вr</a:t>
            </a:r>
          </a:p>
          <a:p>
            <a:r>
              <a:rPr lang="ru-RU" dirty="0" smtClean="0">
                <a:solidFill>
                  <a:srgbClr val="C00000"/>
                </a:solidFill>
              </a:rPr>
              <a:t>100 % ----- </a:t>
            </a:r>
            <a:r>
              <a:rPr lang="ru-RU" dirty="0" err="1" smtClean="0">
                <a:solidFill>
                  <a:srgbClr val="C00000"/>
                </a:solidFill>
              </a:rPr>
              <a:t>х</a:t>
            </a:r>
            <a:r>
              <a:rPr lang="ru-RU" dirty="0" smtClean="0">
                <a:solidFill>
                  <a:srgbClr val="C00000"/>
                </a:solidFill>
              </a:rPr>
              <a:t> г</a:t>
            </a:r>
          </a:p>
          <a:p>
            <a:r>
              <a:rPr lang="ru-RU" dirty="0" smtClean="0">
                <a:solidFill>
                  <a:srgbClr val="C00000"/>
                </a:solidFill>
              </a:rPr>
              <a:t>50 %----- 5,6 г</a:t>
            </a:r>
          </a:p>
          <a:p>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7"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43042" y="5715016"/>
            <a:ext cx="2071702" cy="571504"/>
          </a:xfrm>
          <a:prstGeom prst="rect">
            <a:avLst/>
          </a:prstGeom>
          <a:noFill/>
        </p:spPr>
      </p:pic>
      <p:sp>
        <p:nvSpPr>
          <p:cNvPr id="1030" name="Rectangle 6"/>
          <p:cNvSpPr>
            <a:spLocks noChangeArrowheads="1"/>
          </p:cNvSpPr>
          <p:nvPr/>
        </p:nvSpPr>
        <p:spPr bwMode="auto">
          <a:xfrm>
            <a:off x="0" y="809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1"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43042" y="2786058"/>
            <a:ext cx="2143140" cy="357190"/>
          </a:xfrm>
          <a:prstGeom prst="rect">
            <a:avLst/>
          </a:prstGeom>
          <a:noFill/>
        </p:spPr>
      </p:pic>
      <p:sp>
        <p:nvSpPr>
          <p:cNvPr id="1033" name="Rectangle 9"/>
          <p:cNvSpPr>
            <a:spLocks noChangeArrowheads="1"/>
          </p:cNvSpPr>
          <p:nvPr/>
        </p:nvSpPr>
        <p:spPr bwMode="auto">
          <a:xfrm>
            <a:off x="0" y="800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500066"/>
          </a:xfrm>
        </p:spPr>
        <p:txBody>
          <a:bodyPr>
            <a:noAutofit/>
          </a:bodyPr>
          <a:lstStyle/>
          <a:p>
            <a:r>
              <a:rPr lang="kk-KZ" sz="2800" b="1" dirty="0" smtClean="0">
                <a:solidFill>
                  <a:srgbClr val="C00000"/>
                </a:solidFill>
              </a:rPr>
              <a:t>ІІІ. Жаңа сабақты түсіндіру кезеңі.</a:t>
            </a:r>
            <a:r>
              <a:rPr lang="ru-RU" sz="2800" dirty="0" smtClean="0">
                <a:solidFill>
                  <a:srgbClr val="C00000"/>
                </a:solidFill>
              </a:rPr>
              <a:t/>
            </a:r>
            <a:br>
              <a:rPr lang="ru-RU" sz="2800" dirty="0" smtClean="0">
                <a:solidFill>
                  <a:srgbClr val="C00000"/>
                </a:solidFill>
              </a:rPr>
            </a:br>
            <a:endParaRPr lang="ru-RU" sz="2800" dirty="0">
              <a:solidFill>
                <a:srgbClr val="C00000"/>
              </a:solidFill>
            </a:endParaRPr>
          </a:p>
        </p:txBody>
      </p:sp>
      <p:sp>
        <p:nvSpPr>
          <p:cNvPr id="3" name="Содержимое 2"/>
          <p:cNvSpPr>
            <a:spLocks noGrp="1"/>
          </p:cNvSpPr>
          <p:nvPr>
            <p:ph idx="1"/>
          </p:nvPr>
        </p:nvSpPr>
        <p:spPr>
          <a:xfrm>
            <a:off x="428596" y="1214422"/>
            <a:ext cx="8229600" cy="4525963"/>
          </a:xfrm>
        </p:spPr>
        <p:txBody>
          <a:bodyPr>
            <a:normAutofit fontScale="62500" lnSpcReduction="20000"/>
          </a:bodyPr>
          <a:lstStyle/>
          <a:p>
            <a:r>
              <a:rPr lang="kk-KZ" b="1" dirty="0" smtClean="0">
                <a:solidFill>
                  <a:srgbClr val="002060"/>
                </a:solidFill>
              </a:rPr>
              <a:t>Сабақтың </a:t>
            </a:r>
            <a:r>
              <a:rPr lang="kk-KZ" b="1" dirty="0" smtClean="0">
                <a:solidFill>
                  <a:srgbClr val="002060"/>
                </a:solidFill>
              </a:rPr>
              <a:t>тақырыбын айту, мақсатымен таныстыру. Бүгінгі жаңа сабақта оқушыларды «Көп атомды спирттер» тақырыбы жайлы түсіндіремін</a:t>
            </a:r>
            <a:endParaRPr lang="ru-RU" b="1" dirty="0" smtClean="0">
              <a:solidFill>
                <a:srgbClr val="002060"/>
              </a:solidFill>
            </a:endParaRPr>
          </a:p>
          <a:p>
            <a:r>
              <a:rPr lang="kk-KZ" b="1" i="1" dirty="0" smtClean="0">
                <a:solidFill>
                  <a:srgbClr val="002060"/>
                </a:solidFill>
              </a:rPr>
              <a:t>Молекула құрамында әр турлі көміртек атомдарымен байланысқан екі немесе одан да көп гидроксотобы. бар заттарды көпатомды спирттер деп атайды.</a:t>
            </a:r>
            <a:endParaRPr lang="ru-RU" b="1" dirty="0" smtClean="0">
              <a:solidFill>
                <a:srgbClr val="002060"/>
              </a:solidFill>
            </a:endParaRPr>
          </a:p>
          <a:p>
            <a:r>
              <a:rPr lang="ru-RU" b="1" dirty="0" err="1" smtClean="0">
                <a:solidFill>
                  <a:srgbClr val="002060"/>
                </a:solidFill>
              </a:rPr>
              <a:t>Маңызды өкілдері: </a:t>
            </a:r>
            <a:r>
              <a:rPr lang="ru-RU" b="1" dirty="0" smtClean="0">
                <a:solidFill>
                  <a:srgbClr val="002060"/>
                </a:solidFill>
              </a:rPr>
              <a:t>этиленгликоль </a:t>
            </a:r>
            <a:r>
              <a:rPr lang="ru-RU" b="1" dirty="0" err="1" smtClean="0">
                <a:solidFill>
                  <a:srgbClr val="002060"/>
                </a:solidFill>
              </a:rPr>
              <a:t>немесе</a:t>
            </a:r>
            <a:r>
              <a:rPr lang="ru-RU" b="1" dirty="0" smtClean="0">
                <a:solidFill>
                  <a:srgbClr val="002060"/>
                </a:solidFill>
              </a:rPr>
              <a:t> этандиол-1,2</a:t>
            </a:r>
          </a:p>
          <a:p>
            <a:r>
              <a:rPr lang="kk-KZ" b="1" dirty="0" smtClean="0">
                <a:solidFill>
                  <a:srgbClr val="002060"/>
                </a:solidFill>
              </a:rPr>
              <a:t>және глицерин немесе пропантриол-1,2,3</a:t>
            </a:r>
            <a:r>
              <a:rPr lang="ru-RU" b="1" dirty="0" smtClean="0">
                <a:solidFill>
                  <a:srgbClr val="002060"/>
                </a:solidFill>
              </a:rPr>
              <a:t> </a:t>
            </a:r>
          </a:p>
          <a:p>
            <a:r>
              <a:rPr lang="kk-KZ" b="1" dirty="0" smtClean="0">
                <a:solidFill>
                  <a:srgbClr val="002060"/>
                </a:solidFill>
              </a:rPr>
              <a:t>Этандиол-1,2(этиленгликоль)—түссіз, коймалжың улы сұйықтық. Суда шексіз ериді. Судағы ерітіндісі 0°С-тан төмен температурада қайнайды, сондықтан іштен жану козғалтқыштарында қатпайтын суытқыш сұйық — антифриз ретінде қолданылады.</a:t>
            </a:r>
            <a:endParaRPr lang="ru-RU" b="1" dirty="0" smtClean="0">
              <a:solidFill>
                <a:srgbClr val="002060"/>
              </a:solidFill>
            </a:endParaRPr>
          </a:p>
          <a:p>
            <a:r>
              <a:rPr lang="kk-KZ" b="1" dirty="0" smtClean="0">
                <a:solidFill>
                  <a:srgbClr val="002060"/>
                </a:solidFill>
              </a:rPr>
              <a:t>Глицерин — тұтқыр, түссіз, тәттірек дәмі бар сұйық зат. </a:t>
            </a:r>
            <a:r>
              <a:rPr lang="ru-RU" b="1" dirty="0" err="1" smtClean="0">
                <a:solidFill>
                  <a:srgbClr val="002060"/>
                </a:solidFill>
              </a:rPr>
              <a:t>Улы</a:t>
            </a:r>
            <a:r>
              <a:rPr lang="ru-RU" b="1" dirty="0" smtClean="0">
                <a:solidFill>
                  <a:srgbClr val="002060"/>
                </a:solidFill>
              </a:rPr>
              <a:t> </a:t>
            </a:r>
            <a:r>
              <a:rPr lang="ru-RU" b="1" dirty="0" err="1" smtClean="0">
                <a:solidFill>
                  <a:srgbClr val="002060"/>
                </a:solidFill>
              </a:rPr>
              <a:t>емес</a:t>
            </a:r>
            <a:r>
              <a:rPr lang="ru-RU" b="1" dirty="0" smtClean="0">
                <a:solidFill>
                  <a:srgbClr val="002060"/>
                </a:solidFill>
              </a:rPr>
              <a:t>. 290°С-та </a:t>
            </a:r>
            <a:r>
              <a:rPr lang="ru-RU" b="1" dirty="0" err="1" smtClean="0">
                <a:solidFill>
                  <a:srgbClr val="002060"/>
                </a:solidFill>
              </a:rPr>
              <a:t>қайнайды</a:t>
            </a:r>
            <a:r>
              <a:rPr lang="ru-RU" b="1" dirty="0" smtClean="0">
                <a:solidFill>
                  <a:srgbClr val="002060"/>
                </a:solidFill>
              </a:rPr>
              <a:t>. Суда </a:t>
            </a:r>
            <a:r>
              <a:rPr lang="ru-RU" b="1" dirty="0" err="1" smtClean="0">
                <a:solidFill>
                  <a:srgbClr val="002060"/>
                </a:solidFill>
              </a:rPr>
              <a:t>шексіз</a:t>
            </a:r>
            <a:r>
              <a:rPr lang="ru-RU" b="1" dirty="0" smtClean="0">
                <a:solidFill>
                  <a:srgbClr val="002060"/>
                </a:solidFill>
              </a:rPr>
              <a:t> </a:t>
            </a:r>
            <a:r>
              <a:rPr lang="ru-RU" b="1" dirty="0" err="1" smtClean="0">
                <a:solidFill>
                  <a:srgbClr val="002060"/>
                </a:solidFill>
              </a:rPr>
              <a:t>ериді</a:t>
            </a:r>
            <a:r>
              <a:rPr lang="ru-RU" b="1" dirty="0" smtClean="0">
                <a:solidFill>
                  <a:srgbClr val="002060"/>
                </a:solidFill>
              </a:rPr>
              <a:t>.</a:t>
            </a:r>
          </a:p>
          <a:p>
            <a:r>
              <a:rPr lang="ru-RU" b="1" dirty="0" err="1" smtClean="0">
                <a:solidFill>
                  <a:srgbClr val="002060"/>
                </a:solidFill>
              </a:rPr>
              <a:t>Алынуы</a:t>
            </a:r>
            <a:r>
              <a:rPr lang="ru-RU" b="1" dirty="0" smtClean="0">
                <a:solidFill>
                  <a:srgbClr val="002060"/>
                </a:solidFill>
              </a:rPr>
              <a:t>. 1. </a:t>
            </a:r>
            <a:r>
              <a:rPr lang="ru-RU" b="1" dirty="0" err="1" smtClean="0">
                <a:solidFill>
                  <a:srgbClr val="002060"/>
                </a:solidFill>
              </a:rPr>
              <a:t>Негізгі</a:t>
            </a:r>
            <a:r>
              <a:rPr lang="ru-RU" b="1" dirty="0" smtClean="0">
                <a:solidFill>
                  <a:srgbClr val="002060"/>
                </a:solidFill>
              </a:rPr>
              <a:t> </a:t>
            </a:r>
            <a:r>
              <a:rPr lang="ru-RU" b="1" dirty="0" err="1" smtClean="0">
                <a:solidFill>
                  <a:srgbClr val="002060"/>
                </a:solidFill>
              </a:rPr>
              <a:t>алыну</a:t>
            </a:r>
            <a:r>
              <a:rPr lang="ru-RU" b="1" dirty="0" smtClean="0">
                <a:solidFill>
                  <a:srgbClr val="002060"/>
                </a:solidFill>
              </a:rPr>
              <a:t> </a:t>
            </a:r>
            <a:r>
              <a:rPr lang="kk-KZ" b="1" dirty="0" smtClean="0">
                <a:solidFill>
                  <a:srgbClr val="002060"/>
                </a:solidFill>
              </a:rPr>
              <a:t>ә</a:t>
            </a:r>
            <a:r>
              <a:rPr lang="ru-RU" b="1" dirty="0" err="1" smtClean="0">
                <a:solidFill>
                  <a:srgbClr val="002060"/>
                </a:solidFill>
              </a:rPr>
              <a:t>дісі</a:t>
            </a:r>
            <a:r>
              <a:rPr lang="ru-RU" b="1" dirty="0" smtClean="0">
                <a:solidFill>
                  <a:srgbClr val="002060"/>
                </a:solidFill>
              </a:rPr>
              <a:t> — </a:t>
            </a:r>
            <a:r>
              <a:rPr lang="ru-RU" b="1" dirty="0" err="1" smtClean="0">
                <a:solidFill>
                  <a:srgbClr val="002060"/>
                </a:solidFill>
              </a:rPr>
              <a:t>майларды</a:t>
            </a:r>
            <a:r>
              <a:rPr lang="ru-RU" b="1" dirty="0" smtClean="0">
                <a:solidFill>
                  <a:srgbClr val="002060"/>
                </a:solidFill>
              </a:rPr>
              <a:t> </a:t>
            </a:r>
            <a:r>
              <a:rPr lang="ru-RU" b="1" dirty="0" err="1" smtClean="0">
                <a:solidFill>
                  <a:srgbClr val="002060"/>
                </a:solidFill>
              </a:rPr>
              <a:t>гидролиздеу</a:t>
            </a:r>
            <a:r>
              <a:rPr lang="ru-RU" b="1" dirty="0" smtClean="0">
                <a:solidFill>
                  <a:srgbClr val="002060"/>
                </a:solidFill>
              </a:rPr>
              <a:t>.</a:t>
            </a:r>
          </a:p>
          <a:p>
            <a:r>
              <a:rPr lang="ru-RU" b="1" dirty="0" smtClean="0">
                <a:solidFill>
                  <a:srgbClr val="002060"/>
                </a:solidFill>
              </a:rPr>
              <a:t>2. </a:t>
            </a:r>
            <a:r>
              <a:rPr lang="ru-RU" b="1" dirty="0" err="1" smtClean="0">
                <a:solidFill>
                  <a:srgbClr val="002060"/>
                </a:solidFill>
              </a:rPr>
              <a:t>Пропиленнен</a:t>
            </a:r>
            <a:r>
              <a:rPr lang="ru-RU" b="1" dirty="0" smtClean="0">
                <a:solidFill>
                  <a:srgbClr val="002060"/>
                </a:solidFill>
              </a:rPr>
              <a:t> синтез </a:t>
            </a:r>
            <a:r>
              <a:rPr lang="ru-RU" b="1" dirty="0" err="1" smtClean="0">
                <a:solidFill>
                  <a:srgbClr val="002060"/>
                </a:solidFill>
              </a:rPr>
              <a:t>өдісімен алу</a:t>
            </a:r>
            <a:r>
              <a:rPr lang="ru-RU" b="1" dirty="0" smtClean="0">
                <a:solidFill>
                  <a:srgbClr val="002060"/>
                </a:solidFill>
              </a:rPr>
              <a:t>.</a:t>
            </a:r>
          </a:p>
          <a:p>
            <a:endParaRPr lang="ru-RU" dirty="0"/>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kk-KZ" b="1" dirty="0" smtClean="0">
                <a:solidFill>
                  <a:schemeClr val="accent2">
                    <a:lumMod val="75000"/>
                  </a:schemeClr>
                </a:solidFill>
              </a:rPr>
              <a:t>Қолданылуы.</a:t>
            </a:r>
            <a:endParaRPr lang="ru-RU" dirty="0">
              <a:solidFill>
                <a:schemeClr val="accent2">
                  <a:lumMod val="75000"/>
                </a:schemeClr>
              </a:solidFill>
            </a:endParaRPr>
          </a:p>
        </p:txBody>
      </p:sp>
      <p:sp>
        <p:nvSpPr>
          <p:cNvPr id="3" name="Содержимое 2"/>
          <p:cNvSpPr>
            <a:spLocks noGrp="1"/>
          </p:cNvSpPr>
          <p:nvPr>
            <p:ph idx="1"/>
          </p:nvPr>
        </p:nvSpPr>
        <p:spPr>
          <a:xfrm>
            <a:off x="1000100" y="1142984"/>
            <a:ext cx="7686700" cy="4983179"/>
          </a:xfrm>
        </p:spPr>
        <p:txBody>
          <a:bodyPr>
            <a:normAutofit fontScale="62500" lnSpcReduction="20000"/>
          </a:bodyPr>
          <a:lstStyle/>
          <a:p>
            <a:r>
              <a:rPr lang="kk-KZ" b="1" dirty="0" smtClean="0">
                <a:solidFill>
                  <a:schemeClr val="tx2">
                    <a:lumMod val="75000"/>
                  </a:schemeClr>
                </a:solidFill>
              </a:rPr>
              <a:t>Глицерин </a:t>
            </a:r>
            <a:r>
              <a:rPr lang="kk-KZ" b="1" dirty="0" smtClean="0">
                <a:solidFill>
                  <a:schemeClr val="tx2">
                    <a:lumMod val="75000"/>
                  </a:schemeClr>
                </a:solidFill>
              </a:rPr>
              <a:t>— дәрі-дәрмектер, қопарғыш заттар, т.б. органикалық қосылыстар алуда қолданылады. Оны теріні жұмсартатын жақсы қасиеті үшін гигиеналық мақсаттарға да пайдаланады. Ол қасиеті глицериннің сутектік байланыс есебінен ауадан су буларын өзіне тартуына байланысты жүзеге асады.</a:t>
            </a:r>
            <a:endParaRPr lang="ru-RU" b="1" dirty="0" smtClean="0">
              <a:solidFill>
                <a:schemeClr val="tx2">
                  <a:lumMod val="75000"/>
                </a:schemeClr>
              </a:solidFill>
            </a:endParaRPr>
          </a:p>
          <a:p>
            <a:r>
              <a:rPr lang="kk-KZ" b="1" dirty="0" smtClean="0">
                <a:solidFill>
                  <a:schemeClr val="tx2">
                    <a:lumMod val="75000"/>
                  </a:schemeClr>
                </a:solidFill>
              </a:rPr>
              <a:t>Глицерин күрделі эфирлердің құрам бөлігі ретінде майлардың құрамына кіреді. Косметика, фармацевтика және тамақ өнеркәсіптерінде кең түрде колданылады. Оны тіс пастасына, кондитерлік заттарға кеуіп, қатып қалмау үшін қосады. Соңдай-ақ өңдегенге дейін қурап қалмау үшін темекі жапырақтарына себеді. Одан басқа желімге, пластиктерге кеуіп кетпеу үшін косады. Әсіресе целлофанда молекулааралық пластификатор рөлін атқарады, нәтижесінде, ол иілгіш, созылғыш қасиетке ие болады.</a:t>
            </a:r>
            <a:endParaRPr lang="ru-RU" b="1" dirty="0" smtClean="0">
              <a:solidFill>
                <a:schemeClr val="tx2">
                  <a:lumMod val="75000"/>
                </a:schemeClr>
              </a:solidFill>
            </a:endParaRPr>
          </a:p>
          <a:p>
            <a:r>
              <a:rPr lang="kk-KZ" b="1" dirty="0" smtClean="0">
                <a:solidFill>
                  <a:schemeClr val="tx2">
                    <a:lumMod val="75000"/>
                  </a:schemeClr>
                </a:solidFill>
              </a:rPr>
              <a:t>Қазіргі кезде нитроглицеринді бейбіт мақсатқа — тау жыныстарын бұзуға, туннельдер, жолдар салуда пайдаланады..</a:t>
            </a:r>
            <a:endParaRPr lang="ru-RU" b="1" dirty="0" smtClean="0">
              <a:solidFill>
                <a:schemeClr val="tx2">
                  <a:lumMod val="75000"/>
                </a:schemeClr>
              </a:solidFill>
            </a:endParaRPr>
          </a:p>
          <a:p>
            <a:endParaRPr lang="ru-RU" dirty="0"/>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774720"/>
          </a:xfrm>
        </p:spPr>
        <p:txBody>
          <a:bodyPr>
            <a:normAutofit fontScale="90000"/>
          </a:bodyPr>
          <a:lstStyle/>
          <a:p>
            <a:r>
              <a:rPr lang="kk-KZ" b="1" dirty="0" smtClean="0">
                <a:solidFill>
                  <a:schemeClr val="accent5">
                    <a:lumMod val="50000"/>
                  </a:schemeClr>
                </a:solidFill>
              </a:rPr>
              <a:t>ІV.Жаңа сабақты пысықтау.</a:t>
            </a:r>
            <a:r>
              <a:rPr lang="ru-RU" dirty="0" smtClean="0">
                <a:solidFill>
                  <a:schemeClr val="accent5">
                    <a:lumMod val="50000"/>
                  </a:schemeClr>
                </a:solidFill>
              </a:rPr>
              <a:t/>
            </a:r>
            <a:br>
              <a:rPr lang="ru-RU" dirty="0" smtClean="0">
                <a:solidFill>
                  <a:schemeClr val="accent5">
                    <a:lumMod val="50000"/>
                  </a:schemeClr>
                </a:solidFill>
              </a:rPr>
            </a:br>
            <a:endParaRPr lang="ru-RU" dirty="0">
              <a:solidFill>
                <a:schemeClr val="accent5">
                  <a:lumMod val="50000"/>
                </a:schemeClr>
              </a:solidFill>
            </a:endParaRPr>
          </a:p>
        </p:txBody>
      </p:sp>
      <p:sp>
        <p:nvSpPr>
          <p:cNvPr id="3" name="Содержимое 2"/>
          <p:cNvSpPr>
            <a:spLocks noGrp="1"/>
          </p:cNvSpPr>
          <p:nvPr>
            <p:ph idx="1"/>
          </p:nvPr>
        </p:nvSpPr>
        <p:spPr/>
        <p:txBody>
          <a:bodyPr>
            <a:normAutofit/>
          </a:bodyPr>
          <a:lstStyle/>
          <a:p>
            <a:r>
              <a:rPr lang="kk-KZ" dirty="0" smtClean="0">
                <a:solidFill>
                  <a:schemeClr val="accent3">
                    <a:lumMod val="50000"/>
                  </a:schemeClr>
                </a:solidFill>
              </a:rPr>
              <a:t>Оқушылардың </a:t>
            </a:r>
            <a:r>
              <a:rPr lang="kk-KZ" dirty="0" smtClean="0">
                <a:solidFill>
                  <a:schemeClr val="accent3">
                    <a:lumMod val="50000"/>
                  </a:schemeClr>
                </a:solidFill>
              </a:rPr>
              <a:t>алған білімдерін тиянақтау мақсатында әр түрлі әдістер қолдануға болады.Оның негізгілері: мысалы, сұрақ –жауаптар, деңгейлік тест сұрақтарын беруге болады.Міне, осылайша жаңа сабақты түсіндіріп болғаң соң жаңа материалды меңгеру дәрежесін тексеру үшін оқушыларға мынадай сұрақтар беремін.</a:t>
            </a:r>
            <a:endParaRPr lang="ru-RU" dirty="0" smtClean="0">
              <a:solidFill>
                <a:schemeClr val="accent3">
                  <a:lumMod val="50000"/>
                </a:schemeClr>
              </a:solidFill>
            </a:endParaRPr>
          </a:p>
          <a:p>
            <a:endParaRPr lang="ru-RU" dirty="0"/>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846158"/>
          </a:xfrm>
        </p:spPr>
        <p:txBody>
          <a:bodyPr>
            <a:normAutofit fontScale="90000"/>
          </a:bodyPr>
          <a:lstStyle/>
          <a:p>
            <a:r>
              <a:rPr lang="kk-KZ" b="1" dirty="0" smtClean="0">
                <a:solidFill>
                  <a:schemeClr val="accent5">
                    <a:lumMod val="50000"/>
                  </a:schemeClr>
                </a:solidFill>
              </a:rPr>
              <a:t>І-тапсырма.Сұрақ </a:t>
            </a:r>
            <a:r>
              <a:rPr lang="kk-KZ" b="1" dirty="0" smtClean="0">
                <a:solidFill>
                  <a:schemeClr val="accent5">
                    <a:lumMod val="50000"/>
                  </a:schemeClr>
                </a:solidFill>
              </a:rPr>
              <a:t>–жауап.</a:t>
            </a:r>
            <a:r>
              <a:rPr lang="ru-RU" dirty="0" smtClean="0">
                <a:solidFill>
                  <a:schemeClr val="accent5">
                    <a:lumMod val="50000"/>
                  </a:schemeClr>
                </a:solidFill>
              </a:rPr>
              <a:t/>
            </a:r>
            <a:br>
              <a:rPr lang="ru-RU" dirty="0" smtClean="0">
                <a:solidFill>
                  <a:schemeClr val="accent5">
                    <a:lumMod val="50000"/>
                  </a:schemeClr>
                </a:solidFill>
              </a:rPr>
            </a:br>
            <a:endParaRPr lang="ru-RU" dirty="0">
              <a:solidFill>
                <a:schemeClr val="accent5">
                  <a:lumMod val="50000"/>
                </a:schemeClr>
              </a:solidFill>
            </a:endParaRPr>
          </a:p>
        </p:txBody>
      </p:sp>
      <p:sp>
        <p:nvSpPr>
          <p:cNvPr id="3" name="Содержимое 2"/>
          <p:cNvSpPr>
            <a:spLocks noGrp="1"/>
          </p:cNvSpPr>
          <p:nvPr>
            <p:ph idx="1"/>
          </p:nvPr>
        </p:nvSpPr>
        <p:spPr>
          <a:xfrm>
            <a:off x="428596" y="1428736"/>
            <a:ext cx="8229600" cy="4525963"/>
          </a:xfrm>
        </p:spPr>
        <p:txBody>
          <a:bodyPr>
            <a:normAutofit fontScale="77500" lnSpcReduction="20000"/>
          </a:bodyPr>
          <a:lstStyle/>
          <a:p>
            <a:r>
              <a:rPr lang="ru-RU" b="1" dirty="0" smtClean="0">
                <a:solidFill>
                  <a:srgbClr val="CC0066"/>
                </a:solidFill>
              </a:rPr>
              <a:t>1</a:t>
            </a:r>
            <a:r>
              <a:rPr lang="ru-RU" b="1" dirty="0" smtClean="0">
                <a:solidFill>
                  <a:srgbClr val="CC0066"/>
                </a:solidFill>
              </a:rPr>
              <a:t>.   </a:t>
            </a:r>
            <a:r>
              <a:rPr lang="ru-RU" b="1" dirty="0" err="1" smtClean="0">
                <a:solidFill>
                  <a:srgbClr val="CC0066"/>
                </a:solidFill>
              </a:rPr>
              <a:t>Көпатомды спирттерге</a:t>
            </a:r>
            <a:r>
              <a:rPr lang="ru-RU" b="1" dirty="0" smtClean="0">
                <a:solidFill>
                  <a:srgbClr val="CC0066"/>
                </a:solidFill>
              </a:rPr>
              <a:t> </a:t>
            </a:r>
            <a:r>
              <a:rPr lang="ru-RU" b="1" dirty="0" err="1" smtClean="0">
                <a:solidFill>
                  <a:srgbClr val="CC0066"/>
                </a:solidFill>
              </a:rPr>
              <a:t>кандай</a:t>
            </a:r>
            <a:r>
              <a:rPr lang="ru-RU" b="1" dirty="0" smtClean="0">
                <a:solidFill>
                  <a:srgbClr val="CC0066"/>
                </a:solidFill>
              </a:rPr>
              <a:t> </a:t>
            </a:r>
            <a:r>
              <a:rPr lang="ru-RU" b="1" dirty="0" err="1" smtClean="0">
                <a:solidFill>
                  <a:srgbClr val="CC0066"/>
                </a:solidFill>
              </a:rPr>
              <a:t>заттар</a:t>
            </a:r>
            <a:r>
              <a:rPr lang="ru-RU" b="1" dirty="0" smtClean="0">
                <a:solidFill>
                  <a:srgbClr val="CC0066"/>
                </a:solidFill>
              </a:rPr>
              <a:t> </a:t>
            </a:r>
            <a:r>
              <a:rPr lang="ru-RU" b="1" dirty="0" err="1" smtClean="0">
                <a:solidFill>
                  <a:srgbClr val="CC0066"/>
                </a:solidFill>
              </a:rPr>
              <a:t>жатады</a:t>
            </a:r>
            <a:r>
              <a:rPr lang="ru-RU" b="1" dirty="0" smtClean="0">
                <a:solidFill>
                  <a:srgbClr val="CC0066"/>
                </a:solidFill>
              </a:rPr>
              <a:t>?</a:t>
            </a:r>
          </a:p>
          <a:p>
            <a:r>
              <a:rPr lang="ru-RU" b="1" dirty="0" smtClean="0">
                <a:solidFill>
                  <a:srgbClr val="CC0066"/>
                </a:solidFill>
              </a:rPr>
              <a:t>2.   </a:t>
            </a:r>
            <a:r>
              <a:rPr lang="ru-RU" b="1" dirty="0" err="1" smtClean="0">
                <a:solidFill>
                  <a:srgbClr val="CC0066"/>
                </a:solidFill>
              </a:rPr>
              <a:t>Глицериннін</a:t>
            </a:r>
            <a:r>
              <a:rPr lang="ru-RU" b="1" dirty="0" smtClean="0">
                <a:solidFill>
                  <a:srgbClr val="CC0066"/>
                </a:solidFill>
              </a:rPr>
              <a:t> суда </a:t>
            </a:r>
            <a:r>
              <a:rPr lang="ru-RU" b="1" dirty="0" err="1" smtClean="0">
                <a:solidFill>
                  <a:srgbClr val="CC0066"/>
                </a:solidFill>
              </a:rPr>
              <a:t>шексіз</a:t>
            </a:r>
            <a:r>
              <a:rPr lang="ru-RU" b="1" dirty="0" smtClean="0">
                <a:solidFill>
                  <a:srgbClr val="CC0066"/>
                </a:solidFill>
              </a:rPr>
              <a:t> еру </a:t>
            </a:r>
            <a:r>
              <a:rPr lang="ru-RU" b="1" dirty="0" err="1" smtClean="0">
                <a:solidFill>
                  <a:srgbClr val="CC0066"/>
                </a:solidFill>
              </a:rPr>
              <a:t>себебін</a:t>
            </a:r>
            <a:r>
              <a:rPr lang="ru-RU" b="1" dirty="0" smtClean="0">
                <a:solidFill>
                  <a:srgbClr val="CC0066"/>
                </a:solidFill>
              </a:rPr>
              <a:t> </a:t>
            </a:r>
            <a:r>
              <a:rPr lang="ru-RU" b="1" dirty="0" err="1" smtClean="0">
                <a:solidFill>
                  <a:srgbClr val="CC0066"/>
                </a:solidFill>
              </a:rPr>
              <a:t>калай</a:t>
            </a:r>
            <a:r>
              <a:rPr lang="ru-RU" b="1" dirty="0" smtClean="0">
                <a:solidFill>
                  <a:srgbClr val="CC0066"/>
                </a:solidFill>
              </a:rPr>
              <a:t> </a:t>
            </a:r>
            <a:r>
              <a:rPr lang="ru-RU" b="1" dirty="0" err="1" smtClean="0">
                <a:solidFill>
                  <a:srgbClr val="CC0066"/>
                </a:solidFill>
              </a:rPr>
              <a:t>түсіндіруге болады</a:t>
            </a:r>
            <a:r>
              <a:rPr lang="ru-RU" b="1" dirty="0" smtClean="0">
                <a:solidFill>
                  <a:srgbClr val="CC0066"/>
                </a:solidFill>
              </a:rPr>
              <a:t>?</a:t>
            </a:r>
          </a:p>
          <a:p>
            <a:r>
              <a:rPr lang="ru-RU" b="1" dirty="0" smtClean="0">
                <a:solidFill>
                  <a:srgbClr val="CC0066"/>
                </a:solidFill>
              </a:rPr>
              <a:t>3.   </a:t>
            </a:r>
            <a:r>
              <a:rPr lang="ru-RU" b="1" dirty="0" err="1" smtClean="0">
                <a:solidFill>
                  <a:srgbClr val="CC0066"/>
                </a:solidFill>
              </a:rPr>
              <a:t>Глицериннің өзінен кейінгі</a:t>
            </a:r>
            <a:r>
              <a:rPr lang="ru-RU" b="1" dirty="0" smtClean="0">
                <a:solidFill>
                  <a:srgbClr val="CC0066"/>
                </a:solidFill>
              </a:rPr>
              <a:t> </a:t>
            </a:r>
            <a:r>
              <a:rPr lang="ru-RU" b="1" dirty="0" err="1" smtClean="0">
                <a:solidFill>
                  <a:srgbClr val="CC0066"/>
                </a:solidFill>
              </a:rPr>
              <a:t>гомологының формуласын</a:t>
            </a:r>
            <a:r>
              <a:rPr lang="ru-RU" b="1" dirty="0" smtClean="0">
                <a:solidFill>
                  <a:srgbClr val="CC0066"/>
                </a:solidFill>
              </a:rPr>
              <a:t> </a:t>
            </a:r>
            <a:r>
              <a:rPr lang="ru-RU" b="1" dirty="0" err="1" smtClean="0">
                <a:solidFill>
                  <a:srgbClr val="CC0066"/>
                </a:solidFill>
              </a:rPr>
              <a:t>жазып</a:t>
            </a:r>
            <a:r>
              <a:rPr lang="ru-RU" b="1" dirty="0" smtClean="0">
                <a:solidFill>
                  <a:srgbClr val="CC0066"/>
                </a:solidFill>
              </a:rPr>
              <a:t>, </a:t>
            </a:r>
            <a:r>
              <a:rPr lang="ru-RU" b="1" dirty="0" err="1" smtClean="0">
                <a:solidFill>
                  <a:srgbClr val="CC0066"/>
                </a:solidFill>
              </a:rPr>
              <a:t>халықаралық атау</a:t>
            </a:r>
            <a:r>
              <a:rPr lang="ru-RU" b="1" dirty="0" smtClean="0">
                <a:solidFill>
                  <a:srgbClr val="CC0066"/>
                </a:solidFill>
              </a:rPr>
              <a:t> </a:t>
            </a:r>
            <a:r>
              <a:rPr lang="ru-RU" b="1" dirty="0" err="1" smtClean="0">
                <a:solidFill>
                  <a:srgbClr val="CC0066"/>
                </a:solidFill>
              </a:rPr>
              <a:t>жүйесі бойынша</a:t>
            </a:r>
            <a:r>
              <a:rPr lang="ru-RU" b="1" dirty="0" smtClean="0">
                <a:solidFill>
                  <a:srgbClr val="CC0066"/>
                </a:solidFill>
              </a:rPr>
              <a:t> </a:t>
            </a:r>
            <a:r>
              <a:rPr lang="ru-RU" b="1" dirty="0" err="1" smtClean="0">
                <a:solidFill>
                  <a:srgbClr val="CC0066"/>
                </a:solidFill>
              </a:rPr>
              <a:t>атаңдар.</a:t>
            </a:r>
            <a:endParaRPr lang="ru-RU" b="1" dirty="0" smtClean="0">
              <a:solidFill>
                <a:srgbClr val="CC0066"/>
              </a:solidFill>
            </a:endParaRPr>
          </a:p>
          <a:p>
            <a:r>
              <a:rPr lang="ru-RU" b="1" dirty="0" smtClean="0">
                <a:solidFill>
                  <a:srgbClr val="CC0066"/>
                </a:solidFill>
              </a:rPr>
              <a:t>4.    1,2,3-трибромпропаннан глицерин </a:t>
            </a:r>
            <a:r>
              <a:rPr lang="ru-RU" b="1" dirty="0" err="1" smtClean="0">
                <a:solidFill>
                  <a:srgbClr val="CC0066"/>
                </a:solidFill>
              </a:rPr>
              <a:t>алу</a:t>
            </a:r>
            <a:r>
              <a:rPr lang="ru-RU" b="1" dirty="0" smtClean="0">
                <a:solidFill>
                  <a:srgbClr val="CC0066"/>
                </a:solidFill>
              </a:rPr>
              <a:t> </a:t>
            </a:r>
            <a:r>
              <a:rPr lang="ru-RU" b="1" dirty="0" err="1" smtClean="0">
                <a:solidFill>
                  <a:srgbClr val="CC0066"/>
                </a:solidFill>
              </a:rPr>
              <a:t>теңдеуін жазыңдар</a:t>
            </a:r>
            <a:r>
              <a:rPr lang="ru-RU" b="1" dirty="0" smtClean="0">
                <a:solidFill>
                  <a:srgbClr val="CC0066"/>
                </a:solidFill>
              </a:rPr>
              <a:t>.</a:t>
            </a:r>
          </a:p>
          <a:p>
            <a:r>
              <a:rPr lang="ru-RU" b="1" dirty="0" smtClean="0">
                <a:solidFill>
                  <a:srgbClr val="CC0066"/>
                </a:solidFill>
              </a:rPr>
              <a:t>5.   а) </a:t>
            </a:r>
            <a:r>
              <a:rPr lang="ru-RU" b="1" dirty="0" err="1" smtClean="0">
                <a:solidFill>
                  <a:srgbClr val="CC0066"/>
                </a:solidFill>
              </a:rPr>
              <a:t>Атаулары</a:t>
            </a:r>
            <a:r>
              <a:rPr lang="ru-RU" b="1" dirty="0" smtClean="0">
                <a:solidFill>
                  <a:srgbClr val="CC0066"/>
                </a:solidFill>
              </a:rPr>
              <a:t> </a:t>
            </a:r>
            <a:r>
              <a:rPr lang="ru-RU" b="1" dirty="0" err="1" smtClean="0">
                <a:solidFill>
                  <a:srgbClr val="CC0066"/>
                </a:solidFill>
              </a:rPr>
              <a:t>бойынша</a:t>
            </a:r>
            <a:r>
              <a:rPr lang="ru-RU" b="1" dirty="0" smtClean="0">
                <a:solidFill>
                  <a:srgbClr val="CC0066"/>
                </a:solidFill>
              </a:rPr>
              <a:t> </a:t>
            </a:r>
            <a:r>
              <a:rPr lang="ru-RU" b="1" dirty="0" err="1" smtClean="0">
                <a:solidFill>
                  <a:srgbClr val="CC0066"/>
                </a:solidFill>
              </a:rPr>
              <a:t>мына</a:t>
            </a:r>
            <a:r>
              <a:rPr lang="ru-RU" b="1" dirty="0" smtClean="0">
                <a:solidFill>
                  <a:srgbClr val="CC0066"/>
                </a:solidFill>
              </a:rPr>
              <a:t> </a:t>
            </a:r>
            <a:r>
              <a:rPr lang="ru-RU" b="1" dirty="0" err="1" smtClean="0">
                <a:solidFill>
                  <a:srgbClr val="CC0066"/>
                </a:solidFill>
              </a:rPr>
              <a:t>заттардын</a:t>
            </a:r>
            <a:r>
              <a:rPr lang="ru-RU" b="1" dirty="0" smtClean="0">
                <a:solidFill>
                  <a:srgbClr val="CC0066"/>
                </a:solidFill>
              </a:rPr>
              <a:t> </a:t>
            </a:r>
            <a:r>
              <a:rPr lang="ru-RU" b="1" dirty="0" err="1" smtClean="0">
                <a:solidFill>
                  <a:srgbClr val="CC0066"/>
                </a:solidFill>
              </a:rPr>
              <a:t>формулаларын</a:t>
            </a:r>
            <a:r>
              <a:rPr lang="ru-RU" b="1" dirty="0" smtClean="0">
                <a:solidFill>
                  <a:srgbClr val="CC0066"/>
                </a:solidFill>
              </a:rPr>
              <a:t> </a:t>
            </a:r>
            <a:r>
              <a:rPr lang="ru-RU" b="1" dirty="0" err="1" smtClean="0">
                <a:solidFill>
                  <a:srgbClr val="CC0066"/>
                </a:solidFill>
              </a:rPr>
              <a:t>жазыңдар</a:t>
            </a:r>
            <a:r>
              <a:rPr lang="ru-RU" b="1" dirty="0" smtClean="0">
                <a:solidFill>
                  <a:srgbClr val="CC0066"/>
                </a:solidFill>
              </a:rPr>
              <a:t>: пропанол-1, пропандиол-1,2, пропантриол-1,2,3;</a:t>
            </a:r>
          </a:p>
          <a:p>
            <a:r>
              <a:rPr lang="kk-KZ" b="1" dirty="0" smtClean="0">
                <a:solidFill>
                  <a:srgbClr val="CC0066"/>
                </a:solidFill>
              </a:rPr>
              <a:t>ә) осы заттарды өзара гомолог немесе изомер деуге бола ма? Дәлелді жауап беріңдер.</a:t>
            </a:r>
            <a:endParaRPr lang="ru-RU" b="1" dirty="0" smtClean="0">
              <a:solidFill>
                <a:srgbClr val="CC0066"/>
              </a:solidFill>
            </a:endParaRPr>
          </a:p>
          <a:p>
            <a:endParaRPr lang="ru-RU" dirty="0"/>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kk-KZ" b="1" dirty="0" smtClean="0">
                <a:solidFill>
                  <a:srgbClr val="CC0066"/>
                </a:solidFill>
              </a:rPr>
              <a:t>1. С</a:t>
            </a:r>
            <a:r>
              <a:rPr lang="kk-KZ" b="1" baseline="-25000" dirty="0" smtClean="0">
                <a:solidFill>
                  <a:srgbClr val="CC0066"/>
                </a:solidFill>
              </a:rPr>
              <a:t>4</a:t>
            </a:r>
            <a:r>
              <a:rPr lang="kk-KZ" b="1" dirty="0" smtClean="0">
                <a:solidFill>
                  <a:srgbClr val="CC0066"/>
                </a:solidFill>
              </a:rPr>
              <a:t>Н</a:t>
            </a:r>
            <a:r>
              <a:rPr lang="kk-KZ" b="1" baseline="-25000" dirty="0" smtClean="0">
                <a:solidFill>
                  <a:srgbClr val="CC0066"/>
                </a:solidFill>
              </a:rPr>
              <a:t>6</a:t>
            </a:r>
            <a:r>
              <a:rPr lang="kk-KZ" b="1" dirty="0" smtClean="0">
                <a:solidFill>
                  <a:srgbClr val="CC0066"/>
                </a:solidFill>
              </a:rPr>
              <a:t> көмірсутекті катализдік гидрлегенде н-бутан түзеді. Бромның артық мөлшерімен әсер еткенде түзілген затты гидролиздегенде алынған қосылыс С</a:t>
            </a:r>
            <a:r>
              <a:rPr lang="kk-KZ" b="1" baseline="-25000" dirty="0" smtClean="0">
                <a:solidFill>
                  <a:srgbClr val="CC0066"/>
                </a:solidFill>
              </a:rPr>
              <a:t>4</a:t>
            </a:r>
            <a:r>
              <a:rPr lang="kk-KZ" b="1" dirty="0" smtClean="0">
                <a:solidFill>
                  <a:srgbClr val="CC0066"/>
                </a:solidFill>
              </a:rPr>
              <a:t>Н</a:t>
            </a:r>
            <a:r>
              <a:rPr lang="kk-KZ" b="1" baseline="-25000" dirty="0" smtClean="0">
                <a:solidFill>
                  <a:srgbClr val="CC0066"/>
                </a:solidFill>
              </a:rPr>
              <a:t>10</a:t>
            </a:r>
            <a:r>
              <a:rPr lang="kk-KZ" b="1" dirty="0" smtClean="0">
                <a:solidFill>
                  <a:srgbClr val="CC0066"/>
                </a:solidFill>
              </a:rPr>
              <a:t>О</a:t>
            </a:r>
            <a:r>
              <a:rPr lang="kk-KZ" b="1" baseline="-25000" dirty="0" smtClean="0">
                <a:solidFill>
                  <a:srgbClr val="CC0066"/>
                </a:solidFill>
              </a:rPr>
              <a:t>4</a:t>
            </a:r>
            <a:r>
              <a:rPr lang="kk-KZ" b="1" dirty="0" smtClean="0">
                <a:solidFill>
                  <a:srgbClr val="CC0066"/>
                </a:solidFill>
              </a:rPr>
              <a:t> мыс (II) гидроксидімен ашық-көк түсті ерітінді түзеді. Бастапқы затты атап, оның құрылым формуласын және барлық реакциялардың теңдеулерін жазыңдар.</a:t>
            </a:r>
            <a:endParaRPr lang="ru-RU" b="1" dirty="0" smtClean="0">
              <a:solidFill>
                <a:srgbClr val="CC0066"/>
              </a:solidFill>
            </a:endParaRPr>
          </a:p>
          <a:p>
            <a:r>
              <a:rPr lang="kk-KZ" b="1" dirty="0" smtClean="0">
                <a:solidFill>
                  <a:srgbClr val="CC0066"/>
                </a:solidFill>
              </a:rPr>
              <a:t>2. А қосылысы концентрациялы азот қышқылымен 1:1,1:2,1:3 қатысында әрекеттесе алатыны және мыс (II) гидроксидімен ашық-көк түсті ерітінді түзетіні белгілі. </a:t>
            </a:r>
            <a:r>
              <a:rPr lang="ru-RU" b="1" dirty="0" smtClean="0">
                <a:solidFill>
                  <a:srgbClr val="CC0066"/>
                </a:solidFill>
              </a:rPr>
              <a:t>А </a:t>
            </a:r>
            <a:r>
              <a:rPr lang="ru-RU" b="1" dirty="0" err="1" smtClean="0">
                <a:solidFill>
                  <a:srgbClr val="CC0066"/>
                </a:solidFill>
              </a:rPr>
              <a:t>затына</a:t>
            </a:r>
            <a:r>
              <a:rPr lang="ru-RU" b="1" dirty="0" smtClean="0">
                <a:solidFill>
                  <a:srgbClr val="CC0066"/>
                </a:solidFill>
              </a:rPr>
              <a:t> металл </a:t>
            </a:r>
            <a:r>
              <a:rPr lang="ru-RU" b="1" dirty="0" err="1" smtClean="0">
                <a:solidFill>
                  <a:srgbClr val="CC0066"/>
                </a:solidFill>
              </a:rPr>
              <a:t>натриймен</a:t>
            </a:r>
            <a:r>
              <a:rPr lang="ru-RU" b="1" dirty="0" smtClean="0">
                <a:solidFill>
                  <a:srgbClr val="CC0066"/>
                </a:solidFill>
              </a:rPr>
              <a:t> </a:t>
            </a:r>
            <a:r>
              <a:rPr lang="kk-KZ" b="1" dirty="0" smtClean="0">
                <a:solidFill>
                  <a:srgbClr val="CC0066"/>
                </a:solidFill>
              </a:rPr>
              <a:t>ә</a:t>
            </a:r>
            <a:r>
              <a:rPr lang="ru-RU" b="1" dirty="0" smtClean="0">
                <a:solidFill>
                  <a:srgbClr val="CC0066"/>
                </a:solidFill>
              </a:rPr>
              <a:t>сер </a:t>
            </a:r>
            <a:r>
              <a:rPr lang="ru-RU" b="1" dirty="0" err="1" smtClean="0">
                <a:solidFill>
                  <a:srgbClr val="CC0066"/>
                </a:solidFill>
              </a:rPr>
              <a:t>еткенде</a:t>
            </a:r>
            <a:r>
              <a:rPr lang="ru-RU" b="1" dirty="0" smtClean="0">
                <a:solidFill>
                  <a:srgbClr val="CC0066"/>
                </a:solidFill>
              </a:rPr>
              <a:t> </a:t>
            </a:r>
            <a:r>
              <a:rPr lang="ru-RU" b="1" dirty="0" err="1" smtClean="0">
                <a:solidFill>
                  <a:srgbClr val="CC0066"/>
                </a:solidFill>
              </a:rPr>
              <a:t>түссіз </a:t>
            </a:r>
            <a:r>
              <a:rPr lang="ru-RU" b="1" dirty="0" smtClean="0">
                <a:solidFill>
                  <a:srgbClr val="CC0066"/>
                </a:solidFill>
              </a:rPr>
              <a:t>Б газы </a:t>
            </a:r>
            <a:r>
              <a:rPr lang="ru-RU" b="1" dirty="0" err="1" smtClean="0">
                <a:solidFill>
                  <a:srgbClr val="CC0066"/>
                </a:solidFill>
              </a:rPr>
              <a:t>түзіледі</a:t>
            </a:r>
            <a:r>
              <a:rPr lang="ru-RU" b="1" dirty="0" smtClean="0">
                <a:solidFill>
                  <a:srgbClr val="CC0066"/>
                </a:solidFill>
              </a:rPr>
              <a:t>. </a:t>
            </a:r>
            <a:r>
              <a:rPr lang="ru-RU" b="1" dirty="0" err="1" smtClean="0">
                <a:solidFill>
                  <a:srgbClr val="CC0066"/>
                </a:solidFill>
              </a:rPr>
              <a:t>Ол</a:t>
            </a:r>
            <a:r>
              <a:rPr lang="ru-RU" b="1" dirty="0" smtClean="0">
                <a:solidFill>
                  <a:srgbClr val="CC0066"/>
                </a:solidFill>
              </a:rPr>
              <a:t> </a:t>
            </a:r>
            <a:r>
              <a:rPr lang="ru-RU" b="1" dirty="0" err="1" smtClean="0">
                <a:solidFill>
                  <a:srgbClr val="CC0066"/>
                </a:solidFill>
              </a:rPr>
              <a:t>газды</a:t>
            </a:r>
            <a:r>
              <a:rPr lang="ru-RU" b="1" dirty="0" smtClean="0">
                <a:solidFill>
                  <a:srgbClr val="CC0066"/>
                </a:solidFill>
              </a:rPr>
              <a:t> мыс (</a:t>
            </a:r>
            <a:r>
              <a:rPr lang="en-US" b="1" dirty="0" smtClean="0">
                <a:solidFill>
                  <a:srgbClr val="CC0066"/>
                </a:solidFill>
              </a:rPr>
              <a:t>II</a:t>
            </a:r>
            <a:r>
              <a:rPr lang="ru-RU" b="1" dirty="0" smtClean="0">
                <a:solidFill>
                  <a:srgbClr val="CC0066"/>
                </a:solidFill>
              </a:rPr>
              <a:t>) </a:t>
            </a:r>
            <a:r>
              <a:rPr lang="ru-RU" b="1" dirty="0" err="1" smtClean="0">
                <a:solidFill>
                  <a:srgbClr val="CC0066"/>
                </a:solidFill>
              </a:rPr>
              <a:t>оксиді</a:t>
            </a:r>
            <a:r>
              <a:rPr lang="ru-RU" b="1" dirty="0" smtClean="0">
                <a:solidFill>
                  <a:srgbClr val="CC0066"/>
                </a:solidFill>
              </a:rPr>
              <a:t> </a:t>
            </a:r>
            <a:r>
              <a:rPr lang="ru-RU" b="1" dirty="0" err="1" smtClean="0">
                <a:solidFill>
                  <a:srgbClr val="CC0066"/>
                </a:solidFill>
              </a:rPr>
              <a:t>арқылы</a:t>
            </a:r>
            <a:r>
              <a:rPr lang="ru-RU" b="1" dirty="0" smtClean="0">
                <a:solidFill>
                  <a:srgbClr val="CC0066"/>
                </a:solidFill>
              </a:rPr>
              <a:t>  </a:t>
            </a:r>
            <a:r>
              <a:rPr lang="kk-KZ" b="1" dirty="0" smtClean="0">
                <a:solidFill>
                  <a:srgbClr val="CC0066"/>
                </a:solidFill>
              </a:rPr>
              <a:t>өткіз</a:t>
            </a:r>
            <a:r>
              <a:rPr lang="ru-RU" b="1" dirty="0" err="1" smtClean="0">
                <a:solidFill>
                  <a:srgbClr val="CC0066"/>
                </a:solidFill>
              </a:rPr>
              <a:t>генде</a:t>
            </a:r>
            <a:r>
              <a:rPr lang="ru-RU" b="1" dirty="0" smtClean="0">
                <a:solidFill>
                  <a:srgbClr val="CC0066"/>
                </a:solidFill>
              </a:rPr>
              <a:t> мыс бос </a:t>
            </a:r>
            <a:r>
              <a:rPr lang="ru-RU" b="1" dirty="0" err="1" smtClean="0">
                <a:solidFill>
                  <a:srgbClr val="CC0066"/>
                </a:solidFill>
              </a:rPr>
              <a:t>күйінде бөлінеді</a:t>
            </a:r>
            <a:r>
              <a:rPr lang="ru-RU" b="1" dirty="0" smtClean="0">
                <a:solidFill>
                  <a:srgbClr val="CC0066"/>
                </a:solidFill>
              </a:rPr>
              <a:t>. </a:t>
            </a:r>
            <a:r>
              <a:rPr lang="ru-RU" b="1" dirty="0" err="1" smtClean="0">
                <a:solidFill>
                  <a:srgbClr val="CC0066"/>
                </a:solidFill>
              </a:rPr>
              <a:t>Бастапқы </a:t>
            </a:r>
            <a:r>
              <a:rPr lang="ru-RU" b="1" dirty="0" smtClean="0">
                <a:solidFill>
                  <a:srgbClr val="CC0066"/>
                </a:solidFill>
              </a:rPr>
              <a:t>А </a:t>
            </a:r>
            <a:r>
              <a:rPr lang="ru-RU" b="1" dirty="0" err="1" smtClean="0">
                <a:solidFill>
                  <a:srgbClr val="CC0066"/>
                </a:solidFill>
              </a:rPr>
              <a:t>затына</a:t>
            </a:r>
            <a:r>
              <a:rPr lang="ru-RU" b="1" dirty="0" smtClean="0">
                <a:solidFill>
                  <a:srgbClr val="CC0066"/>
                </a:solidFill>
              </a:rPr>
              <a:t> </a:t>
            </a:r>
            <a:r>
              <a:rPr lang="ru-RU" b="1" dirty="0" err="1" smtClean="0">
                <a:solidFill>
                  <a:srgbClr val="CC0066"/>
                </a:solidFill>
              </a:rPr>
              <a:t>бромсутекпен</a:t>
            </a:r>
            <a:r>
              <a:rPr lang="ru-RU" b="1" dirty="0" smtClean="0">
                <a:solidFill>
                  <a:srgbClr val="CC0066"/>
                </a:solidFill>
              </a:rPr>
              <a:t> </a:t>
            </a:r>
            <a:r>
              <a:rPr lang="ru-RU" b="1" dirty="0" err="1" smtClean="0">
                <a:solidFill>
                  <a:srgbClr val="CC0066"/>
                </a:solidFill>
              </a:rPr>
              <a:t>әсер еткенде</a:t>
            </a:r>
            <a:r>
              <a:rPr lang="ru-RU" b="1" dirty="0" smtClean="0">
                <a:solidFill>
                  <a:srgbClr val="CC0066"/>
                </a:solidFill>
              </a:rPr>
              <a:t> </a:t>
            </a:r>
            <a:r>
              <a:rPr lang="ru-RU" b="1" dirty="0" err="1" smtClean="0">
                <a:solidFill>
                  <a:srgbClr val="CC0066"/>
                </a:solidFill>
              </a:rPr>
              <a:t>майлы</a:t>
            </a:r>
            <a:r>
              <a:rPr lang="ru-RU" b="1" dirty="0" smtClean="0">
                <a:solidFill>
                  <a:srgbClr val="CC0066"/>
                </a:solidFill>
              </a:rPr>
              <a:t> </a:t>
            </a:r>
            <a:r>
              <a:rPr lang="ru-RU" b="1" dirty="0" err="1" smtClean="0">
                <a:solidFill>
                  <a:srgbClr val="CC0066"/>
                </a:solidFill>
              </a:rPr>
              <a:t>ауыр</a:t>
            </a:r>
            <a:r>
              <a:rPr lang="ru-RU" b="1" dirty="0" smtClean="0">
                <a:solidFill>
                  <a:srgbClr val="CC0066"/>
                </a:solidFill>
              </a:rPr>
              <a:t> </a:t>
            </a:r>
            <a:r>
              <a:rPr lang="ru-RU" b="1" dirty="0" err="1" smtClean="0">
                <a:solidFill>
                  <a:srgbClr val="CC0066"/>
                </a:solidFill>
              </a:rPr>
              <a:t>сұйық </a:t>
            </a:r>
            <a:r>
              <a:rPr lang="ru-RU" b="1" dirty="0" smtClean="0">
                <a:solidFill>
                  <a:srgbClr val="CC0066"/>
                </a:solidFill>
              </a:rPr>
              <a:t>В </a:t>
            </a:r>
            <a:r>
              <a:rPr lang="ru-RU" b="1" dirty="0" err="1" smtClean="0">
                <a:solidFill>
                  <a:srgbClr val="CC0066"/>
                </a:solidFill>
              </a:rPr>
              <a:t>қосылысы түзіледі</a:t>
            </a:r>
            <a:r>
              <a:rPr lang="ru-RU" b="1" dirty="0" smtClean="0">
                <a:solidFill>
                  <a:srgbClr val="CC0066"/>
                </a:solidFill>
              </a:rPr>
              <a:t>. В </a:t>
            </a:r>
            <a:r>
              <a:rPr lang="ru-RU" b="1" dirty="0" err="1" smtClean="0">
                <a:solidFill>
                  <a:srgbClr val="CC0066"/>
                </a:solidFill>
              </a:rPr>
              <a:t>затын</a:t>
            </a:r>
            <a:r>
              <a:rPr lang="ru-RU" b="1" dirty="0" smtClean="0">
                <a:solidFill>
                  <a:srgbClr val="CC0066"/>
                </a:solidFill>
              </a:rPr>
              <a:t> </a:t>
            </a:r>
            <a:r>
              <a:rPr lang="ru-RU" b="1" dirty="0" err="1" smtClean="0">
                <a:solidFill>
                  <a:srgbClr val="CC0066"/>
                </a:solidFill>
              </a:rPr>
              <a:t>гидролиздегенде</a:t>
            </a:r>
            <a:r>
              <a:rPr lang="ru-RU" b="1" dirty="0" smtClean="0">
                <a:solidFill>
                  <a:srgbClr val="CC0066"/>
                </a:solidFill>
              </a:rPr>
              <a:t> </a:t>
            </a:r>
            <a:r>
              <a:rPr lang="ru-RU" b="1" dirty="0" err="1" smtClean="0">
                <a:solidFill>
                  <a:srgbClr val="CC0066"/>
                </a:solidFill>
              </a:rPr>
              <a:t>қайтадан </a:t>
            </a:r>
            <a:r>
              <a:rPr lang="ru-RU" b="1" dirty="0" smtClean="0">
                <a:solidFill>
                  <a:srgbClr val="CC0066"/>
                </a:solidFill>
              </a:rPr>
              <a:t>А </a:t>
            </a:r>
            <a:r>
              <a:rPr lang="ru-RU" b="1" dirty="0" err="1" smtClean="0">
                <a:solidFill>
                  <a:srgbClr val="CC0066"/>
                </a:solidFill>
              </a:rPr>
              <a:t>заты</a:t>
            </a:r>
            <a:r>
              <a:rPr lang="ru-RU" b="1" dirty="0" smtClean="0">
                <a:solidFill>
                  <a:srgbClr val="CC0066"/>
                </a:solidFill>
              </a:rPr>
              <a:t> </a:t>
            </a:r>
            <a:r>
              <a:rPr lang="ru-RU" b="1" dirty="0" err="1" smtClean="0">
                <a:solidFill>
                  <a:srgbClr val="CC0066"/>
                </a:solidFill>
              </a:rPr>
              <a:t>алынады</a:t>
            </a:r>
            <a:r>
              <a:rPr lang="ru-RU" b="1" dirty="0" smtClean="0">
                <a:solidFill>
                  <a:srgbClr val="CC0066"/>
                </a:solidFill>
              </a:rPr>
              <a:t>. А,Б,В </a:t>
            </a:r>
            <a:r>
              <a:rPr lang="ru-RU" b="1" dirty="0" err="1" smtClean="0">
                <a:solidFill>
                  <a:srgbClr val="CC0066"/>
                </a:solidFill>
              </a:rPr>
              <a:t>заттарының құрылымдарын анықтаңдар</a:t>
            </a:r>
            <a:r>
              <a:rPr lang="ru-RU" b="1" dirty="0" smtClean="0">
                <a:solidFill>
                  <a:srgbClr val="CC0066"/>
                </a:solidFill>
              </a:rPr>
              <a:t>. </a:t>
            </a:r>
            <a:r>
              <a:rPr lang="ru-RU" b="1" dirty="0" err="1" smtClean="0">
                <a:solidFill>
                  <a:srgbClr val="CC0066"/>
                </a:solidFill>
              </a:rPr>
              <a:t>Барлық реакциялардың теңдеулерін жазындар</a:t>
            </a:r>
            <a:r>
              <a:rPr lang="ru-RU" b="1" dirty="0" smtClean="0">
                <a:solidFill>
                  <a:srgbClr val="CC0066"/>
                </a:solidFill>
              </a:rPr>
              <a:t>.</a:t>
            </a:r>
          </a:p>
          <a:p>
            <a:endParaRPr lang="ru-RU" dirty="0"/>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14356"/>
            <a:ext cx="8086724" cy="285752"/>
          </a:xfrm>
        </p:spPr>
        <p:txBody>
          <a:bodyPr>
            <a:normAutofit fontScale="90000"/>
          </a:bodyPr>
          <a:lstStyle/>
          <a:p>
            <a:r>
              <a:rPr lang="kk-KZ" b="1" dirty="0" smtClean="0">
                <a:solidFill>
                  <a:srgbClr val="C00000"/>
                </a:solidFill>
              </a:rPr>
              <a:t>Есеп шығару.</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Содержимое 2"/>
          <p:cNvSpPr>
            <a:spLocks noGrp="1"/>
          </p:cNvSpPr>
          <p:nvPr>
            <p:ph idx="1"/>
          </p:nvPr>
        </p:nvSpPr>
        <p:spPr>
          <a:xfrm>
            <a:off x="500034" y="1071546"/>
            <a:ext cx="8186766" cy="5054617"/>
          </a:xfrm>
        </p:spPr>
        <p:txBody>
          <a:bodyPr>
            <a:normAutofit fontScale="62500" lnSpcReduction="20000"/>
          </a:bodyPr>
          <a:lstStyle/>
          <a:p>
            <a:r>
              <a:rPr lang="kk-KZ" b="1" dirty="0" smtClean="0">
                <a:solidFill>
                  <a:srgbClr val="002060"/>
                </a:solidFill>
              </a:rPr>
              <a:t>1</a:t>
            </a:r>
            <a:r>
              <a:rPr lang="kk-KZ" b="1" dirty="0" smtClean="0">
                <a:solidFill>
                  <a:srgbClr val="002060"/>
                </a:solidFill>
              </a:rPr>
              <a:t>. 0,7 моль глицерин мен натрий әрекеттескенде түзілетін сутектің (қ.ж.) көлемі</a:t>
            </a:r>
            <a:endParaRPr lang="ru-RU" dirty="0" smtClean="0">
              <a:solidFill>
                <a:srgbClr val="002060"/>
              </a:solidFill>
            </a:endParaRPr>
          </a:p>
          <a:p>
            <a:r>
              <a:rPr lang="ru-RU" b="1" dirty="0" err="1" smtClean="0">
                <a:solidFill>
                  <a:srgbClr val="002060"/>
                </a:solidFill>
              </a:rPr>
              <a:t>Шешуі</a:t>
            </a:r>
            <a:r>
              <a:rPr lang="ru-RU" b="1" dirty="0" smtClean="0">
                <a:solidFill>
                  <a:srgbClr val="002060"/>
                </a:solidFill>
              </a:rPr>
              <a:t>:</a:t>
            </a:r>
            <a:r>
              <a:rPr lang="ru-RU" dirty="0" smtClean="0">
                <a:solidFill>
                  <a:srgbClr val="002060"/>
                </a:solidFill>
              </a:rPr>
              <a:t> 2С</a:t>
            </a:r>
            <a:r>
              <a:rPr lang="ru-RU" baseline="-25000" dirty="0" smtClean="0">
                <a:solidFill>
                  <a:srgbClr val="002060"/>
                </a:solidFill>
              </a:rPr>
              <a:t>3</a:t>
            </a:r>
            <a:r>
              <a:rPr lang="ru-RU" dirty="0" smtClean="0">
                <a:solidFill>
                  <a:srgbClr val="002060"/>
                </a:solidFill>
              </a:rPr>
              <a:t>Н</a:t>
            </a:r>
            <a:r>
              <a:rPr lang="ru-RU" baseline="-25000" dirty="0" smtClean="0">
                <a:solidFill>
                  <a:srgbClr val="002060"/>
                </a:solidFill>
              </a:rPr>
              <a:t>8</a:t>
            </a:r>
            <a:r>
              <a:rPr lang="ru-RU" dirty="0" smtClean="0">
                <a:solidFill>
                  <a:srgbClr val="002060"/>
                </a:solidFill>
              </a:rPr>
              <a:t>О</a:t>
            </a:r>
            <a:r>
              <a:rPr lang="ru-RU" baseline="-25000" dirty="0" smtClean="0">
                <a:solidFill>
                  <a:srgbClr val="002060"/>
                </a:solidFill>
              </a:rPr>
              <a:t>3</a:t>
            </a:r>
            <a:r>
              <a:rPr lang="ru-RU" dirty="0" smtClean="0">
                <a:solidFill>
                  <a:srgbClr val="002060"/>
                </a:solidFill>
              </a:rPr>
              <a:t> + 6</a:t>
            </a:r>
            <a:r>
              <a:rPr lang="en-US" dirty="0" smtClean="0">
                <a:solidFill>
                  <a:srgbClr val="002060"/>
                </a:solidFill>
              </a:rPr>
              <a:t>Na</a:t>
            </a:r>
            <a:r>
              <a:rPr lang="ru-RU" dirty="0" smtClean="0">
                <a:solidFill>
                  <a:srgbClr val="002060"/>
                </a:solidFill>
              </a:rPr>
              <a:t> → 2</a:t>
            </a:r>
            <a:r>
              <a:rPr lang="en-US" dirty="0" smtClean="0">
                <a:solidFill>
                  <a:srgbClr val="002060"/>
                </a:solidFill>
              </a:rPr>
              <a:t>C</a:t>
            </a:r>
            <a:r>
              <a:rPr lang="ru-RU" baseline="-25000" dirty="0" smtClean="0">
                <a:solidFill>
                  <a:srgbClr val="002060"/>
                </a:solidFill>
              </a:rPr>
              <a:t>3</a:t>
            </a:r>
            <a:r>
              <a:rPr lang="en-US" dirty="0" smtClean="0">
                <a:solidFill>
                  <a:srgbClr val="002060"/>
                </a:solidFill>
              </a:rPr>
              <a:t>H</a:t>
            </a:r>
            <a:r>
              <a:rPr lang="ru-RU" baseline="-25000" dirty="0" smtClean="0">
                <a:solidFill>
                  <a:srgbClr val="002060"/>
                </a:solidFill>
              </a:rPr>
              <a:t>5</a:t>
            </a:r>
            <a:r>
              <a:rPr lang="ru-RU" dirty="0" smtClean="0">
                <a:solidFill>
                  <a:srgbClr val="002060"/>
                </a:solidFill>
              </a:rPr>
              <a:t>(О</a:t>
            </a:r>
            <a:r>
              <a:rPr lang="en-US" dirty="0" smtClean="0">
                <a:solidFill>
                  <a:srgbClr val="002060"/>
                </a:solidFill>
              </a:rPr>
              <a:t>Na</a:t>
            </a:r>
            <a:r>
              <a:rPr lang="ru-RU" dirty="0" smtClean="0">
                <a:solidFill>
                  <a:srgbClr val="002060"/>
                </a:solidFill>
              </a:rPr>
              <a:t>)</a:t>
            </a:r>
            <a:r>
              <a:rPr lang="ru-RU" baseline="-25000" dirty="0" smtClean="0">
                <a:solidFill>
                  <a:srgbClr val="002060"/>
                </a:solidFill>
              </a:rPr>
              <a:t>3 </a:t>
            </a:r>
            <a:r>
              <a:rPr lang="ru-RU" dirty="0" smtClean="0">
                <a:solidFill>
                  <a:srgbClr val="002060"/>
                </a:solidFill>
              </a:rPr>
              <a:t> +3Н</a:t>
            </a:r>
            <a:r>
              <a:rPr lang="ru-RU" baseline="-25000" dirty="0" smtClean="0">
                <a:solidFill>
                  <a:srgbClr val="002060"/>
                </a:solidFill>
              </a:rPr>
              <a:t>2</a:t>
            </a:r>
            <a:endParaRPr lang="ru-RU" dirty="0" smtClean="0">
              <a:solidFill>
                <a:srgbClr val="002060"/>
              </a:solidFill>
            </a:endParaRPr>
          </a:p>
          <a:p>
            <a:r>
              <a:rPr lang="ru-RU" dirty="0" err="1" smtClean="0">
                <a:solidFill>
                  <a:srgbClr val="002060"/>
                </a:solidFill>
              </a:rPr>
              <a:t>ν </a:t>
            </a:r>
            <a:r>
              <a:rPr lang="ru-RU" dirty="0" smtClean="0">
                <a:solidFill>
                  <a:srgbClr val="002060"/>
                </a:solidFill>
              </a:rPr>
              <a:t>(С</a:t>
            </a:r>
            <a:r>
              <a:rPr lang="ru-RU" baseline="-25000" dirty="0" smtClean="0">
                <a:solidFill>
                  <a:srgbClr val="002060"/>
                </a:solidFill>
              </a:rPr>
              <a:t>3</a:t>
            </a:r>
            <a:r>
              <a:rPr lang="ru-RU" dirty="0" smtClean="0">
                <a:solidFill>
                  <a:srgbClr val="002060"/>
                </a:solidFill>
              </a:rPr>
              <a:t>Н</a:t>
            </a:r>
            <a:r>
              <a:rPr lang="ru-RU" baseline="-25000" dirty="0" smtClean="0">
                <a:solidFill>
                  <a:srgbClr val="002060"/>
                </a:solidFill>
              </a:rPr>
              <a:t>8</a:t>
            </a:r>
            <a:r>
              <a:rPr lang="ru-RU" dirty="0" smtClean="0">
                <a:solidFill>
                  <a:srgbClr val="002060"/>
                </a:solidFill>
              </a:rPr>
              <a:t>О</a:t>
            </a:r>
            <a:r>
              <a:rPr lang="ru-RU" baseline="-25000" dirty="0" smtClean="0">
                <a:solidFill>
                  <a:srgbClr val="002060"/>
                </a:solidFill>
              </a:rPr>
              <a:t>3</a:t>
            </a:r>
            <a:r>
              <a:rPr lang="ru-RU" dirty="0" smtClean="0">
                <a:solidFill>
                  <a:srgbClr val="002060"/>
                </a:solidFill>
              </a:rPr>
              <a:t>)</a:t>
            </a:r>
            <a:r>
              <a:rPr lang="ru-RU" baseline="-25000" dirty="0" smtClean="0">
                <a:solidFill>
                  <a:srgbClr val="002060"/>
                </a:solidFill>
              </a:rPr>
              <a:t>  </a:t>
            </a:r>
            <a:r>
              <a:rPr lang="ru-RU" dirty="0" smtClean="0">
                <a:solidFill>
                  <a:srgbClr val="002060"/>
                </a:solidFill>
              </a:rPr>
              <a:t>=  2 моль</a:t>
            </a:r>
          </a:p>
          <a:p>
            <a:r>
              <a:rPr lang="ru-RU" dirty="0" smtClean="0">
                <a:solidFill>
                  <a:srgbClr val="002060"/>
                </a:solidFill>
              </a:rPr>
              <a:t>3</a:t>
            </a:r>
            <a:r>
              <a:rPr lang="en-US" dirty="0" smtClean="0">
                <a:solidFill>
                  <a:srgbClr val="002060"/>
                </a:solidFill>
              </a:rPr>
              <a:t>V</a:t>
            </a:r>
            <a:r>
              <a:rPr lang="ru-RU" dirty="0" smtClean="0">
                <a:solidFill>
                  <a:srgbClr val="002060"/>
                </a:solidFill>
              </a:rPr>
              <a:t>(Н</a:t>
            </a:r>
            <a:r>
              <a:rPr lang="ru-RU" baseline="-25000" dirty="0" smtClean="0">
                <a:solidFill>
                  <a:srgbClr val="002060"/>
                </a:solidFill>
              </a:rPr>
              <a:t>2</a:t>
            </a:r>
            <a:r>
              <a:rPr lang="ru-RU" dirty="0" smtClean="0">
                <a:solidFill>
                  <a:srgbClr val="002060"/>
                </a:solidFill>
              </a:rPr>
              <a:t>) = 67,2 л/моль</a:t>
            </a:r>
          </a:p>
          <a:p>
            <a:r>
              <a:rPr lang="ru-RU" dirty="0" smtClean="0">
                <a:solidFill>
                  <a:srgbClr val="002060"/>
                </a:solidFill>
              </a:rPr>
              <a:t>     </a:t>
            </a:r>
            <a:r>
              <a:rPr lang="ru-RU" dirty="0" err="1" smtClean="0">
                <a:solidFill>
                  <a:srgbClr val="002060"/>
                </a:solidFill>
              </a:rPr>
              <a:t>х</a:t>
            </a:r>
            <a:r>
              <a:rPr lang="ru-RU" dirty="0" smtClean="0">
                <a:solidFill>
                  <a:srgbClr val="002060"/>
                </a:solidFill>
              </a:rPr>
              <a:t> л Н</a:t>
            </a:r>
            <a:r>
              <a:rPr lang="ru-RU" baseline="-25000" dirty="0" smtClean="0">
                <a:solidFill>
                  <a:srgbClr val="002060"/>
                </a:solidFill>
              </a:rPr>
              <a:t>2</a:t>
            </a:r>
            <a:r>
              <a:rPr lang="ru-RU" dirty="0" smtClean="0">
                <a:solidFill>
                  <a:srgbClr val="002060"/>
                </a:solidFill>
              </a:rPr>
              <a:t>---- 0,7 моль С</a:t>
            </a:r>
            <a:r>
              <a:rPr lang="ru-RU" baseline="-25000" dirty="0" smtClean="0">
                <a:solidFill>
                  <a:srgbClr val="002060"/>
                </a:solidFill>
              </a:rPr>
              <a:t>3</a:t>
            </a:r>
            <a:r>
              <a:rPr lang="ru-RU" dirty="0" smtClean="0">
                <a:solidFill>
                  <a:srgbClr val="002060"/>
                </a:solidFill>
              </a:rPr>
              <a:t>Н</a:t>
            </a:r>
            <a:r>
              <a:rPr lang="ru-RU" baseline="-25000" dirty="0" smtClean="0">
                <a:solidFill>
                  <a:srgbClr val="002060"/>
                </a:solidFill>
              </a:rPr>
              <a:t>8</a:t>
            </a:r>
            <a:r>
              <a:rPr lang="ru-RU" dirty="0" smtClean="0">
                <a:solidFill>
                  <a:srgbClr val="002060"/>
                </a:solidFill>
              </a:rPr>
              <a:t>О</a:t>
            </a:r>
            <a:r>
              <a:rPr lang="ru-RU" baseline="-25000" dirty="0" smtClean="0">
                <a:solidFill>
                  <a:srgbClr val="002060"/>
                </a:solidFill>
              </a:rPr>
              <a:t>3</a:t>
            </a:r>
            <a:endParaRPr lang="ru-RU" dirty="0" smtClean="0">
              <a:solidFill>
                <a:srgbClr val="002060"/>
              </a:solidFill>
            </a:endParaRPr>
          </a:p>
          <a:p>
            <a:r>
              <a:rPr lang="ru-RU" dirty="0" smtClean="0">
                <a:solidFill>
                  <a:srgbClr val="002060"/>
                </a:solidFill>
              </a:rPr>
              <a:t>67,2 л Н</a:t>
            </a:r>
            <a:r>
              <a:rPr lang="ru-RU" baseline="-25000" dirty="0" smtClean="0">
                <a:solidFill>
                  <a:srgbClr val="002060"/>
                </a:solidFill>
              </a:rPr>
              <a:t>2</a:t>
            </a:r>
            <a:r>
              <a:rPr lang="ru-RU" dirty="0" smtClean="0">
                <a:solidFill>
                  <a:srgbClr val="002060"/>
                </a:solidFill>
              </a:rPr>
              <a:t>  ----  2 моль </a:t>
            </a:r>
            <a:r>
              <a:rPr lang="ru-RU" dirty="0" smtClean="0">
                <a:solidFill>
                  <a:srgbClr val="002060"/>
                </a:solidFill>
              </a:rPr>
              <a:t>С</a:t>
            </a:r>
            <a:r>
              <a:rPr lang="ru-RU" baseline="-25000" dirty="0" smtClean="0">
                <a:solidFill>
                  <a:srgbClr val="002060"/>
                </a:solidFill>
              </a:rPr>
              <a:t>3</a:t>
            </a:r>
            <a:r>
              <a:rPr lang="ru-RU" dirty="0" smtClean="0">
                <a:solidFill>
                  <a:srgbClr val="002060"/>
                </a:solidFill>
              </a:rPr>
              <a:t>Н</a:t>
            </a:r>
            <a:r>
              <a:rPr lang="ru-RU" baseline="-25000" dirty="0" smtClean="0">
                <a:solidFill>
                  <a:srgbClr val="002060"/>
                </a:solidFill>
              </a:rPr>
              <a:t>8</a:t>
            </a:r>
            <a:r>
              <a:rPr lang="ru-RU" dirty="0" smtClean="0">
                <a:solidFill>
                  <a:srgbClr val="002060"/>
                </a:solidFill>
              </a:rPr>
              <a:t>О</a:t>
            </a:r>
            <a:r>
              <a:rPr lang="ru-RU" baseline="-25000" dirty="0" smtClean="0">
                <a:solidFill>
                  <a:srgbClr val="002060"/>
                </a:solidFill>
              </a:rPr>
              <a:t>3</a:t>
            </a:r>
          </a:p>
          <a:p>
            <a:endParaRPr lang="kk-KZ" baseline="-25000" dirty="0" smtClean="0">
              <a:solidFill>
                <a:srgbClr val="002060"/>
              </a:solidFill>
            </a:endParaRPr>
          </a:p>
          <a:p>
            <a:endParaRPr lang="ru-RU" dirty="0" smtClean="0">
              <a:solidFill>
                <a:srgbClr val="002060"/>
              </a:solidFill>
            </a:endParaRPr>
          </a:p>
          <a:p>
            <a:r>
              <a:rPr lang="kk-KZ" b="1" dirty="0" smtClean="0">
                <a:solidFill>
                  <a:srgbClr val="002060"/>
                </a:solidFill>
              </a:rPr>
              <a:t>2. </a:t>
            </a:r>
            <a:r>
              <a:rPr lang="ru-RU" b="1" dirty="0" smtClean="0">
                <a:solidFill>
                  <a:srgbClr val="002060"/>
                </a:solidFill>
              </a:rPr>
              <a:t>0,5 моль </a:t>
            </a:r>
            <a:r>
              <a:rPr lang="ru-RU" b="1" dirty="0" err="1" smtClean="0">
                <a:solidFill>
                  <a:srgbClr val="002060"/>
                </a:solidFill>
              </a:rPr>
              <a:t>натриймен</a:t>
            </a:r>
            <a:r>
              <a:rPr lang="ru-RU" b="1" dirty="0" smtClean="0">
                <a:solidFill>
                  <a:srgbClr val="002060"/>
                </a:solidFill>
              </a:rPr>
              <a:t> </a:t>
            </a:r>
            <a:r>
              <a:rPr lang="ru-RU" b="1" dirty="0" err="1" smtClean="0">
                <a:solidFill>
                  <a:srgbClr val="002060"/>
                </a:solidFill>
              </a:rPr>
              <a:t>әрекеттесетін этиленгликольдің массасы</a:t>
            </a:r>
            <a:endParaRPr lang="ru-RU" dirty="0" smtClean="0">
              <a:solidFill>
                <a:srgbClr val="002060"/>
              </a:solidFill>
            </a:endParaRPr>
          </a:p>
          <a:p>
            <a:r>
              <a:rPr lang="ru-RU" b="1" dirty="0" err="1" smtClean="0">
                <a:solidFill>
                  <a:srgbClr val="002060"/>
                </a:solidFill>
              </a:rPr>
              <a:t>Шешуі</a:t>
            </a:r>
            <a:r>
              <a:rPr lang="ru-RU" b="1" dirty="0" smtClean="0">
                <a:solidFill>
                  <a:srgbClr val="002060"/>
                </a:solidFill>
              </a:rPr>
              <a:t>: </a:t>
            </a:r>
            <a:r>
              <a:rPr lang="ru-RU" dirty="0" smtClean="0">
                <a:solidFill>
                  <a:srgbClr val="002060"/>
                </a:solidFill>
              </a:rPr>
              <a:t>С</a:t>
            </a:r>
            <a:r>
              <a:rPr lang="ru-RU" baseline="-25000" dirty="0" smtClean="0">
                <a:solidFill>
                  <a:srgbClr val="002060"/>
                </a:solidFill>
              </a:rPr>
              <a:t>2</a:t>
            </a:r>
            <a:r>
              <a:rPr lang="ru-RU" dirty="0" smtClean="0">
                <a:solidFill>
                  <a:srgbClr val="002060"/>
                </a:solidFill>
              </a:rPr>
              <a:t>Н</a:t>
            </a:r>
            <a:r>
              <a:rPr lang="ru-RU" baseline="-25000" dirty="0" smtClean="0">
                <a:solidFill>
                  <a:srgbClr val="002060"/>
                </a:solidFill>
              </a:rPr>
              <a:t>4</a:t>
            </a:r>
            <a:r>
              <a:rPr lang="ru-RU" dirty="0" smtClean="0">
                <a:solidFill>
                  <a:srgbClr val="002060"/>
                </a:solidFill>
              </a:rPr>
              <a:t>(ОН)</a:t>
            </a:r>
            <a:r>
              <a:rPr lang="ru-RU" baseline="-25000" dirty="0" smtClean="0">
                <a:solidFill>
                  <a:srgbClr val="002060"/>
                </a:solidFill>
              </a:rPr>
              <a:t>2</a:t>
            </a:r>
            <a:r>
              <a:rPr lang="ru-RU" dirty="0" smtClean="0">
                <a:solidFill>
                  <a:srgbClr val="002060"/>
                </a:solidFill>
              </a:rPr>
              <a:t> + 2Nа → (СН</a:t>
            </a:r>
            <a:r>
              <a:rPr lang="ru-RU" baseline="-25000" dirty="0" smtClean="0">
                <a:solidFill>
                  <a:srgbClr val="002060"/>
                </a:solidFill>
              </a:rPr>
              <a:t>2</a:t>
            </a:r>
            <a:r>
              <a:rPr lang="ru-RU" dirty="0" smtClean="0">
                <a:solidFill>
                  <a:srgbClr val="002060"/>
                </a:solidFill>
              </a:rPr>
              <a:t>ОNа)</a:t>
            </a:r>
            <a:r>
              <a:rPr lang="ru-RU" baseline="-25000" dirty="0" smtClean="0">
                <a:solidFill>
                  <a:srgbClr val="002060"/>
                </a:solidFill>
              </a:rPr>
              <a:t>2</a:t>
            </a:r>
            <a:r>
              <a:rPr lang="ru-RU" dirty="0" smtClean="0">
                <a:solidFill>
                  <a:srgbClr val="002060"/>
                </a:solidFill>
              </a:rPr>
              <a:t> + Н</a:t>
            </a:r>
            <a:r>
              <a:rPr lang="ru-RU" baseline="-25000" dirty="0" smtClean="0">
                <a:solidFill>
                  <a:srgbClr val="002060"/>
                </a:solidFill>
              </a:rPr>
              <a:t>2</a:t>
            </a:r>
            <a:endParaRPr lang="ru-RU" dirty="0" smtClean="0">
              <a:solidFill>
                <a:srgbClr val="002060"/>
              </a:solidFill>
            </a:endParaRPr>
          </a:p>
          <a:p>
            <a:r>
              <a:rPr lang="ru-RU" dirty="0" smtClean="0">
                <a:solidFill>
                  <a:srgbClr val="002060"/>
                </a:solidFill>
              </a:rPr>
              <a:t>М(С</a:t>
            </a:r>
            <a:r>
              <a:rPr lang="ru-RU" baseline="-25000" dirty="0" smtClean="0">
                <a:solidFill>
                  <a:srgbClr val="002060"/>
                </a:solidFill>
              </a:rPr>
              <a:t>2</a:t>
            </a:r>
            <a:r>
              <a:rPr lang="ru-RU" dirty="0" smtClean="0">
                <a:solidFill>
                  <a:srgbClr val="002060"/>
                </a:solidFill>
              </a:rPr>
              <a:t>Н</a:t>
            </a:r>
            <a:r>
              <a:rPr lang="ru-RU" baseline="-25000" dirty="0" smtClean="0">
                <a:solidFill>
                  <a:srgbClr val="002060"/>
                </a:solidFill>
              </a:rPr>
              <a:t>4</a:t>
            </a:r>
            <a:r>
              <a:rPr lang="ru-RU" dirty="0" smtClean="0">
                <a:solidFill>
                  <a:srgbClr val="002060"/>
                </a:solidFill>
              </a:rPr>
              <a:t>(ОН)</a:t>
            </a:r>
            <a:r>
              <a:rPr lang="ru-RU" baseline="-25000" dirty="0" smtClean="0">
                <a:solidFill>
                  <a:srgbClr val="002060"/>
                </a:solidFill>
              </a:rPr>
              <a:t>2</a:t>
            </a:r>
            <a:r>
              <a:rPr lang="ru-RU" dirty="0" smtClean="0">
                <a:solidFill>
                  <a:srgbClr val="002060"/>
                </a:solidFill>
              </a:rPr>
              <a:t>) = 62 г/моль</a:t>
            </a:r>
          </a:p>
          <a:p>
            <a:r>
              <a:rPr lang="ru-RU" dirty="0" err="1" smtClean="0">
                <a:solidFill>
                  <a:srgbClr val="002060"/>
                </a:solidFill>
              </a:rPr>
              <a:t>ν</a:t>
            </a:r>
            <a:r>
              <a:rPr lang="ru-RU" dirty="0" smtClean="0">
                <a:solidFill>
                  <a:srgbClr val="002060"/>
                </a:solidFill>
              </a:rPr>
              <a:t>(</a:t>
            </a:r>
            <a:r>
              <a:rPr lang="ru-RU" dirty="0" err="1" smtClean="0">
                <a:solidFill>
                  <a:srgbClr val="002060"/>
                </a:solidFill>
              </a:rPr>
              <a:t>Na</a:t>
            </a:r>
            <a:r>
              <a:rPr lang="ru-RU" dirty="0" smtClean="0">
                <a:solidFill>
                  <a:srgbClr val="002060"/>
                </a:solidFill>
              </a:rPr>
              <a:t>) = 2 моль</a:t>
            </a:r>
          </a:p>
          <a:p>
            <a:r>
              <a:rPr lang="ru-RU" dirty="0" err="1" smtClean="0">
                <a:solidFill>
                  <a:srgbClr val="002060"/>
                </a:solidFill>
              </a:rPr>
              <a:t>х</a:t>
            </a:r>
            <a:r>
              <a:rPr lang="ru-RU" dirty="0" smtClean="0">
                <a:solidFill>
                  <a:srgbClr val="002060"/>
                </a:solidFill>
              </a:rPr>
              <a:t> г С</a:t>
            </a:r>
            <a:r>
              <a:rPr lang="ru-RU" baseline="-25000" dirty="0" smtClean="0">
                <a:solidFill>
                  <a:srgbClr val="002060"/>
                </a:solidFill>
              </a:rPr>
              <a:t>2</a:t>
            </a:r>
            <a:r>
              <a:rPr lang="ru-RU" dirty="0" smtClean="0">
                <a:solidFill>
                  <a:srgbClr val="002060"/>
                </a:solidFill>
              </a:rPr>
              <a:t>Н</a:t>
            </a:r>
            <a:r>
              <a:rPr lang="ru-RU" baseline="-25000" dirty="0" smtClean="0">
                <a:solidFill>
                  <a:srgbClr val="002060"/>
                </a:solidFill>
              </a:rPr>
              <a:t>4</a:t>
            </a:r>
            <a:r>
              <a:rPr lang="ru-RU" dirty="0" smtClean="0">
                <a:solidFill>
                  <a:srgbClr val="002060"/>
                </a:solidFill>
              </a:rPr>
              <a:t>(ОН)</a:t>
            </a:r>
            <a:r>
              <a:rPr lang="ru-RU" baseline="-25000" dirty="0" smtClean="0">
                <a:solidFill>
                  <a:srgbClr val="002060"/>
                </a:solidFill>
              </a:rPr>
              <a:t>2</a:t>
            </a:r>
            <a:r>
              <a:rPr lang="ru-RU" dirty="0" smtClean="0">
                <a:solidFill>
                  <a:srgbClr val="002060"/>
                </a:solidFill>
              </a:rPr>
              <a:t>  ------ 0,5 моль </a:t>
            </a:r>
            <a:r>
              <a:rPr lang="ru-RU" dirty="0" err="1" smtClean="0">
                <a:solidFill>
                  <a:srgbClr val="002060"/>
                </a:solidFill>
              </a:rPr>
              <a:t>Na</a:t>
            </a:r>
            <a:endParaRPr lang="ru-RU" dirty="0" smtClean="0">
              <a:solidFill>
                <a:srgbClr val="002060"/>
              </a:solidFill>
            </a:endParaRPr>
          </a:p>
          <a:p>
            <a:r>
              <a:rPr lang="ru-RU" dirty="0" smtClean="0">
                <a:solidFill>
                  <a:srgbClr val="002060"/>
                </a:solidFill>
              </a:rPr>
              <a:t>62 г С</a:t>
            </a:r>
            <a:r>
              <a:rPr lang="ru-RU" baseline="-25000" dirty="0" smtClean="0">
                <a:solidFill>
                  <a:srgbClr val="002060"/>
                </a:solidFill>
              </a:rPr>
              <a:t>2</a:t>
            </a:r>
            <a:r>
              <a:rPr lang="ru-RU" dirty="0" smtClean="0">
                <a:solidFill>
                  <a:srgbClr val="002060"/>
                </a:solidFill>
              </a:rPr>
              <a:t>Н</a:t>
            </a:r>
            <a:r>
              <a:rPr lang="ru-RU" baseline="-25000" dirty="0" smtClean="0">
                <a:solidFill>
                  <a:srgbClr val="002060"/>
                </a:solidFill>
              </a:rPr>
              <a:t>4</a:t>
            </a:r>
            <a:r>
              <a:rPr lang="ru-RU" dirty="0" smtClean="0">
                <a:solidFill>
                  <a:srgbClr val="002060"/>
                </a:solidFill>
              </a:rPr>
              <a:t>(ОН)</a:t>
            </a:r>
            <a:r>
              <a:rPr lang="ru-RU" baseline="-25000" dirty="0" smtClean="0">
                <a:solidFill>
                  <a:srgbClr val="002060"/>
                </a:solidFill>
              </a:rPr>
              <a:t>2</a:t>
            </a:r>
            <a:r>
              <a:rPr lang="ru-RU" dirty="0" smtClean="0">
                <a:solidFill>
                  <a:srgbClr val="002060"/>
                </a:solidFill>
              </a:rPr>
              <a:t>  ------2 моль </a:t>
            </a:r>
            <a:r>
              <a:rPr lang="ru-RU" dirty="0" err="1" smtClean="0">
                <a:solidFill>
                  <a:srgbClr val="002060"/>
                </a:solidFill>
              </a:rPr>
              <a:t>Na</a:t>
            </a:r>
            <a:endParaRPr lang="ru-RU" dirty="0" smtClean="0">
              <a:solidFill>
                <a:srgbClr val="002060"/>
              </a:solidFill>
            </a:endParaRPr>
          </a:p>
          <a:p>
            <a:endParaRPr lang="ru-RU" dirty="0">
              <a:solidFill>
                <a:srgbClr val="002060"/>
              </a:solidFill>
            </a:endParaRPr>
          </a:p>
        </p:txBody>
      </p:sp>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96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0100" y="5500702"/>
            <a:ext cx="2643206" cy="571504"/>
          </a:xfrm>
          <a:prstGeom prst="rect">
            <a:avLst/>
          </a:prstGeom>
          <a:noFill/>
        </p:spPr>
      </p:pic>
      <p:sp>
        <p:nvSpPr>
          <p:cNvPr id="29699"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9701" name="Rectangle 5"/>
          <p:cNvSpPr>
            <a:spLocks noChangeArrowheads="1"/>
          </p:cNvSpPr>
          <p:nvPr/>
        </p:nvSpPr>
        <p:spPr bwMode="auto">
          <a:xfrm>
            <a:off x="0" y="285728"/>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pic>
        <p:nvPicPr>
          <p:cNvPr id="2970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28662" y="3143248"/>
            <a:ext cx="2714644" cy="500066"/>
          </a:xfrm>
          <a:prstGeom prst="rect">
            <a:avLst/>
          </a:prstGeom>
          <a:noFill/>
        </p:spPr>
      </p:pic>
      <p:sp>
        <p:nvSpPr>
          <p:cNvPr id="29702" name="Rectangle 6"/>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0100" y="2285992"/>
            <a:ext cx="6215106" cy="2226548"/>
          </a:xfrm>
        </p:spPr>
        <p:txBody>
          <a:bodyPr>
            <a:noAutofit/>
          </a:bodyPr>
          <a:lstStyle/>
          <a:p>
            <a:pPr>
              <a:spcBef>
                <a:spcPts val="0"/>
              </a:spcBef>
            </a:pPr>
            <a:r>
              <a:rPr lang="kk-KZ" sz="4000" dirty="0" smtClean="0">
                <a:solidFill>
                  <a:srgbClr val="8D1E1B"/>
                </a:solidFill>
                <a:latin typeface="Rubius" pitchFamily="2" charset="0"/>
              </a:rPr>
              <a:t>Назарларыңызға, Рахмет!</a:t>
            </a:r>
            <a:endParaRPr lang="ru-RU" sz="4000" dirty="0">
              <a:solidFill>
                <a:srgbClr val="8D1E1B"/>
              </a:solidFill>
              <a:latin typeface="Rubius" pitchFamily="2" charset="0"/>
            </a:endParaRPr>
          </a:p>
        </p:txBody>
      </p:sp>
    </p:spTree>
    <p:extLst>
      <p:ext uri="{BB962C8B-B14F-4D97-AF65-F5344CB8AC3E}">
        <p14:creationId xmlns:p14="http://schemas.microsoft.com/office/powerpoint/2010/main" xmlns="" val="783551176"/>
      </p:ext>
    </p:extLst>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08912" cy="720080"/>
          </a:xfrm>
        </p:spPr>
        <p:txBody>
          <a:bodyPr>
            <a:normAutofit fontScale="90000"/>
          </a:bodyPr>
          <a:lstStyle/>
          <a:p>
            <a:endParaRPr lang="ru-RU" dirty="0">
              <a:solidFill>
                <a:srgbClr val="007635"/>
              </a:solidFill>
              <a:effectLst>
                <a:outerShdw blurRad="38100" dist="38100" dir="2700000" algn="tl">
                  <a:srgbClr val="000000">
                    <a:alpha val="43137"/>
                  </a:srgbClr>
                </a:outerShdw>
              </a:effectLst>
              <a:latin typeface="Rubius" pitchFamily="2" charset="0"/>
            </a:endParaRPr>
          </a:p>
        </p:txBody>
      </p:sp>
      <p:sp>
        <p:nvSpPr>
          <p:cNvPr id="4" name="Объект 3"/>
          <p:cNvSpPr>
            <a:spLocks noGrp="1"/>
          </p:cNvSpPr>
          <p:nvPr>
            <p:ph idx="1"/>
          </p:nvPr>
        </p:nvSpPr>
        <p:spPr>
          <a:xfrm>
            <a:off x="611560" y="1268760"/>
            <a:ext cx="7848872" cy="4824536"/>
          </a:xfrm>
        </p:spPr>
        <p:txBody>
          <a:bodyPr/>
          <a:lstStyle/>
          <a:p>
            <a:pPr marL="0" indent="0">
              <a:buNone/>
            </a:pPr>
            <a:r>
              <a:rPr lang="kk-KZ" b="1" dirty="0" smtClean="0">
                <a:solidFill>
                  <a:srgbClr val="007635"/>
                </a:solidFill>
              </a:rPr>
              <a:t>Сабақтың мақсаты:  </a:t>
            </a:r>
            <a:r>
              <a:rPr lang="kk-KZ" dirty="0" smtClean="0">
                <a:solidFill>
                  <a:srgbClr val="007635"/>
                </a:solidFill>
              </a:rPr>
              <a:t>оқушылардың спирттердің жіктелуі жөніндегі мағлұматтарын дамыту. Глицерин мысалында көпатомды спирттердің алынуын, физикалық және химиялық қасиеттерін, қолданылуын түсіндіру.</a:t>
            </a:r>
            <a:endParaRPr lang="ru-RU" dirty="0" smtClean="0">
              <a:solidFill>
                <a:srgbClr val="007635"/>
              </a:solidFill>
            </a:endParaRPr>
          </a:p>
          <a:p>
            <a:pPr marL="0" indent="0">
              <a:buNone/>
            </a:pPr>
            <a:endParaRPr lang="ru-RU" dirty="0"/>
          </a:p>
        </p:txBody>
      </p:sp>
    </p:spTree>
    <p:extLst>
      <p:ext uri="{BB962C8B-B14F-4D97-AF65-F5344CB8AC3E}">
        <p14:creationId xmlns:p14="http://schemas.microsoft.com/office/powerpoint/2010/main" xmlns="" val="676597825"/>
      </p:ext>
    </p:extLst>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08912" cy="720080"/>
          </a:xfrm>
        </p:spPr>
        <p:txBody>
          <a:bodyPr>
            <a:normAutofit fontScale="90000"/>
          </a:bodyPr>
          <a:lstStyle/>
          <a:p>
            <a:r>
              <a:rPr lang="kk-KZ" sz="4000" b="1" dirty="0" smtClean="0"/>
              <a:t/>
            </a:r>
            <a:br>
              <a:rPr lang="kk-KZ" sz="4000" b="1" dirty="0" smtClean="0"/>
            </a:br>
            <a:r>
              <a:rPr lang="kk-KZ" sz="4000" b="1" dirty="0" smtClean="0">
                <a:solidFill>
                  <a:srgbClr val="002060"/>
                </a:solidFill>
              </a:rPr>
              <a:t>Сабақтың </a:t>
            </a:r>
            <a:r>
              <a:rPr lang="kk-KZ" sz="4000" b="1" dirty="0" smtClean="0">
                <a:solidFill>
                  <a:srgbClr val="002060"/>
                </a:solidFill>
              </a:rPr>
              <a:t>барысы:</a:t>
            </a:r>
            <a:r>
              <a:rPr lang="ru-RU" sz="4000" dirty="0" smtClean="0">
                <a:solidFill>
                  <a:srgbClr val="002060"/>
                </a:solidFill>
              </a:rPr>
              <a:t/>
            </a:r>
            <a:br>
              <a:rPr lang="ru-RU" sz="4000" dirty="0" smtClean="0">
                <a:solidFill>
                  <a:srgbClr val="002060"/>
                </a:solidFill>
              </a:rPr>
            </a:br>
            <a:endParaRPr lang="ru-RU" sz="4000" dirty="0">
              <a:solidFill>
                <a:srgbClr val="002060"/>
              </a:solidFill>
              <a:effectLst>
                <a:outerShdw blurRad="38100" dist="38100" dir="2700000" algn="tl">
                  <a:srgbClr val="000000">
                    <a:alpha val="43137"/>
                  </a:srgbClr>
                </a:outerShdw>
              </a:effectLst>
              <a:latin typeface="Rubius" pitchFamily="2" charset="0"/>
            </a:endParaRPr>
          </a:p>
        </p:txBody>
      </p:sp>
      <p:sp>
        <p:nvSpPr>
          <p:cNvPr id="4" name="Объект 3"/>
          <p:cNvSpPr>
            <a:spLocks noGrp="1"/>
          </p:cNvSpPr>
          <p:nvPr>
            <p:ph idx="1"/>
          </p:nvPr>
        </p:nvSpPr>
        <p:spPr>
          <a:xfrm>
            <a:off x="683568" y="1268760"/>
            <a:ext cx="7776864" cy="4857403"/>
          </a:xfrm>
        </p:spPr>
        <p:txBody>
          <a:bodyPr>
            <a:normAutofit fontScale="70000" lnSpcReduction="20000"/>
          </a:bodyPr>
          <a:lstStyle/>
          <a:p>
            <a:r>
              <a:rPr lang="kk-KZ" b="1" dirty="0" smtClean="0">
                <a:solidFill>
                  <a:srgbClr val="C00000"/>
                </a:solidFill>
              </a:rPr>
              <a:t>І.Ұйымдастыру </a:t>
            </a:r>
            <a:r>
              <a:rPr lang="kk-KZ" b="1" dirty="0" smtClean="0">
                <a:solidFill>
                  <a:srgbClr val="C00000"/>
                </a:solidFill>
              </a:rPr>
              <a:t>кезеңі.</a:t>
            </a:r>
            <a:endParaRPr lang="ru-RU" b="1" dirty="0" smtClean="0">
              <a:solidFill>
                <a:srgbClr val="C00000"/>
              </a:solidFill>
            </a:endParaRPr>
          </a:p>
          <a:p>
            <a:r>
              <a:rPr lang="kk-KZ" b="1" dirty="0" smtClean="0">
                <a:solidFill>
                  <a:srgbClr val="C00000"/>
                </a:solidFill>
              </a:rPr>
              <a:t>1.Оқушылармен амандасу</a:t>
            </a:r>
            <a:endParaRPr lang="ru-RU" b="1" dirty="0" smtClean="0">
              <a:solidFill>
                <a:srgbClr val="C00000"/>
              </a:solidFill>
            </a:endParaRPr>
          </a:p>
          <a:p>
            <a:r>
              <a:rPr lang="kk-KZ" b="1" dirty="0" smtClean="0">
                <a:solidFill>
                  <a:srgbClr val="C00000"/>
                </a:solidFill>
              </a:rPr>
              <a:t>2. Сынып бөлмесінің тазалығына көңіл аудару.</a:t>
            </a:r>
            <a:endParaRPr lang="ru-RU" b="1" dirty="0" smtClean="0">
              <a:solidFill>
                <a:srgbClr val="C00000"/>
              </a:solidFill>
            </a:endParaRPr>
          </a:p>
          <a:p>
            <a:r>
              <a:rPr lang="kk-KZ" b="1" dirty="0" smtClean="0">
                <a:solidFill>
                  <a:srgbClr val="C00000"/>
                </a:solidFill>
              </a:rPr>
              <a:t>3. Кезекші мәлімдемесін тыңдау.</a:t>
            </a:r>
            <a:endParaRPr lang="ru-RU" b="1" dirty="0" smtClean="0">
              <a:solidFill>
                <a:srgbClr val="C00000"/>
              </a:solidFill>
            </a:endParaRPr>
          </a:p>
          <a:p>
            <a:r>
              <a:rPr lang="kk-KZ" b="1" dirty="0" smtClean="0">
                <a:solidFill>
                  <a:srgbClr val="C00000"/>
                </a:solidFill>
              </a:rPr>
              <a:t>4. Журнал бойынша түгелдеу.</a:t>
            </a:r>
            <a:endParaRPr lang="ru-RU" b="1" dirty="0" smtClean="0">
              <a:solidFill>
                <a:srgbClr val="C00000"/>
              </a:solidFill>
            </a:endParaRPr>
          </a:p>
          <a:p>
            <a:r>
              <a:rPr lang="kk-KZ" b="1" dirty="0" smtClean="0">
                <a:solidFill>
                  <a:srgbClr val="C00000"/>
                </a:solidFill>
              </a:rPr>
              <a:t>5. Оқу құралдарын түгелдеу.</a:t>
            </a:r>
            <a:endParaRPr lang="ru-RU" b="1" dirty="0" smtClean="0">
              <a:solidFill>
                <a:srgbClr val="C00000"/>
              </a:solidFill>
            </a:endParaRPr>
          </a:p>
          <a:p>
            <a:r>
              <a:rPr lang="kk-KZ" b="1" dirty="0" smtClean="0">
                <a:solidFill>
                  <a:srgbClr val="C00000"/>
                </a:solidFill>
              </a:rPr>
              <a:t>6. Тәртіпке шақырып, оқушылардың сабақ бастауға көңіл күйі, оқушы назарын сабаққа толық аудару.</a:t>
            </a:r>
            <a:endParaRPr lang="ru-RU" b="1" dirty="0" smtClean="0">
              <a:solidFill>
                <a:srgbClr val="C00000"/>
              </a:solidFill>
            </a:endParaRPr>
          </a:p>
          <a:p>
            <a:r>
              <a:rPr lang="kk-KZ" b="1" dirty="0" smtClean="0">
                <a:solidFill>
                  <a:srgbClr val="C00000"/>
                </a:solidFill>
              </a:rPr>
              <a:t>7.Сабаққа белсенді қатысуды, бір-бірінің жауабын тыңдауды ескерту.</a:t>
            </a:r>
            <a:endParaRPr lang="ru-RU" b="1" dirty="0" smtClean="0">
              <a:solidFill>
                <a:srgbClr val="C00000"/>
              </a:solidFill>
            </a:endParaRPr>
          </a:p>
          <a:p>
            <a:r>
              <a:rPr lang="kk-KZ" b="1" dirty="0" smtClean="0">
                <a:solidFill>
                  <a:srgbClr val="C00000"/>
                </a:solidFill>
              </a:rPr>
              <a:t>8. Жаңа сабаққа дайындық.</a:t>
            </a:r>
            <a:endParaRPr lang="ru-RU" b="1" dirty="0" smtClean="0">
              <a:solidFill>
                <a:srgbClr val="C00000"/>
              </a:solidFill>
            </a:endParaRPr>
          </a:p>
          <a:p>
            <a:r>
              <a:rPr lang="kk-KZ" b="1" dirty="0" smtClean="0">
                <a:solidFill>
                  <a:srgbClr val="C00000"/>
                </a:solidFill>
              </a:rPr>
              <a:t>9. Сабақ тақырыбы мен мақсатын хабарлау.</a:t>
            </a:r>
            <a:endParaRPr lang="ru-RU" b="1" dirty="0" smtClean="0">
              <a:solidFill>
                <a:srgbClr val="C00000"/>
              </a:solidFill>
            </a:endParaRPr>
          </a:p>
          <a:p>
            <a:r>
              <a:rPr lang="kk-KZ" b="1" dirty="0" smtClean="0">
                <a:solidFill>
                  <a:srgbClr val="C00000"/>
                </a:solidFill>
              </a:rPr>
              <a:t>10. Сабақ жоспарымен таныстыру.</a:t>
            </a:r>
            <a:endParaRPr lang="ru-RU" b="1" dirty="0" smtClean="0">
              <a:solidFill>
                <a:srgbClr val="C00000"/>
              </a:solidFill>
            </a:endParaRPr>
          </a:p>
          <a:p>
            <a:pPr marL="0" indent="0">
              <a:buNone/>
            </a:pPr>
            <a:endParaRPr lang="ru-RU" dirty="0"/>
          </a:p>
        </p:txBody>
      </p:sp>
    </p:spTree>
    <p:extLst>
      <p:ext uri="{BB962C8B-B14F-4D97-AF65-F5344CB8AC3E}">
        <p14:creationId xmlns:p14="http://schemas.microsoft.com/office/powerpoint/2010/main" xmlns="" val="532111847"/>
      </p:ext>
    </p:extLst>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400" b="1" dirty="0" smtClean="0">
                <a:solidFill>
                  <a:srgbClr val="002060"/>
                </a:solidFill>
              </a:rPr>
              <a:t>ІІ. Үйтапсырмасын сұрау кезеңі.</a:t>
            </a:r>
            <a:r>
              <a:rPr lang="ru-RU" sz="2400" dirty="0" smtClean="0">
                <a:solidFill>
                  <a:srgbClr val="002060"/>
                </a:solidFill>
              </a:rPr>
              <a:t/>
            </a:r>
            <a:br>
              <a:rPr lang="ru-RU" sz="2400" dirty="0" smtClean="0">
                <a:solidFill>
                  <a:srgbClr val="002060"/>
                </a:solidFill>
              </a:rPr>
            </a:br>
            <a:endParaRPr lang="ru-RU" sz="2400" dirty="0">
              <a:solidFill>
                <a:srgbClr val="002060"/>
              </a:solidFill>
            </a:endParaRPr>
          </a:p>
        </p:txBody>
      </p:sp>
      <p:sp>
        <p:nvSpPr>
          <p:cNvPr id="3" name="Содержимое 2"/>
          <p:cNvSpPr>
            <a:spLocks noGrp="1"/>
          </p:cNvSpPr>
          <p:nvPr>
            <p:ph idx="1"/>
          </p:nvPr>
        </p:nvSpPr>
        <p:spPr>
          <a:xfrm>
            <a:off x="857224" y="1285860"/>
            <a:ext cx="6643734" cy="4840303"/>
          </a:xfrm>
        </p:spPr>
        <p:txBody>
          <a:bodyPr>
            <a:normAutofit fontScale="47500" lnSpcReduction="20000"/>
          </a:bodyPr>
          <a:lstStyle/>
          <a:p>
            <a:r>
              <a:rPr lang="kk-KZ" b="1" dirty="0" smtClean="0">
                <a:solidFill>
                  <a:srgbClr val="CC0066"/>
                </a:solidFill>
              </a:rPr>
              <a:t>Өткен </a:t>
            </a:r>
            <a:r>
              <a:rPr lang="kk-KZ" b="1" dirty="0" smtClean="0">
                <a:solidFill>
                  <a:srgbClr val="CC0066"/>
                </a:solidFill>
              </a:rPr>
              <a:t>сабақтарда өтілген «Бір атомды қаныққан спирттер және жай эфирлер» тақырыбы бойынша сұрақ –жауап әдісімен түсінгендерін, сабақты меңгергендерін сұрап білемін.</a:t>
            </a:r>
            <a:endParaRPr lang="ru-RU" b="1" dirty="0" smtClean="0">
              <a:solidFill>
                <a:srgbClr val="CC0066"/>
              </a:solidFill>
            </a:endParaRPr>
          </a:p>
          <a:p>
            <a:r>
              <a:rPr lang="kk-KZ" b="1" dirty="0" smtClean="0">
                <a:solidFill>
                  <a:srgbClr val="CC0066"/>
                </a:solidFill>
              </a:rPr>
              <a:t>І-тапсырма. Сұрақ –жауап.</a:t>
            </a:r>
            <a:endParaRPr lang="ru-RU" b="1" dirty="0" smtClean="0">
              <a:solidFill>
                <a:srgbClr val="CC0066"/>
              </a:solidFill>
            </a:endParaRPr>
          </a:p>
          <a:p>
            <a:r>
              <a:rPr lang="kk-KZ" b="1" dirty="0" smtClean="0">
                <a:solidFill>
                  <a:srgbClr val="CC0066"/>
                </a:solidFill>
              </a:rPr>
              <a:t>1. Спирттер деп кандай заттарды айтады?</a:t>
            </a:r>
            <a:endParaRPr lang="ru-RU" b="1" dirty="0" smtClean="0">
              <a:solidFill>
                <a:srgbClr val="CC0066"/>
              </a:solidFill>
            </a:endParaRPr>
          </a:p>
          <a:p>
            <a:r>
              <a:rPr lang="kk-KZ" b="1" dirty="0" smtClean="0">
                <a:solidFill>
                  <a:srgbClr val="CC0066"/>
                </a:solidFill>
              </a:rPr>
              <a:t>2. Спирттерге тән изомерлер түрлерін атаңдар.</a:t>
            </a:r>
            <a:endParaRPr lang="ru-RU" b="1" dirty="0" smtClean="0">
              <a:solidFill>
                <a:srgbClr val="CC0066"/>
              </a:solidFill>
            </a:endParaRPr>
          </a:p>
          <a:p>
            <a:r>
              <a:rPr lang="kk-KZ" b="1" dirty="0" smtClean="0">
                <a:solidFill>
                  <a:srgbClr val="CC0066"/>
                </a:solidFill>
              </a:rPr>
              <a:t>3. Сутектік байланыс қалай түзіледі?</a:t>
            </a:r>
            <a:endParaRPr lang="ru-RU" b="1" dirty="0" smtClean="0">
              <a:solidFill>
                <a:srgbClr val="CC0066"/>
              </a:solidFill>
            </a:endParaRPr>
          </a:p>
          <a:p>
            <a:r>
              <a:rPr lang="kk-KZ" b="1" dirty="0" smtClean="0">
                <a:solidFill>
                  <a:srgbClr val="CC0066"/>
                </a:solidFill>
              </a:rPr>
              <a:t>4. Пропанолға сәйкес келетін изомерлі жай эфирдің формуласын жазып, атын</a:t>
            </a:r>
            <a:endParaRPr lang="ru-RU" b="1" dirty="0" smtClean="0">
              <a:solidFill>
                <a:srgbClr val="CC0066"/>
              </a:solidFill>
            </a:endParaRPr>
          </a:p>
          <a:p>
            <a:r>
              <a:rPr lang="kk-KZ" b="1" dirty="0" smtClean="0">
                <a:solidFill>
                  <a:srgbClr val="CC0066"/>
                </a:solidFill>
              </a:rPr>
              <a:t>атаңдар.</a:t>
            </a:r>
            <a:endParaRPr lang="ru-RU" b="1" dirty="0" smtClean="0">
              <a:solidFill>
                <a:srgbClr val="CC0066"/>
              </a:solidFill>
            </a:endParaRPr>
          </a:p>
          <a:p>
            <a:r>
              <a:rPr lang="kk-KZ" b="1" dirty="0" smtClean="0">
                <a:solidFill>
                  <a:srgbClr val="CC0066"/>
                </a:solidFill>
              </a:rPr>
              <a:t>5. Спирттердің химиялык касиеттеріне мысалдар келтіріңдер.</a:t>
            </a:r>
            <a:endParaRPr lang="ru-RU" b="1" dirty="0" smtClean="0">
              <a:solidFill>
                <a:srgbClr val="CC0066"/>
              </a:solidFill>
            </a:endParaRPr>
          </a:p>
          <a:p>
            <a:r>
              <a:rPr lang="kk-KZ" b="1" dirty="0" smtClean="0">
                <a:solidFill>
                  <a:srgbClr val="CC0066"/>
                </a:solidFill>
              </a:rPr>
              <a:t>6. Пропанолдың жану, Nа-мен әрекеттесу және тотығу реакцияларының теңдеулерін жазыңдар.</a:t>
            </a:r>
            <a:endParaRPr lang="ru-RU" b="1" dirty="0" smtClean="0">
              <a:solidFill>
                <a:srgbClr val="CC0066"/>
              </a:solidFill>
            </a:endParaRPr>
          </a:p>
          <a:p>
            <a:r>
              <a:rPr lang="kk-KZ" b="1" dirty="0" smtClean="0">
                <a:solidFill>
                  <a:srgbClr val="CC0066"/>
                </a:solidFill>
              </a:rPr>
              <a:t>7.Жай эфирлер дегеніміз не?</a:t>
            </a:r>
            <a:endParaRPr lang="ru-RU" b="1" dirty="0" smtClean="0">
              <a:solidFill>
                <a:srgbClr val="CC0066"/>
              </a:solidFill>
            </a:endParaRPr>
          </a:p>
          <a:p>
            <a:r>
              <a:rPr lang="kk-KZ" b="1" dirty="0" smtClean="0">
                <a:solidFill>
                  <a:srgbClr val="CC0066"/>
                </a:solidFill>
              </a:rPr>
              <a:t>8. Органикалык заттардың қай класының қосылыстары жай эфирлерге изомер болып табылады?</a:t>
            </a:r>
            <a:endParaRPr lang="ru-RU" b="1" dirty="0" smtClean="0">
              <a:solidFill>
                <a:srgbClr val="CC0066"/>
              </a:solidFill>
            </a:endParaRPr>
          </a:p>
          <a:p>
            <a:r>
              <a:rPr lang="kk-KZ" b="1" dirty="0" smtClean="0">
                <a:solidFill>
                  <a:srgbClr val="CC0066"/>
                </a:solidFill>
              </a:rPr>
              <a:t>9. Қандай қосылыстардың кұрамы С</a:t>
            </a:r>
            <a:r>
              <a:rPr lang="kk-KZ" b="1" baseline="-25000" dirty="0" smtClean="0">
                <a:solidFill>
                  <a:srgbClr val="CC0066"/>
                </a:solidFill>
              </a:rPr>
              <a:t>n</a:t>
            </a:r>
            <a:r>
              <a:rPr lang="kk-KZ" b="1" dirty="0" smtClean="0">
                <a:solidFill>
                  <a:srgbClr val="CC0066"/>
                </a:solidFill>
              </a:rPr>
              <a:t>Н</a:t>
            </a:r>
            <a:r>
              <a:rPr lang="kk-KZ" b="1" baseline="-25000" dirty="0" smtClean="0">
                <a:solidFill>
                  <a:srgbClr val="CC0066"/>
                </a:solidFill>
              </a:rPr>
              <a:t>2n+2</a:t>
            </a:r>
            <a:r>
              <a:rPr lang="kk-KZ" b="1" dirty="0" smtClean="0">
                <a:solidFill>
                  <a:srgbClr val="CC0066"/>
                </a:solidFill>
              </a:rPr>
              <a:t>О-ға сай болатынын айтып, мысалдар келтіріңдер.</a:t>
            </a:r>
            <a:endParaRPr lang="ru-RU" b="1" dirty="0" smtClean="0">
              <a:solidFill>
                <a:srgbClr val="CC0066"/>
              </a:solidFill>
            </a:endParaRPr>
          </a:p>
          <a:p>
            <a:r>
              <a:rPr lang="kk-KZ" b="1" dirty="0" smtClean="0">
                <a:solidFill>
                  <a:srgbClr val="CC0066"/>
                </a:solidFill>
              </a:rPr>
              <a:t>10</a:t>
            </a:r>
            <a:r>
              <a:rPr lang="ru-RU" b="1" dirty="0" smtClean="0">
                <a:solidFill>
                  <a:srgbClr val="CC0066"/>
                </a:solidFill>
              </a:rPr>
              <a:t>. </a:t>
            </a:r>
            <a:r>
              <a:rPr lang="ru-RU" b="1" dirty="0" err="1" smtClean="0">
                <a:solidFill>
                  <a:srgbClr val="CC0066"/>
                </a:solidFill>
              </a:rPr>
              <a:t>Құрамы </a:t>
            </a:r>
            <a:r>
              <a:rPr lang="ru-RU" b="1" dirty="0" smtClean="0">
                <a:solidFill>
                  <a:srgbClr val="CC0066"/>
                </a:solidFill>
              </a:rPr>
              <a:t>С</a:t>
            </a:r>
            <a:r>
              <a:rPr lang="ru-RU" b="1" baseline="-25000" dirty="0" smtClean="0">
                <a:solidFill>
                  <a:srgbClr val="CC0066"/>
                </a:solidFill>
              </a:rPr>
              <a:t>4</a:t>
            </a:r>
            <a:r>
              <a:rPr lang="ru-RU" b="1" dirty="0" smtClean="0">
                <a:solidFill>
                  <a:srgbClr val="CC0066"/>
                </a:solidFill>
              </a:rPr>
              <a:t>Н</a:t>
            </a:r>
            <a:r>
              <a:rPr lang="ru-RU" b="1" baseline="-25000" dirty="0" smtClean="0">
                <a:solidFill>
                  <a:srgbClr val="CC0066"/>
                </a:solidFill>
              </a:rPr>
              <a:t>10</a:t>
            </a:r>
            <a:r>
              <a:rPr lang="ru-RU" b="1" dirty="0" smtClean="0">
                <a:solidFill>
                  <a:srgbClr val="CC0066"/>
                </a:solidFill>
              </a:rPr>
              <a:t>О-ға </a:t>
            </a:r>
            <a:r>
              <a:rPr lang="ru-RU" b="1" dirty="0" err="1" smtClean="0">
                <a:solidFill>
                  <a:srgbClr val="CC0066"/>
                </a:solidFill>
              </a:rPr>
              <a:t>сай</a:t>
            </a:r>
            <a:r>
              <a:rPr lang="ru-RU" b="1" dirty="0" smtClean="0">
                <a:solidFill>
                  <a:srgbClr val="CC0066"/>
                </a:solidFill>
              </a:rPr>
              <a:t> </a:t>
            </a:r>
            <a:r>
              <a:rPr lang="ru-RU" b="1" dirty="0" err="1" smtClean="0">
                <a:solidFill>
                  <a:srgbClr val="CC0066"/>
                </a:solidFill>
              </a:rPr>
              <a:t>жай</a:t>
            </a:r>
            <a:r>
              <a:rPr lang="ru-RU" b="1" dirty="0" smtClean="0">
                <a:solidFill>
                  <a:srgbClr val="CC0066"/>
                </a:solidFill>
              </a:rPr>
              <a:t> </a:t>
            </a:r>
            <a:r>
              <a:rPr lang="ru-RU" b="1" dirty="0" err="1" smtClean="0">
                <a:solidFill>
                  <a:srgbClr val="CC0066"/>
                </a:solidFill>
              </a:rPr>
              <a:t>эфирлердің құрылым </a:t>
            </a:r>
            <a:r>
              <a:rPr lang="ru-RU" b="1" dirty="0" smtClean="0">
                <a:solidFill>
                  <a:srgbClr val="CC0066"/>
                </a:solidFill>
              </a:rPr>
              <a:t>формул</a:t>
            </a:r>
            <a:r>
              <a:rPr lang="kk-KZ" b="1" dirty="0" smtClean="0">
                <a:solidFill>
                  <a:srgbClr val="CC0066"/>
                </a:solidFill>
              </a:rPr>
              <a:t>а</a:t>
            </a:r>
            <a:r>
              <a:rPr lang="ru-RU" b="1" dirty="0" err="1" smtClean="0">
                <a:solidFill>
                  <a:srgbClr val="CC0066"/>
                </a:solidFill>
              </a:rPr>
              <a:t>ларын</a:t>
            </a:r>
            <a:r>
              <a:rPr lang="ru-RU" b="1" dirty="0" smtClean="0">
                <a:solidFill>
                  <a:srgbClr val="CC0066"/>
                </a:solidFill>
              </a:rPr>
              <a:t> </a:t>
            </a:r>
            <a:r>
              <a:rPr lang="ru-RU" b="1" dirty="0" err="1" smtClean="0">
                <a:solidFill>
                  <a:srgbClr val="CC0066"/>
                </a:solidFill>
              </a:rPr>
              <a:t>жазып</a:t>
            </a:r>
            <a:r>
              <a:rPr lang="ru-RU" b="1" dirty="0" smtClean="0">
                <a:solidFill>
                  <a:srgbClr val="CC0066"/>
                </a:solidFill>
              </a:rPr>
              <a:t>, </a:t>
            </a:r>
            <a:r>
              <a:rPr lang="ru-RU" b="1" dirty="0" err="1" smtClean="0">
                <a:solidFill>
                  <a:srgbClr val="CC0066"/>
                </a:solidFill>
              </a:rPr>
              <a:t>оларды</a:t>
            </a:r>
            <a:r>
              <a:rPr lang="ru-RU" b="1" dirty="0" smtClean="0">
                <a:solidFill>
                  <a:srgbClr val="CC0066"/>
                </a:solidFill>
              </a:rPr>
              <a:t> </a:t>
            </a:r>
            <a:r>
              <a:rPr lang="ru-RU" b="1" dirty="0" err="1" smtClean="0">
                <a:solidFill>
                  <a:srgbClr val="CC0066"/>
                </a:solidFill>
              </a:rPr>
              <a:t>атаңдар.</a:t>
            </a:r>
            <a:endParaRPr lang="ru-RU" b="1" dirty="0" smtClean="0">
              <a:solidFill>
                <a:srgbClr val="CC0066"/>
              </a:solidFill>
            </a:endParaRPr>
          </a:p>
          <a:p>
            <a:endParaRPr lang="ru-RU" b="1" dirty="0">
              <a:solidFill>
                <a:srgbClr val="CC0066"/>
              </a:solidFill>
            </a:endParaRPr>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115328" cy="642942"/>
          </a:xfrm>
        </p:spPr>
        <p:txBody>
          <a:bodyPr>
            <a:normAutofit fontScale="90000"/>
          </a:bodyPr>
          <a:lstStyle/>
          <a:p>
            <a:r>
              <a:rPr lang="kk-KZ" sz="2800" b="1" dirty="0" smtClean="0">
                <a:solidFill>
                  <a:srgbClr val="0070C0"/>
                </a:solidFill>
              </a:rPr>
              <a:t>ІІ-тапсырма. Өзіндік жұмыс.</a:t>
            </a:r>
            <a:r>
              <a:rPr lang="ru-RU" sz="2800" dirty="0" smtClean="0">
                <a:solidFill>
                  <a:srgbClr val="0070C0"/>
                </a:solidFill>
              </a:rPr>
              <a:t/>
            </a:r>
            <a:br>
              <a:rPr lang="ru-RU" sz="2800" dirty="0" smtClean="0">
                <a:solidFill>
                  <a:srgbClr val="0070C0"/>
                </a:solidFill>
              </a:rPr>
            </a:br>
            <a:endParaRPr lang="ru-RU" sz="2800" dirty="0">
              <a:solidFill>
                <a:srgbClr val="0070C0"/>
              </a:solidFill>
            </a:endParaRPr>
          </a:p>
        </p:txBody>
      </p:sp>
      <p:sp>
        <p:nvSpPr>
          <p:cNvPr id="3" name="Содержимое 2"/>
          <p:cNvSpPr>
            <a:spLocks noGrp="1"/>
          </p:cNvSpPr>
          <p:nvPr>
            <p:ph idx="1"/>
          </p:nvPr>
        </p:nvSpPr>
        <p:spPr>
          <a:xfrm>
            <a:off x="785786" y="1142984"/>
            <a:ext cx="7901014" cy="4983179"/>
          </a:xfrm>
        </p:spPr>
        <p:txBody>
          <a:bodyPr>
            <a:normAutofit fontScale="70000" lnSpcReduction="20000"/>
          </a:bodyPr>
          <a:lstStyle/>
          <a:p>
            <a:r>
              <a:rPr lang="kk-KZ" dirty="0" smtClean="0">
                <a:solidFill>
                  <a:srgbClr val="993300"/>
                </a:solidFill>
              </a:rPr>
              <a:t>І-деңгей</a:t>
            </a:r>
            <a:endParaRPr lang="ru-RU" dirty="0" smtClean="0">
              <a:solidFill>
                <a:srgbClr val="993300"/>
              </a:solidFill>
            </a:endParaRPr>
          </a:p>
          <a:p>
            <a:r>
              <a:rPr lang="kk-KZ" dirty="0" smtClean="0">
                <a:solidFill>
                  <a:srgbClr val="993300"/>
                </a:solidFill>
              </a:rPr>
              <a:t>1. Этил спиртінің екі көрші гомологтарының құрылым формулаларын жазып, оларды атаңдар.</a:t>
            </a:r>
            <a:endParaRPr lang="ru-RU" dirty="0" smtClean="0">
              <a:solidFill>
                <a:srgbClr val="993300"/>
              </a:solidFill>
            </a:endParaRPr>
          </a:p>
          <a:p>
            <a:r>
              <a:rPr lang="kk-KZ" dirty="0" smtClean="0">
                <a:solidFill>
                  <a:srgbClr val="993300"/>
                </a:solidFill>
              </a:rPr>
              <a:t>2. 2,3-диметилгексанол-1-дің екі изомерінің құрылым формулаларын жазыңдар. Қосылыстарды халықаралық атау жүйесі бойынша атаңдар.</a:t>
            </a:r>
            <a:endParaRPr lang="ru-RU" dirty="0" smtClean="0">
              <a:solidFill>
                <a:srgbClr val="993300"/>
              </a:solidFill>
            </a:endParaRPr>
          </a:p>
          <a:p>
            <a:r>
              <a:rPr lang="kk-KZ" dirty="0" smtClean="0">
                <a:solidFill>
                  <a:srgbClr val="993300"/>
                </a:solidFill>
              </a:rPr>
              <a:t>3. Диметил эфирінің екі гомологының құрылым формуласын жазыңдар. Қосылыстарды атаңдар.</a:t>
            </a:r>
            <a:endParaRPr lang="ru-RU" dirty="0" smtClean="0">
              <a:solidFill>
                <a:srgbClr val="993300"/>
              </a:solidFill>
            </a:endParaRPr>
          </a:p>
          <a:p>
            <a:r>
              <a:rPr lang="kk-KZ" dirty="0" smtClean="0">
                <a:solidFill>
                  <a:srgbClr val="993300"/>
                </a:solidFill>
              </a:rPr>
              <a:t>4</a:t>
            </a:r>
            <a:r>
              <a:rPr lang="ru-RU" dirty="0" smtClean="0">
                <a:solidFill>
                  <a:srgbClr val="993300"/>
                </a:solidFill>
              </a:rPr>
              <a:t>. </a:t>
            </a:r>
            <a:r>
              <a:rPr lang="ru-RU" dirty="0" err="1" smtClean="0">
                <a:solidFill>
                  <a:srgbClr val="993300"/>
                </a:solidFill>
              </a:rPr>
              <a:t>Мына</a:t>
            </a:r>
            <a:r>
              <a:rPr lang="ru-RU" dirty="0" smtClean="0">
                <a:solidFill>
                  <a:srgbClr val="993300"/>
                </a:solidFill>
              </a:rPr>
              <a:t> </a:t>
            </a:r>
            <a:r>
              <a:rPr lang="ru-RU" dirty="0" err="1" smtClean="0">
                <a:solidFill>
                  <a:srgbClr val="993300"/>
                </a:solidFill>
              </a:rPr>
              <a:t>заттарды</a:t>
            </a:r>
            <a:r>
              <a:rPr lang="ru-RU" dirty="0" smtClean="0">
                <a:solidFill>
                  <a:srgbClr val="993300"/>
                </a:solidFill>
              </a:rPr>
              <a:t>:</a:t>
            </a:r>
          </a:p>
          <a:p>
            <a:r>
              <a:rPr lang="kk-KZ" dirty="0" smtClean="0">
                <a:solidFill>
                  <a:srgbClr val="993300"/>
                </a:solidFill>
              </a:rPr>
              <a:t>   </a:t>
            </a:r>
            <a:r>
              <a:rPr lang="ru-RU" dirty="0" smtClean="0">
                <a:solidFill>
                  <a:srgbClr val="993300"/>
                </a:solidFill>
              </a:rPr>
              <a:t>а) СН</a:t>
            </a:r>
            <a:r>
              <a:rPr lang="ru-RU" baseline="-25000" dirty="0" smtClean="0">
                <a:solidFill>
                  <a:srgbClr val="993300"/>
                </a:solidFill>
              </a:rPr>
              <a:t>3</a:t>
            </a:r>
            <a:r>
              <a:rPr lang="ru-RU" dirty="0" smtClean="0">
                <a:solidFill>
                  <a:srgbClr val="993300"/>
                </a:solidFill>
              </a:rPr>
              <a:t>-</a:t>
            </a:r>
            <a:r>
              <a:rPr lang="kk-KZ" dirty="0" smtClean="0">
                <a:solidFill>
                  <a:srgbClr val="993300"/>
                </a:solidFill>
              </a:rPr>
              <a:t>О</a:t>
            </a:r>
            <a:r>
              <a:rPr lang="ru-RU" dirty="0" smtClean="0">
                <a:solidFill>
                  <a:srgbClr val="993300"/>
                </a:solidFill>
              </a:rPr>
              <a:t>-СН</a:t>
            </a:r>
            <a:r>
              <a:rPr lang="ru-RU" baseline="-25000" dirty="0" smtClean="0">
                <a:solidFill>
                  <a:srgbClr val="993300"/>
                </a:solidFill>
              </a:rPr>
              <a:t>3</a:t>
            </a:r>
            <a:r>
              <a:rPr lang="ru-RU" dirty="0" smtClean="0">
                <a:solidFill>
                  <a:srgbClr val="993300"/>
                </a:solidFill>
              </a:rPr>
              <a:t>                   </a:t>
            </a:r>
            <a:r>
              <a:rPr lang="kk-KZ" dirty="0" smtClean="0">
                <a:solidFill>
                  <a:srgbClr val="993300"/>
                </a:solidFill>
              </a:rPr>
              <a:t>б</a:t>
            </a:r>
            <a:r>
              <a:rPr lang="ru-RU" dirty="0" smtClean="0">
                <a:solidFill>
                  <a:srgbClr val="993300"/>
                </a:solidFill>
              </a:rPr>
              <a:t>) С</a:t>
            </a:r>
            <a:r>
              <a:rPr lang="ru-RU" baseline="-25000" dirty="0" smtClean="0">
                <a:solidFill>
                  <a:srgbClr val="993300"/>
                </a:solidFill>
              </a:rPr>
              <a:t>2</a:t>
            </a:r>
            <a:r>
              <a:rPr lang="ru-RU" dirty="0" smtClean="0">
                <a:solidFill>
                  <a:srgbClr val="993300"/>
                </a:solidFill>
              </a:rPr>
              <a:t>Н</a:t>
            </a:r>
            <a:r>
              <a:rPr lang="ru-RU" baseline="-25000" dirty="0" smtClean="0">
                <a:solidFill>
                  <a:srgbClr val="993300"/>
                </a:solidFill>
              </a:rPr>
              <a:t>5</a:t>
            </a:r>
            <a:r>
              <a:rPr lang="ru-RU" dirty="0" smtClean="0">
                <a:solidFill>
                  <a:srgbClr val="993300"/>
                </a:solidFill>
              </a:rPr>
              <a:t>-</a:t>
            </a:r>
            <a:r>
              <a:rPr lang="kk-KZ" dirty="0" smtClean="0">
                <a:solidFill>
                  <a:srgbClr val="993300"/>
                </a:solidFill>
              </a:rPr>
              <a:t>О</a:t>
            </a:r>
            <a:r>
              <a:rPr lang="ru-RU" dirty="0" smtClean="0">
                <a:solidFill>
                  <a:srgbClr val="993300"/>
                </a:solidFill>
              </a:rPr>
              <a:t>-С</a:t>
            </a:r>
            <a:r>
              <a:rPr lang="ru-RU" baseline="-25000" dirty="0" smtClean="0">
                <a:solidFill>
                  <a:srgbClr val="993300"/>
                </a:solidFill>
              </a:rPr>
              <a:t>2</a:t>
            </a:r>
            <a:r>
              <a:rPr lang="ru-RU" dirty="0" smtClean="0">
                <a:solidFill>
                  <a:srgbClr val="993300"/>
                </a:solidFill>
              </a:rPr>
              <a:t>Н</a:t>
            </a:r>
            <a:r>
              <a:rPr lang="ru-RU" baseline="-25000" dirty="0" smtClean="0">
                <a:solidFill>
                  <a:srgbClr val="993300"/>
                </a:solidFill>
              </a:rPr>
              <a:t>5</a:t>
            </a:r>
            <a:endParaRPr lang="ru-RU" dirty="0" smtClean="0">
              <a:solidFill>
                <a:srgbClr val="993300"/>
              </a:solidFill>
            </a:endParaRPr>
          </a:p>
          <a:p>
            <a:r>
              <a:rPr lang="kk-KZ" dirty="0" smtClean="0">
                <a:solidFill>
                  <a:srgbClr val="993300"/>
                </a:solidFill>
              </a:rPr>
              <a:t>   ә</a:t>
            </a:r>
            <a:r>
              <a:rPr lang="ru-RU" dirty="0" smtClean="0">
                <a:solidFill>
                  <a:srgbClr val="993300"/>
                </a:solidFill>
              </a:rPr>
              <a:t>) СН</a:t>
            </a:r>
            <a:r>
              <a:rPr lang="ru-RU" baseline="-25000" dirty="0" smtClean="0">
                <a:solidFill>
                  <a:srgbClr val="993300"/>
                </a:solidFill>
              </a:rPr>
              <a:t>3</a:t>
            </a:r>
            <a:r>
              <a:rPr lang="ru-RU" dirty="0" smtClean="0">
                <a:solidFill>
                  <a:srgbClr val="993300"/>
                </a:solidFill>
              </a:rPr>
              <a:t>-</a:t>
            </a:r>
            <a:r>
              <a:rPr lang="kk-KZ" dirty="0" smtClean="0">
                <a:solidFill>
                  <a:srgbClr val="993300"/>
                </a:solidFill>
              </a:rPr>
              <a:t>О</a:t>
            </a:r>
            <a:r>
              <a:rPr lang="ru-RU" dirty="0" smtClean="0">
                <a:solidFill>
                  <a:srgbClr val="993300"/>
                </a:solidFill>
              </a:rPr>
              <a:t>-С</a:t>
            </a:r>
            <a:r>
              <a:rPr lang="ru-RU" baseline="-25000" dirty="0" smtClean="0">
                <a:solidFill>
                  <a:srgbClr val="993300"/>
                </a:solidFill>
              </a:rPr>
              <a:t>6</a:t>
            </a:r>
            <a:r>
              <a:rPr lang="ru-RU" dirty="0" smtClean="0">
                <a:solidFill>
                  <a:srgbClr val="993300"/>
                </a:solidFill>
              </a:rPr>
              <a:t>Н</a:t>
            </a:r>
            <a:r>
              <a:rPr lang="ru-RU" baseline="-25000" dirty="0" smtClean="0">
                <a:solidFill>
                  <a:srgbClr val="993300"/>
                </a:solidFill>
              </a:rPr>
              <a:t>5</a:t>
            </a:r>
            <a:r>
              <a:rPr lang="ru-RU" dirty="0" smtClean="0">
                <a:solidFill>
                  <a:srgbClr val="993300"/>
                </a:solidFill>
              </a:rPr>
              <a:t>                  в) СН</a:t>
            </a:r>
            <a:r>
              <a:rPr lang="ru-RU" baseline="-25000" dirty="0" smtClean="0">
                <a:solidFill>
                  <a:srgbClr val="993300"/>
                </a:solidFill>
              </a:rPr>
              <a:t>3</a:t>
            </a:r>
            <a:r>
              <a:rPr lang="ru-RU" dirty="0" smtClean="0">
                <a:solidFill>
                  <a:srgbClr val="993300"/>
                </a:solidFill>
              </a:rPr>
              <a:t>-</a:t>
            </a:r>
            <a:r>
              <a:rPr lang="kk-KZ" dirty="0" smtClean="0">
                <a:solidFill>
                  <a:srgbClr val="993300"/>
                </a:solidFill>
              </a:rPr>
              <a:t>О</a:t>
            </a:r>
            <a:r>
              <a:rPr lang="ru-RU" dirty="0" smtClean="0">
                <a:solidFill>
                  <a:srgbClr val="993300"/>
                </a:solidFill>
              </a:rPr>
              <a:t>-СН</a:t>
            </a:r>
            <a:r>
              <a:rPr lang="ru-RU" baseline="-25000" dirty="0" smtClean="0">
                <a:solidFill>
                  <a:srgbClr val="993300"/>
                </a:solidFill>
              </a:rPr>
              <a:t>2</a:t>
            </a:r>
            <a:r>
              <a:rPr lang="ru-RU" dirty="0" smtClean="0">
                <a:solidFill>
                  <a:srgbClr val="993300"/>
                </a:solidFill>
              </a:rPr>
              <a:t>-СН</a:t>
            </a:r>
            <a:r>
              <a:rPr lang="ru-RU" baseline="-25000" dirty="0" smtClean="0">
                <a:solidFill>
                  <a:srgbClr val="993300"/>
                </a:solidFill>
              </a:rPr>
              <a:t>3</a:t>
            </a:r>
            <a:endParaRPr lang="ru-RU" dirty="0" smtClean="0">
              <a:solidFill>
                <a:srgbClr val="993300"/>
              </a:solidFill>
            </a:endParaRPr>
          </a:p>
          <a:p>
            <a:r>
              <a:rPr lang="kk-KZ" dirty="0" smtClean="0">
                <a:solidFill>
                  <a:srgbClr val="993300"/>
                </a:solidFill>
              </a:rPr>
              <a:t>                                                                </a:t>
            </a:r>
            <a:r>
              <a:rPr lang="ru-RU" dirty="0" smtClean="0">
                <a:solidFill>
                  <a:srgbClr val="993300"/>
                </a:solidFill>
              </a:rPr>
              <a:t>СН</a:t>
            </a:r>
            <a:r>
              <a:rPr lang="kk-KZ" baseline="-25000" dirty="0" smtClean="0">
                <a:solidFill>
                  <a:srgbClr val="993300"/>
                </a:solidFill>
              </a:rPr>
              <a:t>3</a:t>
            </a:r>
            <a:endParaRPr lang="ru-RU" dirty="0" smtClean="0">
              <a:solidFill>
                <a:srgbClr val="993300"/>
              </a:solidFill>
            </a:endParaRPr>
          </a:p>
          <a:p>
            <a:r>
              <a:rPr lang="kk-KZ" dirty="0" smtClean="0">
                <a:solidFill>
                  <a:srgbClr val="993300"/>
                </a:solidFill>
              </a:rPr>
              <a:t>                                                                  </a:t>
            </a:r>
            <a:r>
              <a:rPr lang="ru-RU" dirty="0" smtClean="0">
                <a:solidFill>
                  <a:srgbClr val="993300"/>
                </a:solidFill>
              </a:rPr>
              <a:t>|    </a:t>
            </a:r>
          </a:p>
          <a:p>
            <a:r>
              <a:rPr lang="kk-KZ" dirty="0" smtClean="0">
                <a:solidFill>
                  <a:srgbClr val="993300"/>
                </a:solidFill>
              </a:rPr>
              <a:t>  </a:t>
            </a:r>
            <a:r>
              <a:rPr lang="ru-RU" dirty="0" smtClean="0">
                <a:solidFill>
                  <a:srgbClr val="993300"/>
                </a:solidFill>
              </a:rPr>
              <a:t>г) СН</a:t>
            </a:r>
            <a:r>
              <a:rPr lang="ru-RU" baseline="-25000" dirty="0" smtClean="0">
                <a:solidFill>
                  <a:srgbClr val="993300"/>
                </a:solidFill>
              </a:rPr>
              <a:t>3</a:t>
            </a:r>
            <a:r>
              <a:rPr lang="ru-RU" dirty="0" smtClean="0">
                <a:solidFill>
                  <a:srgbClr val="993300"/>
                </a:solidFill>
              </a:rPr>
              <a:t>-</a:t>
            </a:r>
            <a:r>
              <a:rPr lang="kk-KZ" dirty="0" smtClean="0">
                <a:solidFill>
                  <a:srgbClr val="993300"/>
                </a:solidFill>
              </a:rPr>
              <a:t>О</a:t>
            </a:r>
            <a:r>
              <a:rPr lang="ru-RU" dirty="0" smtClean="0">
                <a:solidFill>
                  <a:srgbClr val="993300"/>
                </a:solidFill>
              </a:rPr>
              <a:t>-С</a:t>
            </a:r>
            <a:r>
              <a:rPr lang="ru-RU" baseline="-25000" dirty="0" smtClean="0">
                <a:solidFill>
                  <a:srgbClr val="993300"/>
                </a:solidFill>
              </a:rPr>
              <a:t>3</a:t>
            </a:r>
            <a:r>
              <a:rPr lang="ru-RU" dirty="0" smtClean="0">
                <a:solidFill>
                  <a:srgbClr val="993300"/>
                </a:solidFill>
              </a:rPr>
              <a:t>Н</a:t>
            </a:r>
            <a:r>
              <a:rPr lang="ru-RU" baseline="-25000" dirty="0" smtClean="0">
                <a:solidFill>
                  <a:srgbClr val="993300"/>
                </a:solidFill>
              </a:rPr>
              <a:t>7</a:t>
            </a:r>
            <a:r>
              <a:rPr lang="ru-RU" dirty="0" smtClean="0">
                <a:solidFill>
                  <a:srgbClr val="993300"/>
                </a:solidFill>
              </a:rPr>
              <a:t>                   </a:t>
            </a:r>
            <a:r>
              <a:rPr lang="ru-RU" dirty="0" err="1" smtClean="0">
                <a:solidFill>
                  <a:srgbClr val="993300"/>
                </a:solidFill>
              </a:rPr>
              <a:t>д</a:t>
            </a:r>
            <a:r>
              <a:rPr lang="ru-RU" dirty="0" smtClean="0">
                <a:solidFill>
                  <a:srgbClr val="993300"/>
                </a:solidFill>
              </a:rPr>
              <a:t>) СН</a:t>
            </a:r>
            <a:r>
              <a:rPr lang="ru-RU" baseline="-25000" dirty="0" smtClean="0">
                <a:solidFill>
                  <a:srgbClr val="993300"/>
                </a:solidFill>
              </a:rPr>
              <a:t>3</a:t>
            </a:r>
            <a:r>
              <a:rPr lang="ru-RU" dirty="0" smtClean="0">
                <a:solidFill>
                  <a:srgbClr val="993300"/>
                </a:solidFill>
              </a:rPr>
              <a:t>-</a:t>
            </a:r>
            <a:r>
              <a:rPr lang="kk-KZ" dirty="0" smtClean="0">
                <a:solidFill>
                  <a:srgbClr val="993300"/>
                </a:solidFill>
              </a:rPr>
              <a:t>О </a:t>
            </a:r>
            <a:r>
              <a:rPr lang="ru-RU" dirty="0" smtClean="0">
                <a:solidFill>
                  <a:srgbClr val="993300"/>
                </a:solidFill>
              </a:rPr>
              <a:t>- СН-СН</a:t>
            </a:r>
            <a:r>
              <a:rPr lang="ru-RU" baseline="-25000" dirty="0" smtClean="0">
                <a:solidFill>
                  <a:srgbClr val="993300"/>
                </a:solidFill>
              </a:rPr>
              <a:t>3</a:t>
            </a:r>
            <a:endParaRPr lang="ru-RU" dirty="0" smtClean="0">
              <a:solidFill>
                <a:srgbClr val="993300"/>
              </a:solidFill>
            </a:endParaRPr>
          </a:p>
          <a:p>
            <a:r>
              <a:rPr lang="kk-KZ" dirty="0" smtClean="0">
                <a:solidFill>
                  <a:srgbClr val="993300"/>
                </a:solidFill>
              </a:rPr>
              <a:t>жүйелеу номенклатурасымен атаңдар.</a:t>
            </a:r>
            <a:endParaRPr lang="ru-RU" dirty="0" smtClean="0">
              <a:solidFill>
                <a:srgbClr val="993300"/>
              </a:solidFill>
            </a:endParaRPr>
          </a:p>
          <a:p>
            <a:endParaRPr lang="ru-RU" dirty="0"/>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571480"/>
            <a:ext cx="7858180" cy="5554683"/>
          </a:xfrm>
        </p:spPr>
        <p:txBody>
          <a:bodyPr>
            <a:normAutofit fontScale="70000" lnSpcReduction="20000"/>
          </a:bodyPr>
          <a:lstStyle/>
          <a:p>
            <a:r>
              <a:rPr lang="kk-KZ" b="1" dirty="0" smtClean="0">
                <a:solidFill>
                  <a:schemeClr val="accent3">
                    <a:lumMod val="50000"/>
                  </a:schemeClr>
                </a:solidFill>
              </a:rPr>
              <a:t>ІІ-деңгей</a:t>
            </a:r>
            <a:endParaRPr lang="ru-RU" dirty="0" smtClean="0">
              <a:solidFill>
                <a:schemeClr val="accent3">
                  <a:lumMod val="50000"/>
                </a:schemeClr>
              </a:solidFill>
            </a:endParaRPr>
          </a:p>
          <a:p>
            <a:r>
              <a:rPr lang="kk-KZ" dirty="0" smtClean="0">
                <a:solidFill>
                  <a:schemeClr val="accent3">
                    <a:lumMod val="50000"/>
                  </a:schemeClr>
                </a:solidFill>
              </a:rPr>
              <a:t>1.  Мына қосылыстардың құрылым формулаларын жазыңдар:</a:t>
            </a:r>
            <a:endParaRPr lang="ru-RU" dirty="0" smtClean="0">
              <a:solidFill>
                <a:schemeClr val="accent3">
                  <a:lumMod val="50000"/>
                </a:schemeClr>
              </a:solidFill>
            </a:endParaRPr>
          </a:p>
          <a:p>
            <a:r>
              <a:rPr lang="kk-KZ" dirty="0" smtClean="0">
                <a:solidFill>
                  <a:schemeClr val="accent3">
                    <a:lumMod val="50000"/>
                  </a:schemeClr>
                </a:solidFill>
              </a:rPr>
              <a:t>    </a:t>
            </a:r>
            <a:r>
              <a:rPr lang="ru-RU" dirty="0" smtClean="0">
                <a:solidFill>
                  <a:schemeClr val="accent3">
                    <a:lumMod val="50000"/>
                  </a:schemeClr>
                </a:solidFill>
              </a:rPr>
              <a:t>1) бутанол-2; 2) З-метилпентанол-3; 3) 2-метилпропанол-2; 4) пропанол-1; 5) октанол-4;</a:t>
            </a:r>
          </a:p>
          <a:p>
            <a:r>
              <a:rPr lang="kk-KZ" dirty="0" smtClean="0">
                <a:solidFill>
                  <a:schemeClr val="accent3">
                    <a:lumMod val="50000"/>
                  </a:schemeClr>
                </a:solidFill>
              </a:rPr>
              <a:t>Б</a:t>
            </a:r>
            <a:r>
              <a:rPr lang="ru-RU" dirty="0" err="1" smtClean="0">
                <a:solidFill>
                  <a:schemeClr val="accent3">
                    <a:lumMod val="50000"/>
                  </a:schemeClr>
                </a:solidFill>
              </a:rPr>
              <a:t>іріншілік</a:t>
            </a:r>
            <a:r>
              <a:rPr lang="ru-RU" dirty="0" smtClean="0">
                <a:solidFill>
                  <a:schemeClr val="accent3">
                    <a:lumMod val="50000"/>
                  </a:schemeClr>
                </a:solidFill>
              </a:rPr>
              <a:t>, </a:t>
            </a:r>
            <a:r>
              <a:rPr lang="ru-RU" dirty="0" err="1" smtClean="0">
                <a:solidFill>
                  <a:schemeClr val="accent3">
                    <a:lumMod val="50000"/>
                  </a:schemeClr>
                </a:solidFill>
              </a:rPr>
              <a:t>екіншілік</a:t>
            </a:r>
            <a:r>
              <a:rPr lang="ru-RU" dirty="0" smtClean="0">
                <a:solidFill>
                  <a:schemeClr val="accent3">
                    <a:lumMod val="50000"/>
                  </a:schemeClr>
                </a:solidFill>
              </a:rPr>
              <a:t>, </a:t>
            </a:r>
            <a:r>
              <a:rPr lang="ru-RU" dirty="0" err="1" smtClean="0">
                <a:solidFill>
                  <a:schemeClr val="accent3">
                    <a:lumMod val="50000"/>
                  </a:schemeClr>
                </a:solidFill>
              </a:rPr>
              <a:t>үшіншілік спирттерді</a:t>
            </a:r>
            <a:r>
              <a:rPr lang="ru-RU" dirty="0" smtClean="0">
                <a:solidFill>
                  <a:schemeClr val="accent3">
                    <a:lumMod val="50000"/>
                  </a:schemeClr>
                </a:solidFill>
              </a:rPr>
              <a:t> </a:t>
            </a:r>
            <a:r>
              <a:rPr lang="ru-RU" dirty="0" err="1" smtClean="0">
                <a:solidFill>
                  <a:schemeClr val="accent3">
                    <a:lumMod val="50000"/>
                  </a:schemeClr>
                </a:solidFill>
              </a:rPr>
              <a:t>көрсетіңдер.</a:t>
            </a:r>
            <a:endParaRPr lang="ru-RU" dirty="0" smtClean="0">
              <a:solidFill>
                <a:schemeClr val="accent3">
                  <a:lumMod val="50000"/>
                </a:schemeClr>
              </a:solidFill>
            </a:endParaRPr>
          </a:p>
          <a:p>
            <a:r>
              <a:rPr lang="kk-KZ" dirty="0" smtClean="0">
                <a:solidFill>
                  <a:schemeClr val="accent3">
                    <a:lumMod val="50000"/>
                  </a:schemeClr>
                </a:solidFill>
              </a:rPr>
              <a:t>2.  Мына қосылыстардың құрылым формулаларын жазыңдар: </a:t>
            </a:r>
            <a:endParaRPr lang="ru-RU" dirty="0" smtClean="0">
              <a:solidFill>
                <a:schemeClr val="accent3">
                  <a:lumMod val="50000"/>
                </a:schemeClr>
              </a:solidFill>
            </a:endParaRPr>
          </a:p>
          <a:p>
            <a:r>
              <a:rPr lang="kk-KZ" dirty="0" smtClean="0">
                <a:solidFill>
                  <a:schemeClr val="accent3">
                    <a:lumMod val="50000"/>
                  </a:schemeClr>
                </a:solidFill>
              </a:rPr>
              <a:t>   1) 2-метилпропанол-1; 2) гептанол-3; </a:t>
            </a:r>
            <a:r>
              <a:rPr lang="ru-RU" dirty="0" smtClean="0">
                <a:solidFill>
                  <a:schemeClr val="accent3">
                    <a:lumMod val="50000"/>
                  </a:schemeClr>
                </a:solidFill>
              </a:rPr>
              <a:t>3) 2-метилпентанол-2; </a:t>
            </a:r>
          </a:p>
          <a:p>
            <a:r>
              <a:rPr lang="kk-KZ" dirty="0" smtClean="0">
                <a:solidFill>
                  <a:schemeClr val="accent3">
                    <a:lumMod val="50000"/>
                  </a:schemeClr>
                </a:solidFill>
              </a:rPr>
              <a:t>   4) октанол-3; 5) З-этилпентанол-1; </a:t>
            </a:r>
            <a:endParaRPr lang="ru-RU" dirty="0" smtClean="0">
              <a:solidFill>
                <a:schemeClr val="accent3">
                  <a:lumMod val="50000"/>
                </a:schemeClr>
              </a:solidFill>
            </a:endParaRPr>
          </a:p>
          <a:p>
            <a:r>
              <a:rPr lang="kk-KZ" dirty="0" smtClean="0">
                <a:solidFill>
                  <a:schemeClr val="accent3">
                    <a:lumMod val="50000"/>
                  </a:schemeClr>
                </a:solidFill>
              </a:rPr>
              <a:t>біріншілік, екіншілік, үшіншілік спирттерді көрсетіңдер.</a:t>
            </a:r>
            <a:endParaRPr lang="ru-RU" dirty="0" smtClean="0">
              <a:solidFill>
                <a:schemeClr val="accent3">
                  <a:lumMod val="50000"/>
                </a:schemeClr>
              </a:solidFill>
            </a:endParaRPr>
          </a:p>
          <a:p>
            <a:r>
              <a:rPr lang="kk-KZ" dirty="0" smtClean="0">
                <a:solidFill>
                  <a:schemeClr val="accent3">
                    <a:lumMod val="50000"/>
                  </a:schemeClr>
                </a:solidFill>
              </a:rPr>
              <a:t>3.  Төменде кұрылым формулалары келтірілген заттардың:</a:t>
            </a:r>
            <a:endParaRPr lang="ru-RU" dirty="0" smtClean="0">
              <a:solidFill>
                <a:schemeClr val="accent3">
                  <a:lumMod val="50000"/>
                </a:schemeClr>
              </a:solidFill>
            </a:endParaRPr>
          </a:p>
          <a:p>
            <a:r>
              <a:rPr lang="kk-KZ" dirty="0" smtClean="0">
                <a:solidFill>
                  <a:schemeClr val="accent3">
                    <a:lumMod val="50000"/>
                  </a:schemeClr>
                </a:solidFill>
              </a:rPr>
              <a:t>     </a:t>
            </a:r>
            <a:r>
              <a:rPr lang="ru-RU" dirty="0" smtClean="0">
                <a:solidFill>
                  <a:schemeClr val="accent3">
                    <a:lumMod val="50000"/>
                  </a:schemeClr>
                </a:solidFill>
              </a:rPr>
              <a:t>а) СН</a:t>
            </a:r>
            <a:r>
              <a:rPr lang="ru-RU" baseline="-25000" dirty="0" smtClean="0">
                <a:solidFill>
                  <a:schemeClr val="accent3">
                    <a:lumMod val="50000"/>
                  </a:schemeClr>
                </a:solidFill>
              </a:rPr>
              <a:t>3</a:t>
            </a:r>
            <a:r>
              <a:rPr lang="ru-RU" dirty="0" smtClean="0">
                <a:solidFill>
                  <a:schemeClr val="accent3">
                    <a:lumMod val="50000"/>
                  </a:schemeClr>
                </a:solidFill>
              </a:rPr>
              <a:t>СООС</a:t>
            </a:r>
            <a:r>
              <a:rPr lang="ru-RU" baseline="-25000" dirty="0" smtClean="0">
                <a:solidFill>
                  <a:schemeClr val="accent3">
                    <a:lumMod val="50000"/>
                  </a:schemeClr>
                </a:solidFill>
              </a:rPr>
              <a:t>2</a:t>
            </a:r>
            <a:r>
              <a:rPr lang="ru-RU" dirty="0" smtClean="0">
                <a:solidFill>
                  <a:schemeClr val="accent3">
                    <a:lumMod val="50000"/>
                  </a:schemeClr>
                </a:solidFill>
              </a:rPr>
              <a:t>Н</a:t>
            </a:r>
            <a:r>
              <a:rPr lang="ru-RU" baseline="-25000" dirty="0" smtClean="0">
                <a:solidFill>
                  <a:schemeClr val="accent3">
                    <a:lumMod val="50000"/>
                  </a:schemeClr>
                </a:solidFill>
              </a:rPr>
              <a:t>5</a:t>
            </a:r>
            <a:r>
              <a:rPr lang="ru-RU" dirty="0" smtClean="0">
                <a:solidFill>
                  <a:schemeClr val="accent3">
                    <a:lumMod val="50000"/>
                  </a:schemeClr>
                </a:solidFill>
              </a:rPr>
              <a:t>                    </a:t>
            </a:r>
            <a:r>
              <a:rPr lang="ru-RU" dirty="0" err="1" smtClean="0">
                <a:solidFill>
                  <a:schemeClr val="accent3">
                    <a:lumMod val="50000"/>
                  </a:schemeClr>
                </a:solidFill>
              </a:rPr>
              <a:t>ә</a:t>
            </a:r>
            <a:r>
              <a:rPr lang="ru-RU" dirty="0" smtClean="0">
                <a:solidFill>
                  <a:schemeClr val="accent3">
                    <a:lumMod val="50000"/>
                  </a:schemeClr>
                </a:solidFill>
              </a:rPr>
              <a:t>) СН</a:t>
            </a:r>
            <a:r>
              <a:rPr lang="ru-RU" baseline="-25000" dirty="0" smtClean="0">
                <a:solidFill>
                  <a:schemeClr val="accent3">
                    <a:lumMod val="50000"/>
                  </a:schemeClr>
                </a:solidFill>
              </a:rPr>
              <a:t>3</a:t>
            </a:r>
            <a:r>
              <a:rPr lang="ru-RU" dirty="0" smtClean="0">
                <a:solidFill>
                  <a:schemeClr val="accent3">
                    <a:lumMod val="50000"/>
                  </a:schemeClr>
                </a:solidFill>
              </a:rPr>
              <a:t>-СН</a:t>
            </a:r>
            <a:r>
              <a:rPr lang="ru-RU" baseline="-25000" dirty="0" smtClean="0">
                <a:solidFill>
                  <a:schemeClr val="accent3">
                    <a:lumMod val="50000"/>
                  </a:schemeClr>
                </a:solidFill>
              </a:rPr>
              <a:t>2</a:t>
            </a:r>
            <a:r>
              <a:rPr lang="ru-RU" dirty="0" smtClean="0">
                <a:solidFill>
                  <a:schemeClr val="accent3">
                    <a:lumMod val="50000"/>
                  </a:schemeClr>
                </a:solidFill>
              </a:rPr>
              <a:t>СН</a:t>
            </a:r>
            <a:r>
              <a:rPr lang="ru-RU" baseline="-25000" dirty="0" smtClean="0">
                <a:solidFill>
                  <a:schemeClr val="accent3">
                    <a:lumMod val="50000"/>
                  </a:schemeClr>
                </a:solidFill>
              </a:rPr>
              <a:t>2</a:t>
            </a:r>
            <a:r>
              <a:rPr lang="ru-RU" dirty="0" smtClean="0">
                <a:solidFill>
                  <a:schemeClr val="accent3">
                    <a:lumMod val="50000"/>
                  </a:schemeClr>
                </a:solidFill>
              </a:rPr>
              <a:t>-</a:t>
            </a:r>
            <a:r>
              <a:rPr lang="kk-KZ" dirty="0" smtClean="0">
                <a:solidFill>
                  <a:schemeClr val="accent3">
                    <a:lumMod val="50000"/>
                  </a:schemeClr>
                </a:solidFill>
              </a:rPr>
              <a:t>О</a:t>
            </a:r>
            <a:r>
              <a:rPr lang="ru-RU" dirty="0" smtClean="0">
                <a:solidFill>
                  <a:schemeClr val="accent3">
                    <a:lumMod val="50000"/>
                  </a:schemeClr>
                </a:solidFill>
              </a:rPr>
              <a:t>-СН</a:t>
            </a:r>
            <a:r>
              <a:rPr lang="ru-RU" baseline="-25000" dirty="0" smtClean="0">
                <a:solidFill>
                  <a:schemeClr val="accent3">
                    <a:lumMod val="50000"/>
                  </a:schemeClr>
                </a:solidFill>
              </a:rPr>
              <a:t>3</a:t>
            </a:r>
            <a:endParaRPr lang="ru-RU" dirty="0" smtClean="0">
              <a:solidFill>
                <a:schemeClr val="accent3">
                  <a:lumMod val="50000"/>
                </a:schemeClr>
              </a:solidFill>
            </a:endParaRPr>
          </a:p>
          <a:p>
            <a:r>
              <a:rPr lang="kk-KZ" dirty="0" smtClean="0">
                <a:solidFill>
                  <a:schemeClr val="accent3">
                    <a:lumMod val="50000"/>
                  </a:schemeClr>
                </a:solidFill>
              </a:rPr>
              <a:t>     </a:t>
            </a:r>
            <a:r>
              <a:rPr lang="ru-RU" dirty="0" smtClean="0">
                <a:solidFill>
                  <a:schemeClr val="accent3">
                    <a:lumMod val="50000"/>
                  </a:schemeClr>
                </a:solidFill>
              </a:rPr>
              <a:t>б)  С</a:t>
            </a:r>
            <a:r>
              <a:rPr lang="ru-RU" baseline="-25000" dirty="0" smtClean="0">
                <a:solidFill>
                  <a:schemeClr val="accent3">
                    <a:lumMod val="50000"/>
                  </a:schemeClr>
                </a:solidFill>
              </a:rPr>
              <a:t>6</a:t>
            </a:r>
            <a:r>
              <a:rPr lang="ru-RU" dirty="0" smtClean="0">
                <a:solidFill>
                  <a:schemeClr val="accent3">
                    <a:lumMod val="50000"/>
                  </a:schemeClr>
                </a:solidFill>
              </a:rPr>
              <a:t>Н</a:t>
            </a:r>
            <a:r>
              <a:rPr lang="ru-RU" baseline="-25000" dirty="0" smtClean="0">
                <a:solidFill>
                  <a:schemeClr val="accent3">
                    <a:lumMod val="50000"/>
                  </a:schemeClr>
                </a:solidFill>
              </a:rPr>
              <a:t>5</a:t>
            </a:r>
            <a:r>
              <a:rPr lang="ru-RU" dirty="0" smtClean="0">
                <a:solidFill>
                  <a:schemeClr val="accent3">
                    <a:lumMod val="50000"/>
                  </a:schemeClr>
                </a:solidFill>
              </a:rPr>
              <a:t>С</a:t>
            </a:r>
            <a:r>
              <a:rPr lang="kk-KZ" dirty="0" smtClean="0">
                <a:solidFill>
                  <a:schemeClr val="accent3">
                    <a:lumMod val="50000"/>
                  </a:schemeClr>
                </a:solidFill>
              </a:rPr>
              <a:t>ОО</a:t>
            </a:r>
            <a:r>
              <a:rPr lang="ru-RU" dirty="0" smtClean="0">
                <a:solidFill>
                  <a:schemeClr val="accent3">
                    <a:lumMod val="50000"/>
                  </a:schemeClr>
                </a:solidFill>
              </a:rPr>
              <a:t>СН</a:t>
            </a:r>
            <a:r>
              <a:rPr lang="ru-RU" baseline="-25000" dirty="0" smtClean="0">
                <a:solidFill>
                  <a:schemeClr val="accent3">
                    <a:lumMod val="50000"/>
                  </a:schemeClr>
                </a:solidFill>
              </a:rPr>
              <a:t>3</a:t>
            </a:r>
            <a:r>
              <a:rPr lang="ru-RU" dirty="0" smtClean="0">
                <a:solidFill>
                  <a:schemeClr val="accent3">
                    <a:lumMod val="50000"/>
                  </a:schemeClr>
                </a:solidFill>
              </a:rPr>
              <a:t>                   в) СН</a:t>
            </a:r>
            <a:r>
              <a:rPr lang="ru-RU" baseline="-25000" dirty="0" smtClean="0">
                <a:solidFill>
                  <a:schemeClr val="accent3">
                    <a:lumMod val="50000"/>
                  </a:schemeClr>
                </a:solidFill>
              </a:rPr>
              <a:t>3</a:t>
            </a:r>
            <a:r>
              <a:rPr lang="ru-RU" dirty="0" smtClean="0">
                <a:solidFill>
                  <a:schemeClr val="accent3">
                    <a:lumMod val="50000"/>
                  </a:schemeClr>
                </a:solidFill>
              </a:rPr>
              <a:t>СН</a:t>
            </a:r>
            <a:r>
              <a:rPr lang="ru-RU" baseline="-25000" dirty="0" smtClean="0">
                <a:solidFill>
                  <a:schemeClr val="accent3">
                    <a:lumMod val="50000"/>
                  </a:schemeClr>
                </a:solidFill>
              </a:rPr>
              <a:t>2</a:t>
            </a:r>
            <a:r>
              <a:rPr lang="ru-RU" dirty="0" smtClean="0">
                <a:solidFill>
                  <a:schemeClr val="accent3">
                    <a:lumMod val="50000"/>
                  </a:schemeClr>
                </a:solidFill>
              </a:rPr>
              <a:t>ОС</a:t>
            </a:r>
            <a:r>
              <a:rPr lang="ru-RU" baseline="-25000" dirty="0" smtClean="0">
                <a:solidFill>
                  <a:schemeClr val="accent3">
                    <a:lumMod val="50000"/>
                  </a:schemeClr>
                </a:solidFill>
              </a:rPr>
              <a:t>2</a:t>
            </a:r>
            <a:r>
              <a:rPr lang="ru-RU" dirty="0" smtClean="0">
                <a:solidFill>
                  <a:schemeClr val="accent3">
                    <a:lumMod val="50000"/>
                  </a:schemeClr>
                </a:solidFill>
              </a:rPr>
              <a:t>Н</a:t>
            </a:r>
            <a:r>
              <a:rPr lang="ru-RU" baseline="-25000" dirty="0" smtClean="0">
                <a:solidFill>
                  <a:schemeClr val="accent3">
                    <a:lumMod val="50000"/>
                  </a:schemeClr>
                </a:solidFill>
              </a:rPr>
              <a:t>5 </a:t>
            </a:r>
            <a:endParaRPr lang="ru-RU" dirty="0" smtClean="0">
              <a:solidFill>
                <a:schemeClr val="accent3">
                  <a:lumMod val="50000"/>
                </a:schemeClr>
              </a:solidFill>
            </a:endParaRPr>
          </a:p>
          <a:p>
            <a:r>
              <a:rPr lang="kk-KZ" dirty="0" smtClean="0">
                <a:solidFill>
                  <a:schemeClr val="accent3">
                    <a:lumMod val="50000"/>
                  </a:schemeClr>
                </a:solidFill>
              </a:rPr>
              <a:t>     </a:t>
            </a:r>
            <a:r>
              <a:rPr lang="ru-RU" dirty="0" smtClean="0">
                <a:solidFill>
                  <a:schemeClr val="accent3">
                    <a:lumMod val="50000"/>
                  </a:schemeClr>
                </a:solidFill>
              </a:rPr>
              <a:t>г) НСООС</a:t>
            </a:r>
            <a:r>
              <a:rPr lang="ru-RU" baseline="-25000" dirty="0" smtClean="0">
                <a:solidFill>
                  <a:schemeClr val="accent3">
                    <a:lumMod val="50000"/>
                  </a:schemeClr>
                </a:solidFill>
              </a:rPr>
              <a:t>2</a:t>
            </a:r>
            <a:r>
              <a:rPr lang="ru-RU" dirty="0" smtClean="0">
                <a:solidFill>
                  <a:schemeClr val="accent3">
                    <a:lumMod val="50000"/>
                  </a:schemeClr>
                </a:solidFill>
              </a:rPr>
              <a:t>Н</a:t>
            </a:r>
            <a:r>
              <a:rPr lang="ru-RU" baseline="-25000" dirty="0" smtClean="0">
                <a:solidFill>
                  <a:schemeClr val="accent3">
                    <a:lumMod val="50000"/>
                  </a:schemeClr>
                </a:solidFill>
              </a:rPr>
              <a:t>5</a:t>
            </a:r>
            <a:r>
              <a:rPr lang="ru-RU" dirty="0" smtClean="0">
                <a:solidFill>
                  <a:schemeClr val="accent3">
                    <a:lumMod val="50000"/>
                  </a:schemeClr>
                </a:solidFill>
              </a:rPr>
              <a:t>                    </a:t>
            </a:r>
            <a:r>
              <a:rPr lang="kk-KZ" dirty="0" smtClean="0">
                <a:solidFill>
                  <a:schemeClr val="accent3">
                    <a:lumMod val="50000"/>
                  </a:schemeClr>
                </a:solidFill>
              </a:rPr>
              <a:t>  </a:t>
            </a:r>
            <a:r>
              <a:rPr lang="ru-RU" dirty="0" smtClean="0">
                <a:solidFill>
                  <a:schemeClr val="accent3">
                    <a:lumMod val="50000"/>
                  </a:schemeClr>
                </a:solidFill>
              </a:rPr>
              <a:t>  </a:t>
            </a:r>
            <a:r>
              <a:rPr lang="ru-RU" dirty="0" err="1" smtClean="0">
                <a:solidFill>
                  <a:schemeClr val="accent3">
                    <a:lumMod val="50000"/>
                  </a:schemeClr>
                </a:solidFill>
              </a:rPr>
              <a:t>ғ</a:t>
            </a:r>
            <a:r>
              <a:rPr lang="ru-RU" dirty="0" smtClean="0">
                <a:solidFill>
                  <a:schemeClr val="accent3">
                    <a:lumMod val="50000"/>
                  </a:schemeClr>
                </a:solidFill>
              </a:rPr>
              <a:t>)С</a:t>
            </a:r>
            <a:r>
              <a:rPr lang="ru-RU" baseline="-25000" dirty="0" smtClean="0">
                <a:solidFill>
                  <a:schemeClr val="accent3">
                    <a:lumMod val="50000"/>
                  </a:schemeClr>
                </a:solidFill>
              </a:rPr>
              <a:t>6</a:t>
            </a:r>
            <a:r>
              <a:rPr lang="ru-RU" dirty="0" smtClean="0">
                <a:solidFill>
                  <a:schemeClr val="accent3">
                    <a:lumMod val="50000"/>
                  </a:schemeClr>
                </a:solidFill>
              </a:rPr>
              <a:t>Н</a:t>
            </a:r>
            <a:r>
              <a:rPr lang="ru-RU" baseline="-25000" dirty="0" smtClean="0">
                <a:solidFill>
                  <a:schemeClr val="accent3">
                    <a:lumMod val="50000"/>
                  </a:schemeClr>
                </a:solidFill>
              </a:rPr>
              <a:t>5</a:t>
            </a:r>
            <a:r>
              <a:rPr lang="ru-RU" dirty="0" smtClean="0">
                <a:solidFill>
                  <a:schemeClr val="accent3">
                    <a:lumMod val="50000"/>
                  </a:schemeClr>
                </a:solidFill>
              </a:rPr>
              <a:t>-0-С</a:t>
            </a:r>
            <a:r>
              <a:rPr lang="ru-RU" baseline="-25000" dirty="0" smtClean="0">
                <a:solidFill>
                  <a:schemeClr val="accent3">
                    <a:lumMod val="50000"/>
                  </a:schemeClr>
                </a:solidFill>
              </a:rPr>
              <a:t>6</a:t>
            </a:r>
            <a:r>
              <a:rPr lang="ru-RU" dirty="0" smtClean="0">
                <a:solidFill>
                  <a:schemeClr val="accent3">
                    <a:lumMod val="50000"/>
                  </a:schemeClr>
                </a:solidFill>
              </a:rPr>
              <a:t>Н</a:t>
            </a:r>
            <a:r>
              <a:rPr lang="ru-RU" baseline="-25000" dirty="0" smtClean="0">
                <a:solidFill>
                  <a:schemeClr val="accent3">
                    <a:lumMod val="50000"/>
                  </a:schemeClr>
                </a:solidFill>
              </a:rPr>
              <a:t>5</a:t>
            </a:r>
            <a:endParaRPr lang="ru-RU" dirty="0" smtClean="0">
              <a:solidFill>
                <a:schemeClr val="accent3">
                  <a:lumMod val="50000"/>
                </a:schemeClr>
              </a:solidFill>
            </a:endParaRPr>
          </a:p>
          <a:p>
            <a:r>
              <a:rPr lang="ru-RU" dirty="0" err="1" smtClean="0">
                <a:solidFill>
                  <a:schemeClr val="accent3">
                    <a:lumMod val="50000"/>
                  </a:schemeClr>
                </a:solidFill>
              </a:rPr>
              <a:t>қ</a:t>
            </a:r>
            <a:r>
              <a:rPr lang="kk-KZ" dirty="0" smtClean="0">
                <a:solidFill>
                  <a:schemeClr val="accent3">
                    <a:lumMod val="50000"/>
                  </a:schemeClr>
                </a:solidFill>
              </a:rPr>
              <a:t>а</a:t>
            </a:r>
            <a:r>
              <a:rPr lang="ru-RU" dirty="0" err="1" smtClean="0">
                <a:solidFill>
                  <a:schemeClr val="accent3">
                    <a:lumMod val="50000"/>
                  </a:schemeClr>
                </a:solidFill>
              </a:rPr>
              <a:t>йсысы</a:t>
            </a:r>
            <a:r>
              <a:rPr lang="ru-RU" dirty="0" smtClean="0">
                <a:solidFill>
                  <a:schemeClr val="accent3">
                    <a:lumMod val="50000"/>
                  </a:schemeClr>
                </a:solidFill>
              </a:rPr>
              <a:t> </a:t>
            </a:r>
            <a:r>
              <a:rPr lang="ru-RU" dirty="0" err="1" smtClean="0">
                <a:solidFill>
                  <a:schemeClr val="accent3">
                    <a:lumMod val="50000"/>
                  </a:schemeClr>
                </a:solidFill>
              </a:rPr>
              <a:t>жай</a:t>
            </a:r>
            <a:r>
              <a:rPr lang="ru-RU" dirty="0" smtClean="0">
                <a:solidFill>
                  <a:schemeClr val="accent3">
                    <a:lumMod val="50000"/>
                  </a:schemeClr>
                </a:solidFill>
              </a:rPr>
              <a:t> </a:t>
            </a:r>
            <a:r>
              <a:rPr lang="ru-RU" dirty="0" err="1" smtClean="0">
                <a:solidFill>
                  <a:schemeClr val="accent3">
                    <a:lumMod val="50000"/>
                  </a:schemeClr>
                </a:solidFill>
              </a:rPr>
              <a:t>эфирлерге</a:t>
            </a:r>
            <a:r>
              <a:rPr lang="ru-RU" dirty="0" smtClean="0">
                <a:solidFill>
                  <a:schemeClr val="accent3">
                    <a:lumMod val="50000"/>
                  </a:schemeClr>
                </a:solidFill>
              </a:rPr>
              <a:t> </a:t>
            </a:r>
            <a:r>
              <a:rPr lang="ru-RU" dirty="0" err="1" smtClean="0">
                <a:solidFill>
                  <a:schemeClr val="accent3">
                    <a:lumMod val="50000"/>
                  </a:schemeClr>
                </a:solidFill>
              </a:rPr>
              <a:t>жататынын</a:t>
            </a:r>
            <a:r>
              <a:rPr lang="ru-RU" dirty="0" smtClean="0">
                <a:solidFill>
                  <a:schemeClr val="accent3">
                    <a:lumMod val="50000"/>
                  </a:schemeClr>
                </a:solidFill>
              </a:rPr>
              <a:t> </a:t>
            </a:r>
            <a:r>
              <a:rPr lang="ru-RU" dirty="0" err="1" smtClean="0">
                <a:solidFill>
                  <a:schemeClr val="accent3">
                    <a:lumMod val="50000"/>
                  </a:schemeClr>
                </a:solidFill>
              </a:rPr>
              <a:t>айтып</a:t>
            </a:r>
            <a:r>
              <a:rPr lang="ru-RU" dirty="0" smtClean="0">
                <a:solidFill>
                  <a:schemeClr val="accent3">
                    <a:lumMod val="50000"/>
                  </a:schemeClr>
                </a:solidFill>
              </a:rPr>
              <a:t>, </a:t>
            </a:r>
            <a:r>
              <a:rPr lang="ru-RU" dirty="0" err="1" smtClean="0">
                <a:solidFill>
                  <a:schemeClr val="accent3">
                    <a:lumMod val="50000"/>
                  </a:schemeClr>
                </a:solidFill>
              </a:rPr>
              <a:t>заттарды</a:t>
            </a:r>
            <a:r>
              <a:rPr lang="ru-RU" dirty="0" smtClean="0">
                <a:solidFill>
                  <a:schemeClr val="accent3">
                    <a:lumMod val="50000"/>
                  </a:schemeClr>
                </a:solidFill>
              </a:rPr>
              <a:t> </a:t>
            </a:r>
            <a:r>
              <a:rPr lang="ru-RU" dirty="0" err="1" smtClean="0">
                <a:solidFill>
                  <a:schemeClr val="accent3">
                    <a:lumMod val="50000"/>
                  </a:schemeClr>
                </a:solidFill>
              </a:rPr>
              <a:t>атаңдар</a:t>
            </a:r>
            <a:endParaRPr lang="ru-RU" dirty="0" smtClean="0">
              <a:solidFill>
                <a:schemeClr val="accent3">
                  <a:lumMod val="50000"/>
                </a:schemeClr>
              </a:solidFill>
            </a:endParaRPr>
          </a:p>
          <a:p>
            <a:endParaRPr lang="ru-RU" dirty="0"/>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000108"/>
            <a:ext cx="8115328" cy="5126055"/>
          </a:xfrm>
        </p:spPr>
        <p:txBody>
          <a:bodyPr>
            <a:normAutofit fontScale="70000" lnSpcReduction="20000"/>
          </a:bodyPr>
          <a:lstStyle/>
          <a:p>
            <a:r>
              <a:rPr lang="kk-KZ" dirty="0" smtClean="0">
                <a:solidFill>
                  <a:srgbClr val="C00000"/>
                </a:solidFill>
              </a:rPr>
              <a:t>ІІІ-деңгей</a:t>
            </a:r>
            <a:endParaRPr lang="ru-RU" dirty="0" smtClean="0">
              <a:solidFill>
                <a:srgbClr val="C00000"/>
              </a:solidFill>
            </a:endParaRPr>
          </a:p>
          <a:p>
            <a:r>
              <a:rPr lang="kk-KZ" dirty="0" smtClean="0">
                <a:solidFill>
                  <a:srgbClr val="C00000"/>
                </a:solidFill>
              </a:rPr>
              <a:t>1. Құрамы С</a:t>
            </a:r>
            <a:r>
              <a:rPr lang="kk-KZ" baseline="-25000" dirty="0" smtClean="0">
                <a:solidFill>
                  <a:srgbClr val="C00000"/>
                </a:solidFill>
              </a:rPr>
              <a:t>3</a:t>
            </a:r>
            <a:r>
              <a:rPr lang="kk-KZ" dirty="0" smtClean="0">
                <a:solidFill>
                  <a:srgbClr val="C00000"/>
                </a:solidFill>
              </a:rPr>
              <a:t>Н</a:t>
            </a:r>
            <a:r>
              <a:rPr lang="kk-KZ" baseline="-25000" dirty="0" smtClean="0">
                <a:solidFill>
                  <a:srgbClr val="C00000"/>
                </a:solidFill>
              </a:rPr>
              <a:t>7</a:t>
            </a:r>
            <a:r>
              <a:rPr lang="kk-KZ" dirty="0" smtClean="0">
                <a:solidFill>
                  <a:srgbClr val="C00000"/>
                </a:solidFill>
              </a:rPr>
              <a:t>ОН қосылысына изомерленудің қандай түрі тән? Сәйкес изомерлердің құрылым формулаларын жазып, қосылыстарды атаңдар.</a:t>
            </a:r>
            <a:endParaRPr lang="ru-RU" dirty="0" smtClean="0">
              <a:solidFill>
                <a:srgbClr val="C00000"/>
              </a:solidFill>
            </a:endParaRPr>
          </a:p>
          <a:p>
            <a:r>
              <a:rPr lang="kk-KZ" dirty="0" smtClean="0">
                <a:solidFill>
                  <a:srgbClr val="C00000"/>
                </a:solidFill>
              </a:rPr>
              <a:t>2. </a:t>
            </a:r>
            <a:r>
              <a:rPr lang="ru-RU" dirty="0" smtClean="0">
                <a:solidFill>
                  <a:srgbClr val="C00000"/>
                </a:solidFill>
              </a:rPr>
              <a:t>Қ</a:t>
            </a:r>
            <a:r>
              <a:rPr lang="kk-KZ" dirty="0" smtClean="0">
                <a:solidFill>
                  <a:srgbClr val="C00000"/>
                </a:solidFill>
              </a:rPr>
              <a:t>ұ</a:t>
            </a:r>
            <a:r>
              <a:rPr lang="ru-RU" dirty="0" smtClean="0">
                <a:solidFill>
                  <a:srgbClr val="C00000"/>
                </a:solidFill>
              </a:rPr>
              <a:t>рамы С</a:t>
            </a:r>
            <a:r>
              <a:rPr lang="ru-RU" baseline="-25000" dirty="0" smtClean="0">
                <a:solidFill>
                  <a:srgbClr val="C00000"/>
                </a:solidFill>
              </a:rPr>
              <a:t>6</a:t>
            </a:r>
            <a:r>
              <a:rPr lang="ru-RU" dirty="0" smtClean="0">
                <a:solidFill>
                  <a:srgbClr val="C00000"/>
                </a:solidFill>
              </a:rPr>
              <a:t>Н</a:t>
            </a:r>
            <a:r>
              <a:rPr lang="ru-RU" baseline="-25000" dirty="0" smtClean="0">
                <a:solidFill>
                  <a:srgbClr val="C00000"/>
                </a:solidFill>
              </a:rPr>
              <a:t>13</a:t>
            </a:r>
            <a:r>
              <a:rPr lang="ru-RU" dirty="0" smtClean="0">
                <a:solidFill>
                  <a:srgbClr val="C00000"/>
                </a:solidFill>
              </a:rPr>
              <a:t>ОН </a:t>
            </a:r>
            <a:r>
              <a:rPr lang="ru-RU" dirty="0" err="1" smtClean="0">
                <a:solidFill>
                  <a:srgbClr val="C00000"/>
                </a:solidFill>
              </a:rPr>
              <a:t>қосылысының негізгі</a:t>
            </a:r>
            <a:r>
              <a:rPr lang="ru-RU" dirty="0" smtClean="0">
                <a:solidFill>
                  <a:srgbClr val="C00000"/>
                </a:solidFill>
              </a:rPr>
              <a:t> </a:t>
            </a:r>
            <a:r>
              <a:rPr lang="ru-RU" dirty="0" err="1" smtClean="0">
                <a:solidFill>
                  <a:srgbClr val="C00000"/>
                </a:solidFill>
              </a:rPr>
              <a:t>тізбегінде</a:t>
            </a:r>
            <a:r>
              <a:rPr lang="ru-RU" dirty="0" smtClean="0">
                <a:solidFill>
                  <a:srgbClr val="C00000"/>
                </a:solidFill>
              </a:rPr>
              <a:t>:</a:t>
            </a:r>
          </a:p>
          <a:p>
            <a:r>
              <a:rPr lang="ru-RU" dirty="0" smtClean="0">
                <a:solidFill>
                  <a:srgbClr val="C00000"/>
                </a:solidFill>
              </a:rPr>
              <a:t>а) </a:t>
            </a:r>
            <a:r>
              <a:rPr lang="ru-RU" dirty="0" err="1" smtClean="0">
                <a:solidFill>
                  <a:srgbClr val="C00000"/>
                </a:solidFill>
              </a:rPr>
              <a:t>төрт көміртек </a:t>
            </a:r>
            <a:r>
              <a:rPr lang="ru-RU" dirty="0" smtClean="0">
                <a:solidFill>
                  <a:srgbClr val="C00000"/>
                </a:solidFill>
              </a:rPr>
              <a:t>атомы;</a:t>
            </a:r>
          </a:p>
          <a:p>
            <a:r>
              <a:rPr lang="kk-KZ" dirty="0" smtClean="0">
                <a:solidFill>
                  <a:srgbClr val="C00000"/>
                </a:solidFill>
              </a:rPr>
              <a:t>ә</a:t>
            </a:r>
            <a:r>
              <a:rPr lang="ru-RU" dirty="0" smtClean="0">
                <a:solidFill>
                  <a:srgbClr val="C00000"/>
                </a:solidFill>
              </a:rPr>
              <a:t>) бес </a:t>
            </a:r>
            <a:r>
              <a:rPr lang="ru-RU" dirty="0" err="1" smtClean="0">
                <a:solidFill>
                  <a:srgbClr val="C00000"/>
                </a:solidFill>
              </a:rPr>
              <a:t>көміртек </a:t>
            </a:r>
            <a:r>
              <a:rPr lang="ru-RU" dirty="0" smtClean="0">
                <a:solidFill>
                  <a:srgbClr val="C00000"/>
                </a:solidFill>
              </a:rPr>
              <a:t>атомы </a:t>
            </a:r>
            <a:r>
              <a:rPr lang="ru-RU" dirty="0" err="1" smtClean="0">
                <a:solidFill>
                  <a:srgbClr val="C00000"/>
                </a:solidFill>
              </a:rPr>
              <a:t>болатын</a:t>
            </a:r>
            <a:r>
              <a:rPr lang="ru-RU" dirty="0" smtClean="0">
                <a:solidFill>
                  <a:srgbClr val="C00000"/>
                </a:solidFill>
              </a:rPr>
              <a:t> </a:t>
            </a:r>
            <a:r>
              <a:rPr lang="ru-RU" dirty="0" err="1" smtClean="0">
                <a:solidFill>
                  <a:srgbClr val="C00000"/>
                </a:solidFill>
              </a:rPr>
              <a:t>изомерлердің қ</a:t>
            </a:r>
            <a:r>
              <a:rPr lang="kk-KZ" dirty="0" smtClean="0">
                <a:solidFill>
                  <a:srgbClr val="C00000"/>
                </a:solidFill>
              </a:rPr>
              <a:t>ұ</a:t>
            </a:r>
            <a:r>
              <a:rPr lang="ru-RU" dirty="0" err="1" smtClean="0">
                <a:solidFill>
                  <a:srgbClr val="C00000"/>
                </a:solidFill>
              </a:rPr>
              <a:t>рылым</a:t>
            </a:r>
            <a:r>
              <a:rPr lang="ru-RU" dirty="0" smtClean="0">
                <a:solidFill>
                  <a:srgbClr val="C00000"/>
                </a:solidFill>
              </a:rPr>
              <a:t> </a:t>
            </a:r>
            <a:r>
              <a:rPr lang="ru-RU" dirty="0" err="1" smtClean="0">
                <a:solidFill>
                  <a:srgbClr val="C00000"/>
                </a:solidFill>
              </a:rPr>
              <a:t>формулаларын</a:t>
            </a:r>
            <a:r>
              <a:rPr lang="ru-RU" dirty="0" smtClean="0">
                <a:solidFill>
                  <a:srgbClr val="C00000"/>
                </a:solidFill>
              </a:rPr>
              <a:t> </a:t>
            </a:r>
            <a:r>
              <a:rPr lang="ru-RU" dirty="0" err="1" smtClean="0">
                <a:solidFill>
                  <a:srgbClr val="C00000"/>
                </a:solidFill>
              </a:rPr>
              <a:t>жазып</a:t>
            </a:r>
            <a:r>
              <a:rPr lang="ru-RU" dirty="0" smtClean="0">
                <a:solidFill>
                  <a:srgbClr val="C00000"/>
                </a:solidFill>
              </a:rPr>
              <a:t>, </a:t>
            </a:r>
            <a:r>
              <a:rPr lang="ru-RU" dirty="0" err="1" smtClean="0">
                <a:solidFill>
                  <a:srgbClr val="C00000"/>
                </a:solidFill>
              </a:rPr>
              <a:t>қосылыстарды жүйелеу номенклатурасы</a:t>
            </a:r>
            <a:r>
              <a:rPr lang="ru-RU" dirty="0" smtClean="0">
                <a:solidFill>
                  <a:srgbClr val="C00000"/>
                </a:solidFill>
              </a:rPr>
              <a:t> </a:t>
            </a:r>
            <a:r>
              <a:rPr lang="ru-RU" dirty="0" err="1" smtClean="0">
                <a:solidFill>
                  <a:srgbClr val="C00000"/>
                </a:solidFill>
              </a:rPr>
              <a:t>бойынша</a:t>
            </a:r>
            <a:r>
              <a:rPr lang="ru-RU" dirty="0" smtClean="0">
                <a:solidFill>
                  <a:srgbClr val="C00000"/>
                </a:solidFill>
              </a:rPr>
              <a:t> </a:t>
            </a:r>
            <a:r>
              <a:rPr lang="ru-RU" dirty="0" err="1" smtClean="0">
                <a:solidFill>
                  <a:srgbClr val="C00000"/>
                </a:solidFill>
              </a:rPr>
              <a:t>атаңдар.</a:t>
            </a:r>
            <a:r>
              <a:rPr lang="ru-RU" dirty="0" smtClean="0">
                <a:solidFill>
                  <a:srgbClr val="C00000"/>
                </a:solidFill>
              </a:rPr>
              <a:t> </a:t>
            </a:r>
            <a:r>
              <a:rPr lang="ru-RU" dirty="0" err="1" smtClean="0">
                <a:solidFill>
                  <a:srgbClr val="C00000"/>
                </a:solidFill>
              </a:rPr>
              <a:t>Біріншілік</a:t>
            </a:r>
            <a:r>
              <a:rPr lang="ru-RU" dirty="0" smtClean="0">
                <a:solidFill>
                  <a:srgbClr val="C00000"/>
                </a:solidFill>
              </a:rPr>
              <a:t>, </a:t>
            </a:r>
            <a:r>
              <a:rPr lang="ru-RU" dirty="0" err="1" smtClean="0">
                <a:solidFill>
                  <a:srgbClr val="C00000"/>
                </a:solidFill>
              </a:rPr>
              <a:t>екіншілік</a:t>
            </a:r>
            <a:r>
              <a:rPr lang="ru-RU" dirty="0" smtClean="0">
                <a:solidFill>
                  <a:srgbClr val="C00000"/>
                </a:solidFill>
              </a:rPr>
              <a:t>, </a:t>
            </a:r>
            <a:r>
              <a:rPr lang="ru-RU" dirty="0" err="1" smtClean="0">
                <a:solidFill>
                  <a:srgbClr val="C00000"/>
                </a:solidFill>
              </a:rPr>
              <a:t>үшіншілік спирттерді</a:t>
            </a:r>
            <a:r>
              <a:rPr lang="ru-RU" dirty="0" smtClean="0">
                <a:solidFill>
                  <a:srgbClr val="C00000"/>
                </a:solidFill>
              </a:rPr>
              <a:t> </a:t>
            </a:r>
            <a:r>
              <a:rPr lang="ru-RU" dirty="0" err="1" smtClean="0">
                <a:solidFill>
                  <a:srgbClr val="C00000"/>
                </a:solidFill>
              </a:rPr>
              <a:t>көрсетіңдер.</a:t>
            </a:r>
            <a:endParaRPr lang="ru-RU" dirty="0" smtClean="0">
              <a:solidFill>
                <a:srgbClr val="C00000"/>
              </a:solidFill>
            </a:endParaRPr>
          </a:p>
          <a:p>
            <a:r>
              <a:rPr lang="kk-KZ" dirty="0" smtClean="0">
                <a:solidFill>
                  <a:srgbClr val="C00000"/>
                </a:solidFill>
              </a:rPr>
              <a:t>3. Мынадай заттардан:</a:t>
            </a:r>
            <a:endParaRPr lang="ru-RU" dirty="0" smtClean="0">
              <a:solidFill>
                <a:srgbClr val="C00000"/>
              </a:solidFill>
            </a:endParaRPr>
          </a:p>
          <a:p>
            <a:r>
              <a:rPr lang="kk-KZ" dirty="0" smtClean="0">
                <a:solidFill>
                  <a:srgbClr val="C00000"/>
                </a:solidFill>
              </a:rPr>
              <a:t>а) йодметаннан; ә) йодэтаннан; б) 1-бромпропаннан спирт алу реакцияларының теңдеулерін жазыңдар.</a:t>
            </a:r>
            <a:endParaRPr lang="ru-RU" dirty="0" smtClean="0">
              <a:solidFill>
                <a:srgbClr val="C00000"/>
              </a:solidFill>
            </a:endParaRPr>
          </a:p>
          <a:p>
            <a:r>
              <a:rPr lang="kk-KZ" dirty="0" smtClean="0">
                <a:solidFill>
                  <a:srgbClr val="C00000"/>
                </a:solidFill>
              </a:rPr>
              <a:t>4. Метил спирті, этил спирті және күкірт кышқылының қоспасын </a:t>
            </a:r>
            <a:r>
              <a:rPr lang="kk-KZ" cap="small" dirty="0" smtClean="0">
                <a:solidFill>
                  <a:srgbClr val="C00000"/>
                </a:solidFill>
              </a:rPr>
              <a:t> </a:t>
            </a:r>
            <a:r>
              <a:rPr lang="kk-KZ" dirty="0" smtClean="0">
                <a:solidFill>
                  <a:srgbClr val="C00000"/>
                </a:solidFill>
              </a:rPr>
              <a:t>қыздырғанда қандай эфирлер түзілуі мүмкін? Реакция теңдеулерін жазыңдар.</a:t>
            </a:r>
            <a:endParaRPr lang="ru-RU" dirty="0" smtClean="0">
              <a:solidFill>
                <a:srgbClr val="C00000"/>
              </a:solidFill>
            </a:endParaRPr>
          </a:p>
          <a:p>
            <a:endParaRPr lang="ru-RU" dirty="0"/>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928670"/>
            <a:ext cx="8043890" cy="5197493"/>
          </a:xfrm>
        </p:spPr>
        <p:txBody>
          <a:bodyPr>
            <a:normAutofit fontScale="77500" lnSpcReduction="20000"/>
          </a:bodyPr>
          <a:lstStyle/>
          <a:p>
            <a:r>
              <a:rPr lang="kk-KZ" b="1" dirty="0" smtClean="0">
                <a:solidFill>
                  <a:srgbClr val="002060"/>
                </a:solidFill>
              </a:rPr>
              <a:t>ІV-деңгей</a:t>
            </a:r>
            <a:endParaRPr lang="ru-RU" dirty="0" smtClean="0">
              <a:solidFill>
                <a:srgbClr val="002060"/>
              </a:solidFill>
            </a:endParaRPr>
          </a:p>
          <a:p>
            <a:r>
              <a:rPr lang="kk-KZ" dirty="0" smtClean="0">
                <a:solidFill>
                  <a:srgbClr val="002060"/>
                </a:solidFill>
              </a:rPr>
              <a:t>1. Жай эфирлердің өкілдері — диметил және диэтил эфирлерінің кұрылым формулаларын және осы эфирлердің алыну реакциялары теңдеулерін жазыңдар. Реакциялардың жүру жағдайларын көрсетіңдер.</a:t>
            </a:r>
            <a:endParaRPr lang="ru-RU" dirty="0" smtClean="0">
              <a:solidFill>
                <a:srgbClr val="002060"/>
              </a:solidFill>
            </a:endParaRPr>
          </a:p>
          <a:p>
            <a:r>
              <a:rPr lang="kk-KZ" dirty="0" smtClean="0">
                <a:solidFill>
                  <a:srgbClr val="002060"/>
                </a:solidFill>
              </a:rPr>
              <a:t>2. Өзара изомер болып табылатын этил спирті мен диметил эфирінің қайнау температурасы мен суда ерігіштіктерінде үлкен айырмашылықтың болуы неліктен екенін түсіндіріңдер.</a:t>
            </a:r>
            <a:endParaRPr lang="ru-RU" dirty="0" smtClean="0">
              <a:solidFill>
                <a:srgbClr val="002060"/>
              </a:solidFill>
            </a:endParaRPr>
          </a:p>
          <a:p>
            <a:r>
              <a:rPr lang="kk-KZ" dirty="0" smtClean="0">
                <a:solidFill>
                  <a:srgbClr val="002060"/>
                </a:solidFill>
              </a:rPr>
              <a:t>3. Мына айналуларды орындауға мүмкіндік беретін: </a:t>
            </a:r>
            <a:endParaRPr lang="ru-RU" dirty="0" smtClean="0">
              <a:solidFill>
                <a:srgbClr val="002060"/>
              </a:solidFill>
            </a:endParaRPr>
          </a:p>
          <a:p>
            <a:r>
              <a:rPr lang="kk-KZ" dirty="0" smtClean="0">
                <a:solidFill>
                  <a:srgbClr val="002060"/>
                </a:solidFill>
              </a:rPr>
              <a:t>    этан → этилхлорид → этанол →  этилен → этилбромид </a:t>
            </a:r>
            <a:endParaRPr lang="ru-RU" dirty="0" smtClean="0">
              <a:solidFill>
                <a:srgbClr val="002060"/>
              </a:solidFill>
            </a:endParaRPr>
          </a:p>
          <a:p>
            <a:r>
              <a:rPr lang="kk-KZ" dirty="0" smtClean="0">
                <a:solidFill>
                  <a:srgbClr val="002060"/>
                </a:solidFill>
              </a:rPr>
              <a:t>реакциялардың теңдеулерін жазыңдар.</a:t>
            </a:r>
            <a:endParaRPr lang="ru-RU" dirty="0" smtClean="0">
              <a:solidFill>
                <a:srgbClr val="002060"/>
              </a:solidFill>
            </a:endParaRPr>
          </a:p>
          <a:p>
            <a:endParaRPr lang="ru-RU" dirty="0"/>
          </a:p>
        </p:txBody>
      </p:sp>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Autofit/>
          </a:bodyPr>
          <a:lstStyle/>
          <a:p>
            <a:r>
              <a:rPr lang="kk-KZ" sz="2400" b="1" dirty="0" smtClean="0">
                <a:solidFill>
                  <a:srgbClr val="002060"/>
                </a:solidFill>
              </a:rPr>
              <a:t>ІІІ-тапсырма. Кесте толтыру.</a:t>
            </a:r>
            <a:r>
              <a:rPr lang="ru-RU" sz="2400" dirty="0" smtClean="0">
                <a:solidFill>
                  <a:srgbClr val="002060"/>
                </a:solidFill>
              </a:rPr>
              <a:t/>
            </a:r>
            <a:br>
              <a:rPr lang="ru-RU" sz="2400" dirty="0" smtClean="0">
                <a:solidFill>
                  <a:srgbClr val="002060"/>
                </a:solidFill>
              </a:rPr>
            </a:br>
            <a:r>
              <a:rPr lang="kk-KZ" sz="2400" dirty="0" smtClean="0">
                <a:solidFill>
                  <a:srgbClr val="002060"/>
                </a:solidFill>
              </a:rPr>
              <a:t>1. Біратомды спирттердің алғашқы өкілдерін сипаттап, берілген кестені толтырыңдар:</a:t>
            </a:r>
            <a:r>
              <a:rPr lang="ru-RU" sz="2400" dirty="0" smtClean="0">
                <a:solidFill>
                  <a:srgbClr val="002060"/>
                </a:solidFill>
              </a:rPr>
              <a:t/>
            </a:r>
            <a:br>
              <a:rPr lang="ru-RU" sz="2400" dirty="0" smtClean="0">
                <a:solidFill>
                  <a:srgbClr val="002060"/>
                </a:solidFill>
              </a:rPr>
            </a:br>
            <a:endParaRPr lang="ru-RU" sz="2400" dirty="0">
              <a:solidFill>
                <a:srgbClr val="002060"/>
              </a:solidFill>
            </a:endParaRPr>
          </a:p>
        </p:txBody>
      </p:sp>
      <p:graphicFrame>
        <p:nvGraphicFramePr>
          <p:cNvPr id="4" name="Таблица 3"/>
          <p:cNvGraphicFramePr>
            <a:graphicFrameLocks noGrp="1"/>
          </p:cNvGraphicFramePr>
          <p:nvPr/>
        </p:nvGraphicFramePr>
        <p:xfrm>
          <a:off x="785787" y="2214554"/>
          <a:ext cx="7358114" cy="2286018"/>
        </p:xfrm>
        <a:graphic>
          <a:graphicData uri="http://schemas.openxmlformats.org/drawingml/2006/table">
            <a:tbl>
              <a:tblPr/>
              <a:tblGrid>
                <a:gridCol w="3334313"/>
                <a:gridCol w="1890863"/>
                <a:gridCol w="2132938"/>
              </a:tblGrid>
              <a:tr h="326574">
                <a:tc>
                  <a:txBody>
                    <a:bodyPr/>
                    <a:lstStyle/>
                    <a:p>
                      <a:pPr algn="ctr">
                        <a:spcAft>
                          <a:spcPts val="0"/>
                        </a:spcAft>
                      </a:pPr>
                      <a:r>
                        <a:rPr lang="kk-KZ" sz="2000" b="1" dirty="0">
                          <a:solidFill>
                            <a:srgbClr val="820041"/>
                          </a:solidFill>
                          <a:latin typeface="Times New Roman"/>
                          <a:cs typeface="Times New Roman"/>
                        </a:rPr>
                        <a:t>Сипаттамасы </a:t>
                      </a:r>
                      <a:endParaRPr lang="ru-RU" sz="2000" b="1" dirty="0">
                        <a:solidFill>
                          <a:srgbClr val="82004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2000" b="1">
                          <a:solidFill>
                            <a:srgbClr val="820041"/>
                          </a:solidFill>
                          <a:latin typeface="Times New Roman"/>
                          <a:cs typeface="Times New Roman"/>
                        </a:rPr>
                        <a:t>Метанол </a:t>
                      </a:r>
                      <a:endParaRPr lang="ru-RU" sz="2000" b="1">
                        <a:solidFill>
                          <a:srgbClr val="82004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k-KZ" sz="2000" b="1">
                          <a:solidFill>
                            <a:srgbClr val="820041"/>
                          </a:solidFill>
                          <a:latin typeface="Times New Roman"/>
                          <a:cs typeface="Times New Roman"/>
                        </a:rPr>
                        <a:t>Этанол </a:t>
                      </a:r>
                      <a:endParaRPr lang="ru-RU" sz="2000" b="1">
                        <a:solidFill>
                          <a:srgbClr val="82004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l">
                        <a:spcAft>
                          <a:spcPts val="0"/>
                        </a:spcAft>
                      </a:pPr>
                      <a:r>
                        <a:rPr lang="kk-KZ" sz="2000" b="1" dirty="0">
                          <a:solidFill>
                            <a:srgbClr val="820041"/>
                          </a:solidFill>
                          <a:latin typeface="Times New Roman"/>
                          <a:cs typeface="Times New Roman"/>
                        </a:rPr>
                        <a:t>Молекулалық формуласы</a:t>
                      </a:r>
                      <a:endParaRPr lang="ru-RU" sz="2000" b="1" dirty="0">
                        <a:solidFill>
                          <a:srgbClr val="82004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dirty="0">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l">
                        <a:spcAft>
                          <a:spcPts val="0"/>
                        </a:spcAft>
                      </a:pPr>
                      <a:r>
                        <a:rPr lang="kk-KZ" sz="2000" b="1" dirty="0">
                          <a:solidFill>
                            <a:srgbClr val="820041"/>
                          </a:solidFill>
                          <a:latin typeface="Times New Roman"/>
                          <a:cs typeface="Times New Roman"/>
                        </a:rPr>
                        <a:t>Физикалық қасиеттері</a:t>
                      </a:r>
                      <a:endParaRPr lang="ru-RU" sz="2000" b="1" dirty="0">
                        <a:solidFill>
                          <a:srgbClr val="82004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dirty="0">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l">
                        <a:spcAft>
                          <a:spcPts val="0"/>
                        </a:spcAft>
                      </a:pPr>
                      <a:r>
                        <a:rPr lang="kk-KZ" sz="2000" b="1">
                          <a:solidFill>
                            <a:srgbClr val="820041"/>
                          </a:solidFill>
                          <a:latin typeface="Times New Roman"/>
                          <a:cs typeface="Times New Roman"/>
                        </a:rPr>
                        <a:t>Химиялық қасиеттері</a:t>
                      </a:r>
                      <a:endParaRPr lang="ru-RU" sz="2000" b="1">
                        <a:solidFill>
                          <a:srgbClr val="82004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dirty="0">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l">
                        <a:spcAft>
                          <a:spcPts val="0"/>
                        </a:spcAft>
                      </a:pPr>
                      <a:r>
                        <a:rPr lang="kk-KZ" sz="2000" b="1">
                          <a:solidFill>
                            <a:srgbClr val="820041"/>
                          </a:solidFill>
                          <a:latin typeface="Times New Roman"/>
                          <a:cs typeface="Times New Roman"/>
                        </a:rPr>
                        <a:t>Өнеркәсіпте алу жолдары</a:t>
                      </a:r>
                      <a:endParaRPr lang="ru-RU" sz="2000" b="1">
                        <a:solidFill>
                          <a:srgbClr val="82004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dirty="0">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dirty="0">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l">
                        <a:spcAft>
                          <a:spcPts val="0"/>
                        </a:spcAft>
                      </a:pPr>
                      <a:r>
                        <a:rPr lang="kk-KZ" sz="2000" b="1">
                          <a:solidFill>
                            <a:srgbClr val="820041"/>
                          </a:solidFill>
                          <a:latin typeface="Times New Roman"/>
                          <a:cs typeface="Times New Roman"/>
                        </a:rPr>
                        <a:t>Спирттердің қолданылуы</a:t>
                      </a:r>
                      <a:endParaRPr lang="ru-RU" sz="2000" b="1">
                        <a:solidFill>
                          <a:srgbClr val="82004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dirty="0">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dirty="0">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74">
                <a:tc>
                  <a:txBody>
                    <a:bodyPr/>
                    <a:lstStyle/>
                    <a:p>
                      <a:pPr algn="l">
                        <a:spcAft>
                          <a:spcPts val="0"/>
                        </a:spcAft>
                      </a:pPr>
                      <a:r>
                        <a:rPr lang="kk-KZ" sz="2000" b="1">
                          <a:solidFill>
                            <a:srgbClr val="820041"/>
                          </a:solidFill>
                          <a:latin typeface="Times New Roman"/>
                          <a:cs typeface="Times New Roman"/>
                        </a:rPr>
                        <a:t>Организмге әсері</a:t>
                      </a:r>
                      <a:endParaRPr lang="ru-RU" sz="2000" b="1">
                        <a:solidFill>
                          <a:srgbClr val="820041"/>
                        </a:solidFill>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k-KZ" sz="2000" b="1" dirty="0">
                        <a:solidFill>
                          <a:srgbClr val="820041"/>
                        </a:solidFill>
                        <a:latin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heel spokes="1"/>
    <p:sndAc>
      <p:stSnd>
        <p:snd r:embed="rId2" name="camera.wav" builtIn="1"/>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1454</Words>
  <Application>Microsoft Office PowerPoint</Application>
  <PresentationFormat>Экран (4:3)</PresentationFormat>
  <Paragraphs>148</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Rubius</vt:lpstr>
      <vt:lpstr>Times New Roman</vt:lpstr>
      <vt:lpstr>Calibri</vt:lpstr>
      <vt:lpstr>Тема Office</vt:lpstr>
      <vt:lpstr>Слайд 1</vt:lpstr>
      <vt:lpstr>Слайд 2</vt:lpstr>
      <vt:lpstr> Сабақтың барысы: </vt:lpstr>
      <vt:lpstr>ІІ. Үйтапсырмасын сұрау кезеңі. </vt:lpstr>
      <vt:lpstr>ІІ-тапсырма. Өзіндік жұмыс. </vt:lpstr>
      <vt:lpstr>Слайд 6</vt:lpstr>
      <vt:lpstr>Слайд 7</vt:lpstr>
      <vt:lpstr>Слайд 8</vt:lpstr>
      <vt:lpstr>ІІІ-тапсырма. Кесте толтыру. 1. Біратомды спирттердің алғашқы өкілдерін сипаттап, берілген кестені толтырыңдар: </vt:lpstr>
      <vt:lpstr>2. Спирттерді атап, берілген кестені толтырыңдар: </vt:lpstr>
      <vt:lpstr>ІV-тапсырма.Есеп шығару </vt:lpstr>
      <vt:lpstr>ІІІ. Жаңа сабақты түсіндіру кезеңі. </vt:lpstr>
      <vt:lpstr>Қолданылуы.</vt:lpstr>
      <vt:lpstr>ІV.Жаңа сабақты пысықтау. </vt:lpstr>
      <vt:lpstr>І-тапсырма.Сұрақ –жауап. </vt:lpstr>
      <vt:lpstr>Слайд 16</vt:lpstr>
      <vt:lpstr>Есеп шығару. </vt:lpstr>
      <vt:lpstr>Слайд 18</vt:lpstr>
    </vt:vector>
  </TitlesOfParts>
  <Company>МАОУ лицей №21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Сказочные</dc:title>
  <dc:creator>Ранько Елена</dc:creator>
  <cp:lastModifiedBy>Амалбек</cp:lastModifiedBy>
  <cp:revision>67</cp:revision>
  <dcterms:created xsi:type="dcterms:W3CDTF">2015-04-19T15:51:03Z</dcterms:created>
  <dcterms:modified xsi:type="dcterms:W3CDTF">2015-08-16T17:33:25Z</dcterms:modified>
</cp:coreProperties>
</file>