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74" r:id="rId1"/>
    <p:sldMasterId id="2147484200" r:id="rId2"/>
    <p:sldMasterId id="2147484212" r:id="rId3"/>
  </p:sldMasterIdLst>
  <p:sldIdLst>
    <p:sldId id="266" r:id="rId4"/>
    <p:sldId id="258" r:id="rId5"/>
    <p:sldId id="265" r:id="rId6"/>
    <p:sldId id="260" r:id="rId7"/>
    <p:sldId id="268" r:id="rId8"/>
    <p:sldId id="261" r:id="rId9"/>
    <p:sldId id="270" r:id="rId10"/>
    <p:sldId id="262" r:id="rId11"/>
    <p:sldId id="264" r:id="rId12"/>
    <p:sldId id="269" r:id="rId13"/>
    <p:sldId id="276" r:id="rId14"/>
    <p:sldId id="272" r:id="rId15"/>
    <p:sldId id="277" r:id="rId16"/>
    <p:sldId id="275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Rectangle 12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/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76073C-0431-427B-B6F5-5F9788D278A0}" type="datetimeFigureOut">
              <a:rPr lang="ru-RU"/>
              <a:pPr>
                <a:defRPr/>
              </a:pPr>
              <a:t>08.12.2014</a:t>
            </a:fld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48255A-E5FE-4D12-9B9F-0D2CBA5A2D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C121B-0AFC-45DD-AAC0-FA2C96295782}" type="datetimeFigureOut">
              <a:rPr lang="ru-RU"/>
              <a:pPr>
                <a:defRPr/>
              </a:pPr>
              <a:t>08.12.2014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5DCBA5-F97B-4E89-AE5A-4E39619F9A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66F333-BCC3-42DF-9E91-95BB1B019BC0}" type="datetimeFigureOut">
              <a:rPr lang="ru-RU"/>
              <a:pPr>
                <a:defRPr/>
              </a:pPr>
              <a:t>08.12.2014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55A263-D208-4729-9604-E96C87F490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08.12.2014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4494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08.12.2014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50047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08.12.2014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11474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08.12.2014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03669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08.12.2014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29716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08.12.2014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357711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08.12.2014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23678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08.12.2014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5654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D08751-7051-47C5-BBEA-415A129059BB}" type="datetimeFigureOut">
              <a:rPr lang="ru-RU"/>
              <a:pPr>
                <a:defRPr/>
              </a:pPr>
              <a:t>08.12.2014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62E4F1-9056-47FC-AAE7-79F3783C78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08.12.2014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960465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08.12.2014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74757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08.12.2014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287475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08.12.2014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676951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08.12.2014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276084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08.12.2014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819613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08.12.2014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254617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08.12.2014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630543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08.12.2014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771489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08.12.2014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580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Rectangle 8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C70945-A7DF-4109-940F-CD60187BE3A7}" type="datetimeFigureOut">
              <a:rPr lang="ru-RU"/>
              <a:pPr>
                <a:defRPr/>
              </a:pPr>
              <a:t>08.12.2014</a:t>
            </a:fld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CEEB84-564A-4EC7-A563-96072C3074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08.12.2014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57903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08.12.2014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532964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08.12.2014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13499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08.12.2014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1894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E40A4D-8F09-484D-95E1-41A051B92A01}" type="datetimeFigureOut">
              <a:rPr lang="ru-RU"/>
              <a:pPr>
                <a:defRPr/>
              </a:pPr>
              <a:t>08.12.2014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22C6C9-F422-445C-AFC7-3AF44FD0AC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75177A-E545-40B7-B206-3209C2B7929E}" type="datetimeFigureOut">
              <a:rPr lang="ru-RU"/>
              <a:pPr>
                <a:defRPr/>
              </a:pPr>
              <a:t>08.12.2014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9A218A-F79F-42A2-AD13-A1ED04C064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0DF5EF-B944-4CCF-B1E1-3ACE4B3408DC}" type="datetimeFigureOut">
              <a:rPr lang="ru-RU"/>
              <a:pPr>
                <a:defRPr/>
              </a:pPr>
              <a:t>08.12.2014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1FBA07-31ED-4930-9AF6-65A0239D4B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500B59-DE9C-4B8F-BE29-FF3890869F63}" type="datetimeFigureOut">
              <a:rPr lang="ru-RU"/>
              <a:pPr>
                <a:defRPr/>
              </a:pPr>
              <a:t>08.12.2014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A5E594-7B97-40BC-A0C4-AF8625D1200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/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6F11F0-8334-4D54-B437-D673C44D4340}" type="datetimeFigureOut">
              <a:rPr lang="ru-RU"/>
              <a:pPr>
                <a:defRPr/>
              </a:pPr>
              <a:t>08.12.2014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A7538-D419-460E-8D87-E808230E44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7" name="Rectangle 9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 rtlCol="0"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2A6D54-D3B0-4028-84AB-3CD7714AFA69}" type="datetimeFigureOut">
              <a:rPr lang="ru-RU"/>
              <a:pPr>
                <a:defRPr/>
              </a:pPr>
              <a:t>08.12.2014</a:t>
            </a:fld>
            <a:endParaRPr lang="ru-RU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77CA21-193D-4AA7-8C49-38284A7260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725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875" y="4371975"/>
            <a:ext cx="6511925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3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43000" y="731838"/>
            <a:ext cx="6400800" cy="347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 smtClean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2BAB1FFE-D50F-4B73-9824-E7EFBD811174}" type="datetimeFigureOut">
              <a:rPr lang="ru-RU"/>
              <a:pPr>
                <a:defRPr/>
              </a:pPr>
              <a:t>08.12.2014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7220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smtClean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E7D3DFD5-7D54-4F7B-8D92-6D8B12F857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97" r:id="rId1"/>
    <p:sldLayoutId id="2147484189" r:id="rId2"/>
    <p:sldLayoutId id="2147484198" r:id="rId3"/>
    <p:sldLayoutId id="2147484190" r:id="rId4"/>
    <p:sldLayoutId id="2147484191" r:id="rId5"/>
    <p:sldLayoutId id="2147484192" r:id="rId6"/>
    <p:sldLayoutId id="2147484193" r:id="rId7"/>
    <p:sldLayoutId id="2147484194" r:id="rId8"/>
    <p:sldLayoutId id="2147484199" r:id="rId9"/>
    <p:sldLayoutId id="2147484195" r:id="rId10"/>
    <p:sldLayoutId id="2147484196" r:id="rId11"/>
  </p:sldLayoutIdLst>
  <p:timing>
    <p:tnLst>
      <p:par>
        <p:cTn id="1" dur="indefinite" restart="never" nodeType="tmRoot"/>
      </p:par>
    </p:tnLst>
  </p:timing>
  <p:txStyles>
    <p:titleStyle>
      <a:lvl1pPr marL="319088" indent="-319088" algn="r" rtl="0" fontAlgn="base">
        <a:spcBef>
          <a:spcPct val="0"/>
        </a:spcBef>
        <a:spcAft>
          <a:spcPct val="0"/>
        </a:spcAft>
        <a:buClr>
          <a:srgbClr val="786F51"/>
        </a:buClr>
        <a:buSzPct val="128000"/>
        <a:buFont typeface="Georgia" pitchFamily="18" charset="0"/>
        <a:buChar char="*"/>
        <a:defRPr sz="4600" b="1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marL="319088" indent="-319088" algn="r" rtl="0" fontAlgn="base">
        <a:spcBef>
          <a:spcPct val="0"/>
        </a:spcBef>
        <a:spcAft>
          <a:spcPct val="0"/>
        </a:spcAft>
        <a:buClr>
          <a:srgbClr val="786F51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2pPr>
      <a:lvl3pPr marL="319088" indent="-319088" algn="r" rtl="0" fontAlgn="base">
        <a:spcBef>
          <a:spcPct val="0"/>
        </a:spcBef>
        <a:spcAft>
          <a:spcPct val="0"/>
        </a:spcAft>
        <a:buClr>
          <a:srgbClr val="786F51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3pPr>
      <a:lvl4pPr marL="319088" indent="-319088" algn="r" rtl="0" fontAlgn="base">
        <a:spcBef>
          <a:spcPct val="0"/>
        </a:spcBef>
        <a:spcAft>
          <a:spcPct val="0"/>
        </a:spcAft>
        <a:buClr>
          <a:srgbClr val="786F51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4pPr>
      <a:lvl5pPr marL="319088" indent="-319088" algn="r" rtl="0" fontAlgn="base">
        <a:spcBef>
          <a:spcPct val="0"/>
        </a:spcBef>
        <a:spcAft>
          <a:spcPct val="0"/>
        </a:spcAft>
        <a:buClr>
          <a:srgbClr val="786F51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563" algn="l" rtl="0" fontAlgn="base">
        <a:spcBef>
          <a:spcPct val="20000"/>
        </a:spcBef>
        <a:spcAft>
          <a:spcPts val="300"/>
        </a:spcAft>
        <a:buClr>
          <a:srgbClr val="786F51"/>
        </a:buClr>
        <a:buSzPct val="130000"/>
        <a:buFont typeface="Georgia" pitchFamily="18" charset="0"/>
        <a:buChar char="*"/>
        <a:defRPr sz="2200" kern="1200">
          <a:solidFill>
            <a:srgbClr val="404040"/>
          </a:solidFill>
          <a:latin typeface="+mn-lt"/>
          <a:ea typeface="+mn-ea"/>
          <a:cs typeface="+mn-cs"/>
        </a:defRPr>
      </a:lvl1pPr>
      <a:lvl2pPr marL="547688" indent="-182563" algn="l" rtl="0" fontAlgn="base">
        <a:spcBef>
          <a:spcPct val="20000"/>
        </a:spcBef>
        <a:spcAft>
          <a:spcPts val="300"/>
        </a:spcAft>
        <a:buClr>
          <a:srgbClr val="786F51"/>
        </a:buClr>
        <a:buSzPct val="130000"/>
        <a:buFont typeface="Georgia" pitchFamily="18" charset="0"/>
        <a:buChar char="*"/>
        <a:defRPr sz="2000" kern="1200">
          <a:solidFill>
            <a:srgbClr val="404040"/>
          </a:solidFill>
          <a:latin typeface="+mn-lt"/>
          <a:ea typeface="+mn-ea"/>
          <a:cs typeface="+mn-cs"/>
        </a:defRPr>
      </a:lvl2pPr>
      <a:lvl3pPr marL="822325" indent="-182563" algn="l" rtl="0" fontAlgn="base">
        <a:spcBef>
          <a:spcPct val="20000"/>
        </a:spcBef>
        <a:spcAft>
          <a:spcPts val="300"/>
        </a:spcAft>
        <a:buClr>
          <a:srgbClr val="786F51"/>
        </a:buClr>
        <a:buSzPct val="130000"/>
        <a:buFont typeface="Georgia" pitchFamily="18" charset="0"/>
        <a:buChar char="*"/>
        <a:defRPr kern="1200">
          <a:solidFill>
            <a:srgbClr val="404040"/>
          </a:solidFill>
          <a:latin typeface="+mn-lt"/>
          <a:ea typeface="+mn-ea"/>
          <a:cs typeface="+mn-cs"/>
        </a:defRPr>
      </a:lvl3pPr>
      <a:lvl4pPr marL="1096963" indent="-182563" algn="l" rtl="0" fontAlgn="base">
        <a:spcBef>
          <a:spcPct val="20000"/>
        </a:spcBef>
        <a:spcAft>
          <a:spcPts val="300"/>
        </a:spcAft>
        <a:buClr>
          <a:srgbClr val="786F51"/>
        </a:buClr>
        <a:buSzPct val="130000"/>
        <a:buFont typeface="Georgia" pitchFamily="18" charset="0"/>
        <a:buChar char="*"/>
        <a:defRPr sz="1600" kern="1200">
          <a:solidFill>
            <a:srgbClr val="404040"/>
          </a:solidFill>
          <a:latin typeface="+mn-lt"/>
          <a:ea typeface="+mn-ea"/>
          <a:cs typeface="+mn-cs"/>
        </a:defRPr>
      </a:lvl4pPr>
      <a:lvl5pPr marL="1389063" indent="-182563" algn="l" rtl="0" fontAlgn="base">
        <a:spcBef>
          <a:spcPct val="20000"/>
        </a:spcBef>
        <a:spcAft>
          <a:spcPts val="300"/>
        </a:spcAft>
        <a:buClr>
          <a:srgbClr val="786F51"/>
        </a:buClr>
        <a:buSzPct val="130000"/>
        <a:buFont typeface="Georgia" pitchFamily="18" charset="0"/>
        <a:buChar char="*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08.12.2014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90952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01" r:id="rId1"/>
    <p:sldLayoutId id="2147484202" r:id="rId2"/>
    <p:sldLayoutId id="2147484203" r:id="rId3"/>
    <p:sldLayoutId id="2147484204" r:id="rId4"/>
    <p:sldLayoutId id="2147484205" r:id="rId5"/>
    <p:sldLayoutId id="2147484206" r:id="rId6"/>
    <p:sldLayoutId id="2147484207" r:id="rId7"/>
    <p:sldLayoutId id="2147484208" r:id="rId8"/>
    <p:sldLayoutId id="2147484209" r:id="rId9"/>
    <p:sldLayoutId id="2147484210" r:id="rId10"/>
    <p:sldLayoutId id="214748421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5B106E36-FD25-4E2D-B0AA-010F637433A0}" type="datetimeFigureOut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08.12.2014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51026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13" r:id="rId1"/>
    <p:sldLayoutId id="2147484214" r:id="rId2"/>
    <p:sldLayoutId id="2147484215" r:id="rId3"/>
    <p:sldLayoutId id="2147484216" r:id="rId4"/>
    <p:sldLayoutId id="2147484217" r:id="rId5"/>
    <p:sldLayoutId id="2147484218" r:id="rId6"/>
    <p:sldLayoutId id="2147484219" r:id="rId7"/>
    <p:sldLayoutId id="2147484220" r:id="rId8"/>
    <p:sldLayoutId id="2147484221" r:id="rId9"/>
    <p:sldLayoutId id="2147484222" r:id="rId10"/>
    <p:sldLayoutId id="214748422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" Target="slide1.xml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57158" y="642918"/>
            <a:ext cx="8429684" cy="1143000"/>
          </a:xfrm>
        </p:spPr>
        <p:txBody>
          <a:bodyPr/>
          <a:lstStyle/>
          <a:p>
            <a:pPr marL="320040" indent="-32004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None/>
              <a:defRPr/>
            </a:pPr>
            <a:r>
              <a:rPr lang="kk-KZ" dirty="0" smtClean="0">
                <a:solidFill>
                  <a:srgbClr val="FF0000"/>
                </a:solidFill>
              </a:rPr>
              <a:t>“Мақта қыз бен мысық”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4" name="Picture 16" descr="C:\Documents and Settings\Ержан\Рабочий стол\Новая папка\0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643050"/>
            <a:ext cx="2812446" cy="2255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7224" y="3929066"/>
            <a:ext cx="2654087" cy="2796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3" descr="C:\Documents and Settings\Ержан\Рабочий стол\Новая папка\3.jpe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71868" y="4286256"/>
            <a:ext cx="3213675" cy="2286016"/>
          </a:xfrm>
          <a:prstGeom prst="rect">
            <a:avLst/>
          </a:prstGeom>
          <a:noFill/>
        </p:spPr>
      </p:pic>
      <p:pic>
        <p:nvPicPr>
          <p:cNvPr id="7" name="Picture 3" descr="C:\Documents and Settings\Ержан\Рабочий стол\Новая папка\4.jpe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786578" y="4214818"/>
            <a:ext cx="2192710" cy="2286016"/>
          </a:xfrm>
          <a:prstGeom prst="rect">
            <a:avLst/>
          </a:prstGeom>
          <a:noFill/>
        </p:spPr>
      </p:pic>
      <p:pic>
        <p:nvPicPr>
          <p:cNvPr id="8" name="Picture 2" descr="C:\Documents and Settings\Ержан\Рабочий стол\Новая папка\8.jpe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715008" y="1785926"/>
            <a:ext cx="3214710" cy="219481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838"/>
            <a:ext cx="6400800" cy="3475037"/>
          </a:xfrm>
        </p:spPr>
        <p:txBody>
          <a:bodyPr/>
          <a:lstStyle/>
          <a:p>
            <a:pPr algn="ctr"/>
            <a:r>
              <a:rPr lang="kk-KZ" sz="3600" smtClean="0"/>
              <a:t>Тышқанның тапсырмасы:</a:t>
            </a:r>
            <a:endParaRPr lang="ru-RU" sz="3600" smtClean="0"/>
          </a:p>
        </p:txBody>
      </p:sp>
      <p:pic>
        <p:nvPicPr>
          <p:cNvPr id="4" name="Picture 2" descr="C:\Documents and Settings\Ержан\Рабочий стол\Новая папка\8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1714488"/>
            <a:ext cx="7211176" cy="40005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5"/>
          <p:cNvSpPr txBox="1">
            <a:spLocks noChangeArrowheads="1"/>
          </p:cNvSpPr>
          <p:nvPr/>
        </p:nvSpPr>
        <p:spPr bwMode="auto">
          <a:xfrm>
            <a:off x="539750" y="549275"/>
            <a:ext cx="6408738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</a:pPr>
            <a:r>
              <a:rPr lang="ru-RU" sz="6600" b="1">
                <a:solidFill>
                  <a:srgbClr val="FFC000"/>
                </a:solidFill>
                <a:latin typeface="Monotype Corsiva" pitchFamily="66" charset="0"/>
              </a:rPr>
              <a:t>Дүниетану.</a:t>
            </a:r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468313" y="1773238"/>
            <a:ext cx="7199312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</a:pPr>
            <a:r>
              <a:rPr lang="ru-RU" sz="4000" b="1">
                <a:solidFill>
                  <a:srgbClr val="FF6600"/>
                </a:solidFill>
                <a:latin typeface="Verdana" pitchFamily="34" charset="0"/>
              </a:rPr>
              <a:t>Қыстан кейін қай жыл мезгілі келеді?</a:t>
            </a:r>
          </a:p>
        </p:txBody>
      </p:sp>
      <p:sp>
        <p:nvSpPr>
          <p:cNvPr id="18439" name="Text Box 7"/>
          <p:cNvSpPr txBox="1">
            <a:spLocks noChangeArrowheads="1"/>
          </p:cNvSpPr>
          <p:nvPr/>
        </p:nvSpPr>
        <p:spPr bwMode="auto">
          <a:xfrm>
            <a:off x="357188" y="3357563"/>
            <a:ext cx="21272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</a:pPr>
            <a:r>
              <a:rPr lang="ru-RU" sz="3200">
                <a:solidFill>
                  <a:srgbClr val="FF0000"/>
                </a:solidFill>
                <a:latin typeface="Arial Black" pitchFamily="34" charset="0"/>
              </a:rPr>
              <a:t>жауабы: </a:t>
            </a:r>
          </a:p>
        </p:txBody>
      </p:sp>
      <p:sp>
        <p:nvSpPr>
          <p:cNvPr id="18440" name="Text Box 8"/>
          <p:cNvSpPr txBox="1">
            <a:spLocks noChangeArrowheads="1"/>
          </p:cNvSpPr>
          <p:nvPr/>
        </p:nvSpPr>
        <p:spPr bwMode="auto">
          <a:xfrm>
            <a:off x="2484438" y="3286125"/>
            <a:ext cx="26146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</a:pPr>
            <a:r>
              <a:rPr lang="kk-KZ" sz="3200" b="1">
                <a:solidFill>
                  <a:srgbClr val="CC0000"/>
                </a:solidFill>
                <a:latin typeface="Calibri"/>
              </a:rPr>
              <a:t>Көктем</a:t>
            </a:r>
            <a:endParaRPr lang="ru-RU" sz="3200" b="1">
              <a:solidFill>
                <a:srgbClr val="CC0000"/>
              </a:solidFill>
              <a:latin typeface="Calibri"/>
            </a:endParaRPr>
          </a:p>
        </p:txBody>
      </p:sp>
      <p:sp>
        <p:nvSpPr>
          <p:cNvPr id="2054" name="AutoShape 9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0" y="6065838"/>
            <a:ext cx="792163" cy="792162"/>
          </a:xfrm>
          <a:prstGeom prst="actionButtonHome">
            <a:avLst/>
          </a:prstGeom>
          <a:solidFill>
            <a:srgbClr val="FF99CC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10" name="Рисунок 9" descr="1270646768_420320_400687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65588" y="3565525"/>
            <a:ext cx="4919662" cy="291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91103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18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8" grpId="0"/>
      <p:bldP spid="18439" grpId="0"/>
      <p:bldP spid="1844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428604"/>
            <a:ext cx="7940653" cy="1143000"/>
          </a:xfrm>
        </p:spPr>
        <p:txBody>
          <a:bodyPr/>
          <a:lstStyle/>
          <a:p>
            <a:pPr>
              <a:buNone/>
            </a:pPr>
            <a:r>
              <a:rPr lang="kk-KZ" dirty="0" smtClean="0"/>
              <a:t>Мақта қыздың тапсырмасы</a:t>
            </a:r>
            <a:endParaRPr lang="ru-RU" dirty="0"/>
          </a:p>
        </p:txBody>
      </p:sp>
      <p:pic>
        <p:nvPicPr>
          <p:cNvPr id="4" name="Picture 16" descr="C:\Documents and Settings\Ержан\Рабочий стол\Новая папка\0.jpe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929058" y="2285992"/>
            <a:ext cx="3164261" cy="347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47" name="Text Box 19"/>
          <p:cNvSpPr txBox="1">
            <a:spLocks noChangeArrowheads="1"/>
          </p:cNvSpPr>
          <p:nvPr/>
        </p:nvSpPr>
        <p:spPr bwMode="auto">
          <a:xfrm>
            <a:off x="285750" y="1785938"/>
            <a:ext cx="6624638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</a:pPr>
            <a:r>
              <a:rPr lang="ru-RU" sz="4000" b="1" dirty="0" err="1">
                <a:solidFill>
                  <a:srgbClr val="FF6600"/>
                </a:solidFill>
                <a:latin typeface="Calibri"/>
              </a:rPr>
              <a:t>Бір</a:t>
            </a:r>
            <a:r>
              <a:rPr lang="ru-RU" sz="4000" b="1" dirty="0">
                <a:solidFill>
                  <a:srgbClr val="FF6600"/>
                </a:solidFill>
                <a:latin typeface="Calibri"/>
              </a:rPr>
              <a:t> </a:t>
            </a:r>
            <a:r>
              <a:rPr lang="ru-RU" sz="4000" b="1" dirty="0" err="1">
                <a:solidFill>
                  <a:srgbClr val="FF6600"/>
                </a:solidFill>
                <a:latin typeface="Calibri"/>
              </a:rPr>
              <a:t>аптада</a:t>
            </a:r>
            <a:r>
              <a:rPr lang="ru-RU" sz="4000" b="1" dirty="0">
                <a:solidFill>
                  <a:srgbClr val="FF6600"/>
                </a:solidFill>
                <a:latin typeface="Calibri"/>
              </a:rPr>
              <a:t> </a:t>
            </a:r>
            <a:r>
              <a:rPr lang="ru-RU" sz="4000" b="1" dirty="0" err="1">
                <a:solidFill>
                  <a:srgbClr val="FF6600"/>
                </a:solidFill>
                <a:latin typeface="Calibri"/>
              </a:rPr>
              <a:t>неше</a:t>
            </a:r>
            <a:r>
              <a:rPr lang="ru-RU" sz="4000" b="1" dirty="0">
                <a:solidFill>
                  <a:srgbClr val="FF6600"/>
                </a:solidFill>
                <a:latin typeface="Calibri"/>
              </a:rPr>
              <a:t> </a:t>
            </a:r>
            <a:r>
              <a:rPr lang="ru-RU" sz="4000" b="1" dirty="0" err="1">
                <a:solidFill>
                  <a:srgbClr val="FF6600"/>
                </a:solidFill>
                <a:latin typeface="Calibri"/>
              </a:rPr>
              <a:t>күн</a:t>
            </a:r>
            <a:r>
              <a:rPr lang="ru-RU" sz="4000" b="1" dirty="0">
                <a:solidFill>
                  <a:srgbClr val="FF6600"/>
                </a:solidFill>
                <a:latin typeface="Calibri"/>
              </a:rPr>
              <a:t>? </a:t>
            </a:r>
            <a:r>
              <a:rPr lang="ru-RU" sz="4000" b="1" dirty="0" err="1">
                <a:solidFill>
                  <a:srgbClr val="FF6600"/>
                </a:solidFill>
                <a:latin typeface="Calibri"/>
              </a:rPr>
              <a:t>Аттарын</a:t>
            </a:r>
            <a:r>
              <a:rPr lang="ru-RU" sz="4000" b="1" dirty="0">
                <a:solidFill>
                  <a:srgbClr val="FF6600"/>
                </a:solidFill>
                <a:latin typeface="Calibri"/>
              </a:rPr>
              <a:t> </a:t>
            </a:r>
            <a:r>
              <a:rPr lang="ru-RU" sz="4000" b="1" dirty="0" err="1">
                <a:solidFill>
                  <a:srgbClr val="FF6600"/>
                </a:solidFill>
                <a:latin typeface="Calibri"/>
              </a:rPr>
              <a:t>ата</a:t>
            </a:r>
            <a:r>
              <a:rPr lang="ru-RU" sz="3600" b="1" dirty="0">
                <a:solidFill>
                  <a:srgbClr val="FF6600"/>
                </a:solidFill>
                <a:latin typeface="Calibri"/>
              </a:rPr>
              <a:t>.</a:t>
            </a:r>
          </a:p>
        </p:txBody>
      </p:sp>
      <p:sp>
        <p:nvSpPr>
          <p:cNvPr id="22548" name="Text Box 20"/>
          <p:cNvSpPr txBox="1">
            <a:spLocks noChangeArrowheads="1"/>
          </p:cNvSpPr>
          <p:nvPr/>
        </p:nvSpPr>
        <p:spPr bwMode="auto">
          <a:xfrm>
            <a:off x="285750" y="3500438"/>
            <a:ext cx="27733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</a:pPr>
            <a:r>
              <a:rPr lang="ru-RU" sz="3200">
                <a:solidFill>
                  <a:srgbClr val="FF0000"/>
                </a:solidFill>
                <a:latin typeface="Arial Black" pitchFamily="34" charset="0"/>
              </a:rPr>
              <a:t>жауабы</a:t>
            </a:r>
            <a:r>
              <a:rPr lang="ru-RU" sz="2000">
                <a:solidFill>
                  <a:srgbClr val="FF0000"/>
                </a:solidFill>
                <a:latin typeface="Arial Black" pitchFamily="34" charset="0"/>
              </a:rPr>
              <a:t>:</a:t>
            </a:r>
          </a:p>
        </p:txBody>
      </p:sp>
      <p:sp>
        <p:nvSpPr>
          <p:cNvPr id="22549" name="Text Box 21"/>
          <p:cNvSpPr txBox="1">
            <a:spLocks noChangeArrowheads="1"/>
          </p:cNvSpPr>
          <p:nvPr/>
        </p:nvSpPr>
        <p:spPr bwMode="auto">
          <a:xfrm>
            <a:off x="2843213" y="3429000"/>
            <a:ext cx="2952750" cy="354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</a:pPr>
            <a:r>
              <a:rPr lang="ru-RU" sz="3200" b="1" dirty="0">
                <a:solidFill>
                  <a:srgbClr val="CC0000"/>
                </a:solidFill>
                <a:latin typeface="Calibri"/>
              </a:rPr>
              <a:t>7 </a:t>
            </a:r>
            <a:r>
              <a:rPr lang="ru-RU" sz="3200" b="1" dirty="0" err="1">
                <a:solidFill>
                  <a:srgbClr val="CC0000"/>
                </a:solidFill>
                <a:latin typeface="Calibri"/>
              </a:rPr>
              <a:t>күн</a:t>
            </a:r>
            <a:r>
              <a:rPr lang="ru-RU" sz="3200" b="1" dirty="0">
                <a:solidFill>
                  <a:srgbClr val="CC0000"/>
                </a:solidFill>
                <a:latin typeface="Calibri"/>
              </a:rPr>
              <a:t>- </a:t>
            </a:r>
            <a:r>
              <a:rPr lang="ru-RU" sz="3200" b="1" dirty="0" err="1">
                <a:solidFill>
                  <a:srgbClr val="CC0000"/>
                </a:solidFill>
                <a:latin typeface="Calibri"/>
              </a:rPr>
              <a:t>дүйсенбі</a:t>
            </a:r>
            <a:r>
              <a:rPr lang="ru-RU" sz="3200" b="1" dirty="0">
                <a:solidFill>
                  <a:srgbClr val="CC0000"/>
                </a:solidFill>
                <a:latin typeface="Calibri"/>
              </a:rPr>
              <a:t>, </a:t>
            </a:r>
            <a:r>
              <a:rPr lang="ru-RU" sz="3200" b="1" dirty="0" err="1">
                <a:solidFill>
                  <a:srgbClr val="CC0000"/>
                </a:solidFill>
                <a:latin typeface="Calibri"/>
              </a:rPr>
              <a:t>сейсенбі</a:t>
            </a:r>
            <a:r>
              <a:rPr lang="ru-RU" sz="3200" b="1" dirty="0">
                <a:solidFill>
                  <a:srgbClr val="CC0000"/>
                </a:solidFill>
                <a:latin typeface="Calibri"/>
              </a:rPr>
              <a:t>, </a:t>
            </a:r>
            <a:r>
              <a:rPr lang="ru-RU" sz="3200" b="1" dirty="0" err="1">
                <a:solidFill>
                  <a:srgbClr val="CC0000"/>
                </a:solidFill>
                <a:latin typeface="Calibri"/>
              </a:rPr>
              <a:t>сәрсенбі</a:t>
            </a:r>
            <a:r>
              <a:rPr lang="ru-RU" sz="3200" b="1" dirty="0">
                <a:solidFill>
                  <a:srgbClr val="CC0000"/>
                </a:solidFill>
                <a:latin typeface="Calibri"/>
              </a:rPr>
              <a:t>, </a:t>
            </a:r>
            <a:r>
              <a:rPr lang="ru-RU" sz="3200" b="1" dirty="0" err="1">
                <a:solidFill>
                  <a:srgbClr val="CC0000"/>
                </a:solidFill>
                <a:latin typeface="Calibri"/>
              </a:rPr>
              <a:t>бейсенбі</a:t>
            </a:r>
            <a:r>
              <a:rPr lang="ru-RU" sz="3200" b="1" dirty="0">
                <a:solidFill>
                  <a:srgbClr val="CC0000"/>
                </a:solidFill>
                <a:latin typeface="Calibri"/>
              </a:rPr>
              <a:t>, </a:t>
            </a:r>
            <a:r>
              <a:rPr lang="ru-RU" sz="3200" b="1" dirty="0" err="1">
                <a:solidFill>
                  <a:srgbClr val="CC0000"/>
                </a:solidFill>
                <a:latin typeface="Calibri"/>
              </a:rPr>
              <a:t>жұма</a:t>
            </a:r>
            <a:r>
              <a:rPr lang="ru-RU" sz="3200" b="1" dirty="0">
                <a:solidFill>
                  <a:srgbClr val="CC0000"/>
                </a:solidFill>
                <a:latin typeface="Calibri"/>
              </a:rPr>
              <a:t>, </a:t>
            </a:r>
            <a:r>
              <a:rPr lang="ru-RU" sz="3200" b="1" dirty="0" err="1">
                <a:solidFill>
                  <a:srgbClr val="CC0000"/>
                </a:solidFill>
                <a:latin typeface="Calibri"/>
              </a:rPr>
              <a:t>сенбі</a:t>
            </a:r>
            <a:r>
              <a:rPr lang="ru-RU" sz="3200" b="1" dirty="0">
                <a:solidFill>
                  <a:srgbClr val="CC0000"/>
                </a:solidFill>
                <a:latin typeface="Calibri"/>
              </a:rPr>
              <a:t> , </a:t>
            </a:r>
            <a:r>
              <a:rPr lang="ru-RU" sz="3200" b="1" dirty="0" err="1">
                <a:solidFill>
                  <a:srgbClr val="CC0000"/>
                </a:solidFill>
                <a:latin typeface="Calibri"/>
              </a:rPr>
              <a:t>жексенбі</a:t>
            </a:r>
            <a:r>
              <a:rPr lang="ru-RU" sz="2400" b="1" dirty="0">
                <a:solidFill>
                  <a:srgbClr val="CC0000"/>
                </a:solidFill>
                <a:latin typeface="Calibri"/>
              </a:rPr>
              <a:t>. </a:t>
            </a:r>
          </a:p>
        </p:txBody>
      </p:sp>
      <p:sp>
        <p:nvSpPr>
          <p:cNvPr id="6150" name="AutoShape 22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0" y="6065838"/>
            <a:ext cx="792163" cy="792162"/>
          </a:xfrm>
          <a:prstGeom prst="actionButtonHome">
            <a:avLst/>
          </a:prstGeom>
          <a:solidFill>
            <a:srgbClr val="FFCCCC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6151" name="Рисунок 9" descr="0_7e14_aac81596_L.jpeg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72188" y="2786063"/>
            <a:ext cx="2605087" cy="370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8044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2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22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25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25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47" grpId="0"/>
      <p:bldP spid="22548" grpId="0"/>
      <p:bldP spid="2254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5852" y="2285992"/>
            <a:ext cx="7000924" cy="1143000"/>
          </a:xfrm>
        </p:spPr>
        <p:txBody>
          <a:bodyPr/>
          <a:lstStyle/>
          <a:p>
            <a:pPr>
              <a:buNone/>
            </a:pPr>
            <a:r>
              <a:rPr lang="kk-KZ" sz="6600" dirty="0" smtClean="0">
                <a:solidFill>
                  <a:srgbClr val="0000FF"/>
                </a:solidFill>
              </a:rPr>
              <a:t>Назарларыңызға рахмет!</a:t>
            </a:r>
            <a:endParaRPr lang="ru-RU" sz="66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640959" cy="6336704"/>
          </a:xfrm>
        </p:spPr>
        <p:txBody>
          <a:bodyPr/>
          <a:lstStyle/>
          <a:p>
            <a:pPr marL="0" indent="0" algn="l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kk-KZ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br>
              <a:rPr lang="kk-KZ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928802"/>
            <a:ext cx="4145927" cy="43676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Выноска-облако 4"/>
          <p:cNvSpPr/>
          <p:nvPr/>
        </p:nvSpPr>
        <p:spPr>
          <a:xfrm>
            <a:off x="4643438" y="357166"/>
            <a:ext cx="3500462" cy="2428916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b="1" dirty="0" smtClean="0">
                <a:solidFill>
                  <a:srgbClr val="0000FF"/>
                </a:solidFill>
              </a:rPr>
              <a:t>Достар, маған сендердің көмектерін керек!</a:t>
            </a:r>
            <a:endParaRPr lang="ru-RU" sz="2000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79512" y="0"/>
            <a:ext cx="8964487" cy="6858000"/>
          </a:xfrm>
        </p:spPr>
        <p:txBody>
          <a:bodyPr>
            <a:normAutofit fontScale="90000"/>
          </a:bodyPr>
          <a:lstStyle/>
          <a:p>
            <a:pPr marL="0" indent="0" algn="ctr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kk-KZ" dirty="0" smtClean="0">
                <a:solidFill>
                  <a:srgbClr val="00B050"/>
                </a:solidFill>
              </a:rPr>
              <a:t/>
            </a:r>
            <a:br>
              <a:rPr lang="kk-KZ" dirty="0" smtClean="0">
                <a:solidFill>
                  <a:srgbClr val="00B050"/>
                </a:solidFill>
              </a:rPr>
            </a:br>
            <a:r>
              <a:rPr lang="ru-RU" sz="36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Сиырдың</a:t>
            </a:r>
            <a:r>
              <a:rPr lang="ru-RU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тапсырмасы</a:t>
            </a:r>
            <a:r>
              <a:rPr lang="ru-RU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Орналастыр</a:t>
            </a:r>
            <a:r>
              <a:rPr lang="ru-RU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36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ойыны</a:t>
            </a:r>
            <a:r>
              <a:rPr lang="ru-RU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Сандарды</a:t>
            </a:r>
            <a:r>
              <a:rPr lang="ru-RU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өсу</a:t>
            </a:r>
            <a:r>
              <a:rPr lang="ru-RU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ретімен</a:t>
            </a:r>
            <a:r>
              <a:rPr lang="ru-RU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орналастыр</a:t>
            </a:r>
            <a:r>
              <a:rPr lang="ru-RU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br>
              <a:rPr lang="ru-RU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800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r>
              <a:rPr lang="ru-RU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ru-RU" sz="48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3   </a:t>
            </a:r>
            <a:r>
              <a:rPr lang="ru-RU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8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sz="48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48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5     </a:t>
            </a:r>
            <a:r>
              <a:rPr lang="ru-RU" sz="4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10  </a:t>
            </a:r>
            <a:r>
              <a:rPr lang="ru-RU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4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sz="4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6</a:t>
            </a:r>
            <a:r>
              <a:rPr lang="ru-RU" sz="4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4         </a:t>
            </a:r>
            <a:r>
              <a:rPr lang="ru-RU" sz="4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sz="4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pic>
        <p:nvPicPr>
          <p:cNvPr id="3" name="Picture 3" descr="C:\Documents and Settings\Ержан\Рабочий стол\Новая папка\3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4286256"/>
            <a:ext cx="3213675" cy="22860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</p:spPr>
        <p:txBody>
          <a:bodyPr/>
          <a:lstStyle/>
          <a:p>
            <a:pPr marL="320040" indent="-320040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kk-KZ" smtClean="0"/>
              <a:t>               </a:t>
            </a:r>
            <a:endParaRPr lang="ru-RU" dirty="0"/>
          </a:p>
        </p:txBody>
      </p:sp>
      <p:pic>
        <p:nvPicPr>
          <p:cNvPr id="3" name="Picture 3" descr="C:\Documents and Settings\Ержан\Рабочий стол\Новая папка\4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28926" y="642918"/>
            <a:ext cx="5629022" cy="5868553"/>
          </a:xfrm>
          <a:prstGeom prst="rect">
            <a:avLst/>
          </a:prstGeom>
          <a:noFill/>
        </p:spPr>
      </p:pic>
      <p:sp>
        <p:nvSpPr>
          <p:cNvPr id="4" name="Солнце 3"/>
          <p:cNvSpPr/>
          <p:nvPr/>
        </p:nvSpPr>
        <p:spPr>
          <a:xfrm>
            <a:off x="0" y="428604"/>
            <a:ext cx="2857520" cy="2214554"/>
          </a:xfrm>
          <a:prstGeom prst="sun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16632"/>
            <a:ext cx="9143999" cy="6624736"/>
          </a:xfrm>
        </p:spPr>
        <p:txBody>
          <a:bodyPr>
            <a:normAutofit fontScale="90000"/>
          </a:bodyPr>
          <a:lstStyle/>
          <a:p>
            <a:pPr marL="320040" indent="-320040" algn="l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kk-KZ" sz="3600" dirty="0" smtClean="0">
                <a:solidFill>
                  <a:srgbClr val="FF0000"/>
                </a:solidFill>
              </a:rPr>
              <a:t>                </a:t>
            </a:r>
            <a:br>
              <a:rPr lang="kk-KZ" sz="3600" dirty="0" smtClean="0">
                <a:solidFill>
                  <a:srgbClr val="FF0000"/>
                </a:solidFill>
              </a:rPr>
            </a:br>
            <a:r>
              <a:rPr lang="kk-KZ" sz="3600" dirty="0">
                <a:solidFill>
                  <a:srgbClr val="FF0000"/>
                </a:solidFill>
              </a:rPr>
              <a:t> </a:t>
            </a:r>
            <a:r>
              <a:rPr lang="kk-KZ" sz="3600" dirty="0" smtClean="0">
                <a:solidFill>
                  <a:srgbClr val="FF0000"/>
                </a:solidFill>
              </a:rPr>
              <a:t>          Ағаштың тапсырмасы:</a:t>
            </a:r>
            <a:br>
              <a:rPr lang="kk-KZ" sz="3600" dirty="0" smtClean="0">
                <a:solidFill>
                  <a:srgbClr val="FF0000"/>
                </a:solidFill>
              </a:rPr>
            </a:br>
            <a:r>
              <a:rPr lang="kk-KZ" sz="3600" dirty="0">
                <a:solidFill>
                  <a:srgbClr val="FF0000"/>
                </a:solidFill>
              </a:rPr>
              <a:t/>
            </a:r>
            <a:br>
              <a:rPr lang="kk-KZ" sz="3600" dirty="0">
                <a:solidFill>
                  <a:srgbClr val="FF0000"/>
                </a:solidFill>
              </a:rPr>
            </a:br>
            <a:r>
              <a:rPr lang="kk-KZ" sz="3600" dirty="0" smtClean="0">
                <a:solidFill>
                  <a:srgbClr val="FF0000"/>
                </a:solidFill>
              </a:rPr>
              <a:t>            «Кім білгіш»ойыны</a:t>
            </a:r>
            <a:r>
              <a:rPr lang="en-US" sz="3600" dirty="0" smtClean="0">
                <a:solidFill>
                  <a:srgbClr val="FF0000"/>
                </a:solidFill>
              </a:rPr>
              <a:t/>
            </a:r>
            <a:br>
              <a:rPr lang="en-US" sz="3600" dirty="0" smtClean="0">
                <a:solidFill>
                  <a:srgbClr val="FF0000"/>
                </a:solidFill>
              </a:rPr>
            </a:br>
            <a:r>
              <a:rPr lang="en-US" sz="3600" dirty="0">
                <a:solidFill>
                  <a:srgbClr val="FF0000"/>
                </a:solidFill>
              </a:rPr>
              <a:t/>
            </a:r>
            <a:br>
              <a:rPr lang="en-US" sz="3600" dirty="0">
                <a:solidFill>
                  <a:srgbClr val="FF0000"/>
                </a:solidFill>
              </a:rPr>
            </a:br>
            <a:r>
              <a:rPr lang="en-US" sz="3600" dirty="0" smtClean="0">
                <a:solidFill>
                  <a:srgbClr val="0000FF"/>
                </a:solidFill>
              </a:rPr>
              <a:t> </a:t>
            </a:r>
            <a:r>
              <a:rPr lang="en-US" sz="4000" dirty="0" smtClean="0">
                <a:solidFill>
                  <a:srgbClr val="0000FF"/>
                </a:solidFill>
              </a:rPr>
              <a:t>2+3=            5+2=          8+1=</a:t>
            </a:r>
            <a:br>
              <a:rPr lang="en-US" sz="4000" dirty="0" smtClean="0">
                <a:solidFill>
                  <a:srgbClr val="0000FF"/>
                </a:solidFill>
              </a:rPr>
            </a:br>
            <a:r>
              <a:rPr lang="en-US" sz="4000" dirty="0">
                <a:solidFill>
                  <a:srgbClr val="0000FF"/>
                </a:solidFill>
              </a:rPr>
              <a:t/>
            </a:r>
            <a:br>
              <a:rPr lang="en-US" sz="4000" dirty="0">
                <a:solidFill>
                  <a:srgbClr val="0000FF"/>
                </a:solidFill>
              </a:rPr>
            </a:br>
            <a:r>
              <a:rPr lang="en-US" sz="4000" dirty="0" smtClean="0">
                <a:solidFill>
                  <a:srgbClr val="0000FF"/>
                </a:solidFill>
              </a:rPr>
              <a:t> 3+3=            6+1=          9+1=</a:t>
            </a:r>
            <a:br>
              <a:rPr lang="en-US" sz="4000" dirty="0" smtClean="0">
                <a:solidFill>
                  <a:srgbClr val="0000FF"/>
                </a:solidFill>
              </a:rPr>
            </a:br>
            <a:r>
              <a:rPr lang="en-US" sz="4000" dirty="0">
                <a:solidFill>
                  <a:srgbClr val="0000FF"/>
                </a:solidFill>
              </a:rPr>
              <a:t/>
            </a:r>
            <a:br>
              <a:rPr lang="en-US" sz="4000" dirty="0">
                <a:solidFill>
                  <a:srgbClr val="0000FF"/>
                </a:solidFill>
              </a:rPr>
            </a:br>
            <a:r>
              <a:rPr lang="en-US" sz="4000" dirty="0">
                <a:solidFill>
                  <a:srgbClr val="0000FF"/>
                </a:solidFill>
              </a:rPr>
              <a:t> </a:t>
            </a:r>
            <a:r>
              <a:rPr lang="en-US" sz="4000" dirty="0" smtClean="0">
                <a:solidFill>
                  <a:srgbClr val="0000FF"/>
                </a:solidFill>
              </a:rPr>
              <a:t>4+3=            7+2=          5+5=</a:t>
            </a:r>
            <a:r>
              <a:rPr lang="kk-KZ" sz="3600" dirty="0" smtClean="0">
                <a:solidFill>
                  <a:srgbClr val="FF0000"/>
                </a:solidFill>
              </a:rPr>
              <a:t/>
            </a:r>
            <a:br>
              <a:rPr lang="kk-KZ" sz="3600" dirty="0" smtClean="0">
                <a:solidFill>
                  <a:srgbClr val="FF0000"/>
                </a:solidFill>
              </a:rPr>
            </a:br>
            <a:r>
              <a:rPr lang="kk-KZ" sz="3600" dirty="0">
                <a:solidFill>
                  <a:srgbClr val="FF0000"/>
                </a:solidFill>
              </a:rPr>
              <a:t/>
            </a:r>
            <a:br>
              <a:rPr lang="kk-KZ" sz="3600" dirty="0">
                <a:solidFill>
                  <a:srgbClr val="FF0000"/>
                </a:solidFill>
              </a:rPr>
            </a:br>
            <a:r>
              <a:rPr lang="kk-KZ" sz="3600" dirty="0" smtClean="0">
                <a:solidFill>
                  <a:srgbClr val="FF0000"/>
                </a:solidFill>
              </a:rPr>
              <a:t/>
            </a:r>
            <a:br>
              <a:rPr lang="kk-KZ" sz="3600" dirty="0" smtClean="0">
                <a:solidFill>
                  <a:srgbClr val="FF0000"/>
                </a:solidFill>
              </a:rPr>
            </a:br>
            <a:endParaRPr lang="ru-RU" sz="3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WordArt 13"/>
          <p:cNvSpPr>
            <a:spLocks noChangeArrowheads="1" noChangeShapeType="1" noTextEdit="1"/>
          </p:cNvSpPr>
          <p:nvPr/>
        </p:nvSpPr>
        <p:spPr bwMode="auto">
          <a:xfrm>
            <a:off x="2339975" y="549275"/>
            <a:ext cx="4895850" cy="9096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ru-RU" sz="3600" i="1" kern="1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chemeClr val="accent2"/>
              </a:solidFill>
              <a:latin typeface="Arial"/>
              <a:cs typeface="Arial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404664"/>
            <a:ext cx="8568951" cy="6192688"/>
          </a:xfrm>
        </p:spPr>
        <p:txBody>
          <a:bodyPr/>
          <a:lstStyle/>
          <a:p>
            <a:pPr marL="0" indent="0" algn="ctr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kk-KZ" sz="3600" i="1" dirty="0" smtClean="0">
                <a:solidFill>
                  <a:srgbClr val="0070C0"/>
                </a:solidFill>
              </a:rPr>
              <a:t>Қыздардың тапсырмасы:</a:t>
            </a:r>
            <a:br>
              <a:rPr lang="kk-KZ" sz="3600" i="1" dirty="0" smtClean="0">
                <a:solidFill>
                  <a:srgbClr val="0070C0"/>
                </a:solidFill>
              </a:rPr>
            </a:br>
            <a:r>
              <a:rPr lang="kk-KZ" sz="3600" i="1" dirty="0" smtClean="0">
                <a:solidFill>
                  <a:srgbClr val="0070C0"/>
                </a:solidFill>
              </a:rPr>
              <a:t/>
            </a:r>
            <a:br>
              <a:rPr lang="kk-KZ" sz="3600" i="1" dirty="0" smtClean="0">
                <a:solidFill>
                  <a:srgbClr val="0070C0"/>
                </a:solidFill>
              </a:rPr>
            </a:br>
            <a:r>
              <a:rPr lang="kk-KZ" sz="3600" dirty="0" smtClean="0">
                <a:solidFill>
                  <a:srgbClr val="0070C0"/>
                </a:solidFill>
              </a:rPr>
              <a:t>1.Дауыссыз дыбыстар нешеге бөлінеді?</a:t>
            </a:r>
            <a:br>
              <a:rPr lang="kk-KZ" sz="3600" dirty="0" smtClean="0">
                <a:solidFill>
                  <a:srgbClr val="0070C0"/>
                </a:solidFill>
              </a:rPr>
            </a:br>
            <a:r>
              <a:rPr lang="kk-KZ" sz="3600" dirty="0" smtClean="0">
                <a:solidFill>
                  <a:srgbClr val="0070C0"/>
                </a:solidFill>
              </a:rPr>
              <a:t>2.Дауысты дыбыстар нешеге бөлініеді?</a:t>
            </a:r>
            <a:br>
              <a:rPr lang="kk-KZ" sz="3600" dirty="0" smtClean="0">
                <a:solidFill>
                  <a:srgbClr val="0070C0"/>
                </a:solidFill>
              </a:rPr>
            </a:br>
            <a:r>
              <a:rPr lang="kk-KZ" sz="3600" dirty="0" smtClean="0">
                <a:solidFill>
                  <a:srgbClr val="0070C0"/>
                </a:solidFill>
              </a:rPr>
              <a:t>3.Буын түрлерін ата</a:t>
            </a:r>
            <a:r>
              <a:rPr lang="kk-KZ" sz="3600" dirty="0" smtClean="0">
                <a:solidFill>
                  <a:srgbClr val="0070C0"/>
                </a:solidFill>
              </a:rPr>
              <a:t/>
            </a:r>
            <a:br>
              <a:rPr lang="kk-KZ" sz="3600" dirty="0" smtClean="0">
                <a:solidFill>
                  <a:srgbClr val="0070C0"/>
                </a:solidFill>
              </a:rPr>
            </a:br>
            <a:r>
              <a:rPr lang="kk-KZ" sz="3600" dirty="0" smtClean="0">
                <a:solidFill>
                  <a:srgbClr val="0070C0"/>
                </a:solidFill>
              </a:rPr>
              <a:t/>
            </a:r>
            <a:br>
              <a:rPr lang="kk-KZ" sz="3600" dirty="0" smtClean="0">
                <a:solidFill>
                  <a:srgbClr val="0070C0"/>
                </a:solidFill>
              </a:rPr>
            </a:br>
            <a:r>
              <a:rPr lang="kk-KZ" sz="3600" dirty="0" smtClean="0">
                <a:solidFill>
                  <a:srgbClr val="0070C0"/>
                </a:solidFill>
              </a:rPr>
              <a:t>            4. «Ұстаз» сөзіне      дыбыстық талдау жаса</a:t>
            </a:r>
            <a:endParaRPr lang="ru-RU" sz="3600" dirty="0">
              <a:solidFill>
                <a:srgbClr val="0070C0"/>
              </a:solidFill>
            </a:endParaRPr>
          </a:p>
        </p:txBody>
      </p:sp>
      <p:pic>
        <p:nvPicPr>
          <p:cNvPr id="4" name="Picture 4" descr="C:\Documents and Settings\Ержан\Рабочий стол\Новая папка\5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662994"/>
            <a:ext cx="1910016" cy="219500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Ержан\Рабочий стол\Новая папка\6.jpe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28596" y="714356"/>
            <a:ext cx="8143932" cy="58571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2"/>
          <p:cNvSpPr>
            <a:spLocks noGrp="1"/>
          </p:cNvSpPr>
          <p:nvPr>
            <p:ph type="title"/>
          </p:nvPr>
        </p:nvSpPr>
        <p:spPr>
          <a:xfrm>
            <a:off x="500063" y="285750"/>
            <a:ext cx="8229600" cy="1143000"/>
          </a:xfrm>
        </p:spPr>
        <p:txBody>
          <a:bodyPr/>
          <a:lstStyle/>
          <a:p>
            <a:pPr marL="0" indent="0" algn="ctr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kk-KZ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Дүкеншінің тапсырмасы:</a:t>
            </a:r>
            <a:endParaRPr lang="ru-RU" sz="36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3" name="Содержимое 4"/>
          <p:cNvSpPr>
            <a:spLocks noGrp="1"/>
          </p:cNvSpPr>
          <p:nvPr>
            <p:ph sz="quarter" idx="13"/>
          </p:nvPr>
        </p:nvSpPr>
        <p:spPr>
          <a:xfrm>
            <a:off x="179388" y="1412875"/>
            <a:ext cx="8856662" cy="5111750"/>
          </a:xfrm>
        </p:spPr>
        <p:txBody>
          <a:bodyPr/>
          <a:lstStyle/>
          <a:p>
            <a:pPr algn="ctr">
              <a:buFont typeface="Arial" charset="0"/>
              <a:buNone/>
            </a:pPr>
            <a:r>
              <a:rPr lang="kk-KZ" sz="20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Мына сөздерді буынға бөліңдер</a:t>
            </a:r>
          </a:p>
          <a:p>
            <a:pPr marL="503237" indent="-457200">
              <a:buFont typeface="Arial" charset="0"/>
              <a:buAutoNum type="arabicPeriod"/>
            </a:pPr>
            <a:r>
              <a:rPr lang="kk-KZ" sz="20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Тамақ</a:t>
            </a:r>
          </a:p>
          <a:p>
            <a:pPr marL="503237" indent="-457200">
              <a:buFont typeface="Arial" charset="0"/>
              <a:buAutoNum type="arabicPeriod"/>
            </a:pPr>
            <a:r>
              <a:rPr lang="kk-KZ" sz="20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Қаймақ</a:t>
            </a:r>
          </a:p>
          <a:p>
            <a:pPr marL="503237" indent="-457200">
              <a:buFont typeface="Arial" charset="0"/>
              <a:buAutoNum type="arabicPeriod"/>
            </a:pPr>
            <a:r>
              <a:rPr lang="kk-KZ" sz="20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Доға</a:t>
            </a:r>
          </a:p>
          <a:p>
            <a:pPr marL="503237" indent="-457200">
              <a:buFont typeface="Arial" charset="0"/>
              <a:buAutoNum type="arabicPeriod"/>
            </a:pPr>
            <a:r>
              <a:rPr lang="kk-KZ" sz="20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Ардақ</a:t>
            </a:r>
          </a:p>
          <a:p>
            <a:pPr marL="503237" indent="-457200">
              <a:buFont typeface="Arial" charset="0"/>
              <a:buAutoNum type="arabicPeriod"/>
            </a:pPr>
            <a:r>
              <a:rPr lang="kk-KZ" sz="20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Білім</a:t>
            </a:r>
          </a:p>
          <a:p>
            <a:pPr marL="503237" indent="-457200">
              <a:buFont typeface="Arial" charset="0"/>
              <a:buAutoNum type="arabicPeriod"/>
            </a:pPr>
            <a:r>
              <a:rPr lang="kk-KZ" sz="20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Әнші</a:t>
            </a:r>
          </a:p>
          <a:p>
            <a:pPr marL="503237" indent="-457200">
              <a:buFont typeface="Arial" charset="0"/>
              <a:buAutoNum type="arabicPeriod"/>
            </a:pPr>
            <a:r>
              <a:rPr lang="kk-KZ" sz="20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Шахмат</a:t>
            </a:r>
          </a:p>
          <a:p>
            <a:pPr marL="503237" indent="-457200">
              <a:buFont typeface="Arial" charset="0"/>
              <a:buAutoNum type="arabicPeriod"/>
            </a:pPr>
            <a:r>
              <a:rPr lang="kk-KZ" sz="20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Шахтер</a:t>
            </a:r>
          </a:p>
          <a:p>
            <a:pPr marL="503237" indent="-457200">
              <a:buFont typeface="Arial" charset="0"/>
              <a:buAutoNum type="arabicPeriod"/>
            </a:pPr>
            <a:r>
              <a:rPr lang="kk-KZ" sz="20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Монтер</a:t>
            </a:r>
          </a:p>
          <a:p>
            <a:pPr marL="46037" indent="0" algn="ctr">
              <a:buNone/>
            </a:pPr>
            <a:endParaRPr lang="kk-KZ" sz="2000" b="1" i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Прямоугольник 37"/>
          <p:cNvSpPr/>
          <p:nvPr/>
        </p:nvSpPr>
        <p:spPr>
          <a:xfrm>
            <a:off x="3974504" y="642918"/>
            <a:ext cx="349775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5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  <a:reflection blurRad="6350" stA="60000" endA="900" endPos="60000" dist="29997" dir="5400000" sy="-100000" algn="bl" rotWithShape="0"/>
                </a:effectLst>
                <a:latin typeface="+mn-lt"/>
              </a:rPr>
              <a:t> </a:t>
            </a:r>
            <a:endParaRPr lang="ru-RU" sz="54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  <a:reflection blurRad="6350" stA="60000" endA="900" endPos="60000" dist="29997" dir="5400000" sy="-100000" algn="bl" rotWithShape="0"/>
              </a:effectLst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260648"/>
            <a:ext cx="8146907" cy="6408712"/>
          </a:xfrm>
        </p:spPr>
        <p:txBody>
          <a:bodyPr/>
          <a:lstStyle/>
          <a:p>
            <a:pPr marL="182880" indent="0" algn="ctr" fontAlgn="auto">
              <a:spcAft>
                <a:spcPts val="0"/>
              </a:spcAft>
              <a:buClr>
                <a:schemeClr val="accent6">
                  <a:lumMod val="75000"/>
                </a:schemeClr>
              </a:buClr>
              <a:buFont typeface="Georgia" pitchFamily="18" charset="0"/>
              <a:buNone/>
              <a:defRPr/>
            </a:pPr>
            <a:r>
              <a:rPr lang="kk-KZ" sz="3600" dirty="0" smtClean="0">
                <a:solidFill>
                  <a:srgbClr val="7030A0"/>
                </a:solidFill>
              </a:rPr>
              <a:t>  Тауықтың тапсырмасы.</a:t>
            </a:r>
            <a:br>
              <a:rPr lang="kk-KZ" sz="3600" dirty="0" smtClean="0">
                <a:solidFill>
                  <a:srgbClr val="7030A0"/>
                </a:solidFill>
              </a:rPr>
            </a:br>
            <a:r>
              <a:rPr lang="kk-KZ" sz="3600" dirty="0" smtClean="0">
                <a:solidFill>
                  <a:srgbClr val="7030A0"/>
                </a:solidFill>
              </a:rPr>
              <a:t>«Жатқа айт» ойыны</a:t>
            </a:r>
            <a:r>
              <a:rPr lang="kk-KZ" sz="3600" dirty="0"/>
              <a:t/>
            </a:r>
            <a:br>
              <a:rPr lang="kk-KZ" sz="3600" dirty="0"/>
            </a:br>
            <a:r>
              <a:rPr lang="kk-KZ" sz="3600" dirty="0" smtClean="0"/>
              <a:t/>
            </a:r>
            <a:br>
              <a:rPr lang="kk-KZ" sz="3600" dirty="0" smtClean="0"/>
            </a:br>
            <a:r>
              <a:rPr lang="kk-KZ" sz="3600" dirty="0"/>
              <a:t/>
            </a:r>
            <a:br>
              <a:rPr lang="kk-KZ" sz="3600" dirty="0"/>
            </a:br>
            <a:r>
              <a:rPr lang="kk-KZ" sz="3600" dirty="0" smtClean="0"/>
              <a:t/>
            </a:r>
            <a:br>
              <a:rPr lang="kk-KZ" sz="3600" dirty="0" smtClean="0"/>
            </a:br>
            <a:r>
              <a:rPr lang="kk-KZ" sz="3600" dirty="0"/>
              <a:t/>
            </a:r>
            <a:br>
              <a:rPr lang="kk-KZ" sz="3600" dirty="0"/>
            </a:br>
            <a:r>
              <a:rPr lang="kk-KZ" sz="4000" dirty="0" smtClean="0"/>
              <a:t>«Футболшы» өлеңін</a:t>
            </a:r>
            <a:br>
              <a:rPr lang="kk-KZ" sz="4000" dirty="0" smtClean="0"/>
            </a:br>
            <a:r>
              <a:rPr lang="kk-KZ" sz="4000" dirty="0" smtClean="0"/>
              <a:t> жатқа айт</a:t>
            </a:r>
            <a:r>
              <a:rPr lang="kk-KZ" sz="4000" dirty="0" smtClean="0">
                <a:solidFill>
                  <a:srgbClr val="C00000"/>
                </a:solidFill>
              </a:rPr>
              <a:t/>
            </a:r>
            <a:br>
              <a:rPr lang="kk-KZ" sz="4000" dirty="0" smtClean="0">
                <a:solidFill>
                  <a:srgbClr val="C00000"/>
                </a:solidFill>
              </a:rPr>
            </a:br>
            <a:r>
              <a:rPr lang="kk-KZ" sz="4000" dirty="0" smtClean="0">
                <a:solidFill>
                  <a:srgbClr val="C00000"/>
                </a:solidFill>
              </a:rPr>
              <a:t/>
            </a:r>
            <a:br>
              <a:rPr lang="kk-KZ" sz="4000" dirty="0" smtClean="0">
                <a:solidFill>
                  <a:srgbClr val="C00000"/>
                </a:solidFill>
              </a:rPr>
            </a:br>
            <a:r>
              <a:rPr lang="kk-KZ" sz="3600" dirty="0" smtClean="0"/>
              <a:t/>
            </a:r>
            <a:br>
              <a:rPr lang="kk-KZ" sz="3600" dirty="0" smtClean="0"/>
            </a:br>
            <a:r>
              <a:rPr lang="kk-KZ" sz="3600" dirty="0"/>
              <a:t/>
            </a:r>
            <a:br>
              <a:rPr lang="kk-KZ" sz="3600" dirty="0"/>
            </a:br>
            <a:r>
              <a:rPr lang="kk-KZ" sz="3600" dirty="0" smtClean="0"/>
              <a:t/>
            </a:r>
            <a:br>
              <a:rPr lang="kk-KZ" sz="3600" dirty="0" smtClean="0"/>
            </a:br>
            <a:endParaRPr lang="ru-RU" sz="3600" dirty="0"/>
          </a:p>
        </p:txBody>
      </p:sp>
      <p:pic>
        <p:nvPicPr>
          <p:cNvPr id="4" name="Picture 2" descr="C:\Documents and Settings\Ержан\Рабочий стол\Новая папка\7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72330" y="1500174"/>
            <a:ext cx="1714544" cy="18639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Воздушный поток">
  <a:themeElements>
    <a:clrScheme name="Горизонт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540</TotalTime>
  <Words>87</Words>
  <Application>Microsoft Office PowerPoint</Application>
  <PresentationFormat>Экран (4:3)</PresentationFormat>
  <Paragraphs>30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14</vt:i4>
      </vt:variant>
    </vt:vector>
  </HeadingPairs>
  <TitlesOfParts>
    <vt:vector size="17" baseType="lpstr">
      <vt:lpstr>1_Воздушный поток</vt:lpstr>
      <vt:lpstr>Тема Office</vt:lpstr>
      <vt:lpstr>1_Тема Office</vt:lpstr>
      <vt:lpstr>“Мақта қыз бен мысық”</vt:lpstr>
      <vt:lpstr>          </vt:lpstr>
      <vt:lpstr> Сиырдың тапсырмасы: «Орналастыр» ойыны Сандарды өсу ретімен орналастыр.  1 9             3    8       5     10       2    6  4         7   </vt:lpstr>
      <vt:lpstr>               </vt:lpstr>
      <vt:lpstr>                            Ағаштың тапсырмасы:              «Кім білгіш»ойыны   2+3=            5+2=          8+1=   3+3=            6+1=          9+1=   4+3=            7+2=          5+5=   </vt:lpstr>
      <vt:lpstr>Қыздардың тапсырмасы:  1.Дауыссыз дыбыстар нешеге бөлінеді? 2.Дауысты дыбыстар нешеге бөлініеді? 3.Буын түрлерін ата              4. «Ұстаз» сөзіне      дыбыстық талдау жаса</vt:lpstr>
      <vt:lpstr>Презентация PowerPoint</vt:lpstr>
      <vt:lpstr>Дүкеншінің тапсырмасы:</vt:lpstr>
      <vt:lpstr>  Тауықтың тапсырмасы. «Жатқа айт» ойыны     «Футболшы» өлеңін  жатқа айт     </vt:lpstr>
      <vt:lpstr>Презентация PowerPoint</vt:lpstr>
      <vt:lpstr>Презентация PowerPoint</vt:lpstr>
      <vt:lpstr>Мақта қыздың тапсырмасы</vt:lpstr>
      <vt:lpstr>Презентация PowerPoint</vt:lpstr>
      <vt:lpstr>Назарларыңызға рахмет!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User</cp:lastModifiedBy>
  <cp:revision>51</cp:revision>
  <dcterms:modified xsi:type="dcterms:W3CDTF">2014-12-08T11:39:22Z</dcterms:modified>
</cp:coreProperties>
</file>