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78D5E-1C56-4AF4-A08F-4C52C5997D35}" type="datetimeFigureOut">
              <a:rPr lang="ru-RU" smtClean="0"/>
              <a:t>10.03.2015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8C5DD-99FC-4B2F-9FA8-45ED00894E4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7444" y="4893256"/>
            <a:ext cx="8458200" cy="1006351"/>
          </a:xfrm>
        </p:spPr>
        <p:txBody>
          <a:bodyPr anchor="b">
            <a:normAutofit/>
          </a:bodyPr>
          <a:lstStyle/>
          <a:p>
            <a:pPr algn="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ОРЫНДАҒАН: РЫСКАЛИЕВ 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76872"/>
            <a:ext cx="8458200" cy="914400"/>
          </a:xfrm>
        </p:spPr>
        <p:txBody>
          <a:bodyPr anchor="ctr">
            <a:normAutofit/>
          </a:bodyPr>
          <a:lstStyle/>
          <a:p>
            <a:pPr algn="ctr"/>
            <a:r>
              <a:rPr lang="kk-KZ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ҰҢҒЫНЫ ПАЙДАЛАНУ ӘДІСТЕРІ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Тереңдік сорапты қондырғылар</a:t>
            </a:r>
            <a:endParaRPr lang="ru-RU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686800" cy="5256584"/>
          </a:xfrm>
        </p:spPr>
        <p:txBody>
          <a:bodyPr>
            <a:normAutofit/>
          </a:bodyPr>
          <a:lstStyle/>
          <a:p>
            <a:pPr marL="0" indent="719138">
              <a:buNone/>
            </a:pPr>
            <a:r>
              <a:rPr lang="kk-KZ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Жұмыс жасау принципі бойынша:</a:t>
            </a:r>
          </a:p>
          <a:p>
            <a:pPr>
              <a:buFont typeface="Courier New" pitchFamily="49" charset="0"/>
              <a:buChar char="o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Плунжерлі</a:t>
            </a:r>
          </a:p>
          <a:p>
            <a:pPr>
              <a:buFont typeface="Courier New" pitchFamily="49" charset="0"/>
              <a:buChar char="o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Ортадан тепкіш</a:t>
            </a:r>
          </a:p>
          <a:p>
            <a:pPr>
              <a:buFont typeface="Courier New" pitchFamily="49" charset="0"/>
              <a:buChar char="o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Бұрандалы</a:t>
            </a:r>
          </a:p>
          <a:p>
            <a:pPr>
              <a:buFont typeface="Courier New" pitchFamily="49" charset="0"/>
              <a:buChar char="o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Құйынды</a:t>
            </a:r>
          </a:p>
          <a:p>
            <a:pPr>
              <a:buFont typeface="Courier New" pitchFamily="49" charset="0"/>
              <a:buChar char="o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Диафрагмалық</a:t>
            </a:r>
          </a:p>
          <a:p>
            <a:pPr>
              <a:buFont typeface="Courier New" pitchFamily="49" charset="0"/>
              <a:buChar char="o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Роторлы-поршеньді </a:t>
            </a:r>
          </a:p>
          <a:p>
            <a:pPr>
              <a:buFont typeface="Courier New" pitchFamily="49" charset="0"/>
              <a:buChar char="o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вибрационды </a:t>
            </a:r>
          </a:p>
          <a:p>
            <a:pPr marL="719138" indent="0">
              <a:buNone/>
            </a:pPr>
            <a:r>
              <a:rPr lang="kk-KZ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Қозғалтқыштың жетегінен тереңдік сорапқа энергияны беру түріне байланысты:</a:t>
            </a:r>
          </a:p>
          <a:p>
            <a:pPr>
              <a:buFont typeface="Courier New" pitchFamily="49" charset="0"/>
              <a:buChar char="o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Штангалы</a:t>
            </a:r>
          </a:p>
          <a:p>
            <a:pPr>
              <a:buFont typeface="Courier New" pitchFamily="49" charset="0"/>
              <a:buChar char="o"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Штангасіз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275856" y="1916832"/>
            <a:ext cx="2376264" cy="100811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28184" y="1916832"/>
            <a:ext cx="2520280" cy="100811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3528" y="1916832"/>
            <a:ext cx="2376264" cy="100811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444208" y="5013176"/>
            <a:ext cx="2304256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51520" y="5013176"/>
            <a:ext cx="2232248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230886" y="5013176"/>
            <a:ext cx="2448272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548680"/>
            <a:ext cx="8686800" cy="5976664"/>
          </a:xfrm>
        </p:spPr>
        <p:txBody>
          <a:bodyPr>
            <a:normAutofit/>
          </a:bodyPr>
          <a:lstStyle/>
          <a:p>
            <a:pPr marL="0" indent="719138" algn="ctr">
              <a:buNone/>
              <a:tabLst>
                <a:tab pos="449263" algn="l"/>
              </a:tabLst>
            </a:pPr>
            <a:r>
              <a:rPr lang="kk-KZ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Мақсаты бойынша:</a:t>
            </a:r>
          </a:p>
          <a:p>
            <a:pPr marL="0" indent="719138" algn="ctr">
              <a:buNone/>
              <a:tabLst>
                <a:tab pos="449263" algn="l"/>
              </a:tabLst>
            </a:pPr>
            <a:r>
              <a:rPr lang="kk-KZ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Берілісі (подача) бойынша:</a:t>
            </a:r>
          </a:p>
          <a:p>
            <a:pPr marL="0" indent="0">
              <a:buNone/>
              <a:tabLst>
                <a:tab pos="449263" algn="l"/>
              </a:tabLst>
            </a:pPr>
            <a:endParaRPr lang="kk-KZ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449263" algn="l"/>
              </a:tabLst>
            </a:pP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Төмен дебитті              Орта </a:t>
            </a: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дебитті  </a:t>
            </a: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Жоғары дебитті </a:t>
            </a:r>
          </a:p>
          <a:p>
            <a:pPr marL="0" indent="0">
              <a:buNone/>
              <a:tabLst>
                <a:tab pos="449263" algn="l"/>
              </a:tabLst>
            </a:pP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ұңғылар үшін              ұңғылар үшін             ұңғылар </a:t>
            </a: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endParaRPr lang="kk-KZ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449263" algn="l"/>
              </a:tabLst>
            </a:pP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719138" algn="ctr">
              <a:buNone/>
              <a:tabLst>
                <a:tab pos="449263" algn="l"/>
              </a:tabLst>
            </a:pPr>
            <a:endParaRPr lang="kk-KZ" sz="24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719138" algn="ctr">
              <a:buNone/>
              <a:tabLst>
                <a:tab pos="449263" algn="l"/>
              </a:tabLst>
            </a:pPr>
            <a:r>
              <a:rPr lang="kk-KZ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Көтеру тереңдігі бойынша:</a:t>
            </a:r>
          </a:p>
          <a:p>
            <a:pPr marL="0" indent="0">
              <a:buNone/>
              <a:tabLst>
                <a:tab pos="449263" algn="l"/>
              </a:tabLst>
            </a:pPr>
            <a:endParaRPr lang="kk-KZ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449263" algn="l"/>
              </a:tabLst>
            </a:pPr>
            <a:endParaRPr lang="kk-KZ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449263" algn="l"/>
              </a:tabLst>
            </a:pP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Терең емес                Тереңдігі орташа            Терең </a:t>
            </a: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ұңғылар </a:t>
            </a:r>
            <a:endParaRPr lang="kk-KZ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449263" algn="l"/>
              </a:tabLst>
            </a:pP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ұңғылар                         </a:t>
            </a: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ұңғылар </a:t>
            </a: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үшін</a:t>
            </a:r>
          </a:p>
          <a:p>
            <a:pPr marL="0" indent="0">
              <a:buNone/>
              <a:tabLst>
                <a:tab pos="449263" algn="l"/>
              </a:tabLst>
            </a:pP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1619672" y="1484784"/>
            <a:ext cx="180020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572000" y="141277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940152" y="1412776"/>
            <a:ext cx="1368152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4572000" y="4077072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5868144" y="4149080"/>
            <a:ext cx="1584176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1619672" y="4149080"/>
            <a:ext cx="1728192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179512" y="1052736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Әлемдік практикада кеңінен тараған тереңдік сорапты қондырғылар:</a:t>
            </a:r>
            <a:endParaRPr lang="ru-RU" sz="36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9512" y="2636912"/>
            <a:ext cx="878497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тангалі сорапты қондырғы (СШНУ)</a:t>
            </a:r>
          </a:p>
          <a:p>
            <a:pPr marL="457200" indent="-457200">
              <a:buFont typeface="+mj-lt"/>
              <a:buAutoNum type="arabicPeriod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Батырылмалы ортадан </a:t>
            </a:r>
            <a:r>
              <a:rPr lang="kk-KZ" sz="2800" smtClean="0">
                <a:latin typeface="Times New Roman" pitchFamily="18" charset="0"/>
                <a:cs typeface="Times New Roman" pitchFamily="18" charset="0"/>
              </a:rPr>
              <a:t>тепкіш электр сорапты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қондырғы (УЭЦН) 	</a:t>
            </a:r>
          </a:p>
          <a:p>
            <a:pPr marL="457200" indent="-457200">
              <a:buFont typeface="+mj-lt"/>
              <a:buAutoNum type="arabicPeriod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Бұрандалы электр сорапты қондырғы (УЭВН)</a:t>
            </a:r>
          </a:p>
          <a:p>
            <a:pPr marL="457200" indent="-457200">
              <a:buFont typeface="+mj-lt"/>
              <a:buAutoNum type="arabicPeriod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Гидравликалық поршеньді сораптар (УГПН)</a:t>
            </a:r>
          </a:p>
          <a:p>
            <a:pPr marL="457200" indent="-457200">
              <a:buFont typeface="+mj-lt"/>
              <a:buAutoNum type="arabicPeriod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Диафрагмалық электр сорапты қондырғы (УЭДН)</a:t>
            </a:r>
          </a:p>
          <a:p>
            <a:pPr marL="457200" indent="-457200">
              <a:buFont typeface="+mj-lt"/>
              <a:buAutoNum type="arabicPeriod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Құйынды сорапты қондырғы (УСН)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484784"/>
            <a:ext cx="8892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Мұнай </a:t>
            </a:r>
            <a:r>
              <a:rPr lang="kk-KZ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өндіру әдістері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123728" y="2132856"/>
            <a:ext cx="1224136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220072" y="2132856"/>
            <a:ext cx="1008112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71600" y="3212976"/>
            <a:ext cx="20042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Фонтанды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0" y="3284984"/>
            <a:ext cx="42711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Механикаландырылған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11960" y="5013176"/>
            <a:ext cx="18236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Газлифтілі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76256" y="5013176"/>
            <a:ext cx="1518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Сорапты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6444208" y="3861048"/>
            <a:ext cx="1008112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5220072" y="3861048"/>
            <a:ext cx="1224136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Сұйықты көтеріп шығару тек қабат энергиясының есебінен жүзеге асатын әдісті – </a:t>
            </a:r>
            <a:r>
              <a:rPr lang="kk-KZ" sz="2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фонтанды әдіс</a:t>
            </a:r>
            <a:r>
              <a:rPr lang="kk-KZ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деп атайды.</a:t>
            </a:r>
          </a:p>
          <a:p>
            <a:pPr marL="0" indent="0" algn="ctr">
              <a:buNone/>
            </a:pPr>
            <a:endParaRPr lang="kk-KZ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Фонтанды әдістегі баланс теңдеуі:</a:t>
            </a:r>
          </a:p>
          <a:p>
            <a:pPr marL="0" indent="0" algn="ctr">
              <a:buNone/>
            </a:pPr>
            <a:endParaRPr lang="kk-KZ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kk-KZ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kk-KZ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Фонтандау әдісінің екі түрі белгілі:</a:t>
            </a:r>
          </a:p>
          <a:p>
            <a:pPr marL="0" indent="0" algn="ctr">
              <a:buNone/>
            </a:pPr>
            <a:endParaRPr lang="kk-KZ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509594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Мұнай өндірудің фонтанды әдісі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475656" y="2843830"/>
          <a:ext cx="6113463" cy="723900"/>
        </p:xfrm>
        <a:graphic>
          <a:graphicData uri="http://schemas.openxmlformats.org/presentationml/2006/ole">
            <p:oleObj spid="_x0000_s1026" name="Формула" r:id="rId3" imgW="1803240" imgH="304560" progId="Equation.3">
              <p:embed/>
            </p:oleObj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 flipH="1">
            <a:off x="1691680" y="4509120"/>
            <a:ext cx="1728192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148064" y="4509120"/>
            <a:ext cx="1080120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79512" y="5229200"/>
            <a:ext cx="22706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Артезианды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Құрамында газы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жоқ мұнай өндіру 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процесі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39952" y="5301208"/>
            <a:ext cx="485626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Газлифтілі, қарапайым фонтандауы</a:t>
            </a:r>
          </a:p>
          <a:p>
            <a:r>
              <a:rPr lang="kk-KZ" dirty="0" smtClean="0"/>
              <a:t>Құрамында газы бар мұнай өндіру процесі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Фонтанды әдісте қолданылатын жабдықтар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48064" y="1916832"/>
            <a:ext cx="37349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Жер асты  жабдықтары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916832"/>
            <a:ext cx="3523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Жер үсті жабдықтары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>
            <a:endCxn id="5" idx="0"/>
          </p:cNvCxnSpPr>
          <p:nvPr/>
        </p:nvCxnSpPr>
        <p:spPr>
          <a:xfrm flipH="1">
            <a:off x="2013220" y="1124744"/>
            <a:ext cx="1550668" cy="7920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220072" y="1124744"/>
            <a:ext cx="1368152" cy="7920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83568" y="2708920"/>
            <a:ext cx="28098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Фонтанды арматура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28184" y="2708920"/>
            <a:ext cx="1719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СКҚ тізбегі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1979712" y="2348880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7092280" y="2348880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H="1">
            <a:off x="1475656" y="3140968"/>
            <a:ext cx="864096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2555776" y="3140968"/>
            <a:ext cx="3456384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67544" y="3573016"/>
            <a:ext cx="17748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Құбыр басы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012160" y="3645024"/>
            <a:ext cx="26164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Фонтанды шырша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251520" y="3789040"/>
            <a:ext cx="0" cy="23042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251520" y="3789040"/>
            <a:ext cx="288032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8748464" y="3933056"/>
            <a:ext cx="0" cy="20162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 flipV="1">
            <a:off x="8460432" y="3933056"/>
            <a:ext cx="288032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39552" y="4221088"/>
            <a:ext cx="20181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СКҚ тізбегін асу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39552" y="4797152"/>
            <a:ext cx="28701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Құбыраралық кеңістікті 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саңылаусыздандыру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39552" y="5805264"/>
            <a:ext cx="27823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Әртүрлі технологиялық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роцестер жүргізу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 flipV="1">
            <a:off x="251520" y="6093296"/>
            <a:ext cx="288032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251520" y="5085184"/>
            <a:ext cx="288032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V="1">
            <a:off x="251520" y="4437112"/>
            <a:ext cx="288032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8100392" y="5916358"/>
            <a:ext cx="651014" cy="58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8244408" y="5229200"/>
            <a:ext cx="5040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8244408" y="4437112"/>
            <a:ext cx="5040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892240" y="4149080"/>
            <a:ext cx="24366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Ұңғы өнімін штуцер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арқылы реттеу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906670" y="4941168"/>
            <a:ext cx="28702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Ұңғы өнімін өлшеу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қондырғысына бағыттау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967190" y="5692437"/>
            <a:ext cx="22731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Ұңғы жұмысын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манометр арқылы 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бақылау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Блок-схема: документ 13"/>
          <p:cNvSpPr/>
          <p:nvPr/>
        </p:nvSpPr>
        <p:spPr>
          <a:xfrm>
            <a:off x="251520" y="1772816"/>
            <a:ext cx="8640960" cy="4896544"/>
          </a:xfrm>
          <a:prstGeom prst="flowChartDocument">
            <a:avLst/>
          </a:prstGeom>
          <a:gradFill flip="none" rotWithShape="1">
            <a:gsLst>
              <a:gs pos="0">
                <a:srgbClr val="8488C4">
                  <a:alpha val="0"/>
                </a:srgbClr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97240"/>
            <a:ext cx="8686800" cy="838200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Фонтанды арматура түрлері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400600"/>
          </a:xfrm>
          <a:gradFill>
            <a:gsLst>
              <a:gs pos="0">
                <a:srgbClr val="8488C4">
                  <a:alpha val="15000"/>
                </a:srgbClr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kk-KZ" sz="2400" dirty="0" smtClean="0"/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Жұмысшы қысымына байланысты: </a:t>
            </a:r>
          </a:p>
          <a:p>
            <a:pPr algn="ctr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(7,14,21,35,70,105,140 МПа)</a:t>
            </a:r>
          </a:p>
          <a:p>
            <a:pPr>
              <a:buFont typeface="Courier New" pitchFamily="49" charset="0"/>
              <a:buChar char="o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Бүйір желісінің диаметріне байланысты (50-150 мм)</a:t>
            </a:r>
          </a:p>
          <a:p>
            <a:pPr>
              <a:buFont typeface="Courier New" pitchFamily="49" charset="0"/>
              <a:buChar char="o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Фонтан шыршасының құрылысына байланысты: </a:t>
            </a:r>
          </a:p>
          <a:p>
            <a:pPr>
              <a:buNone/>
            </a:pPr>
            <a:endParaRPr lang="kk-KZ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өртжақты                            үшжақты</a:t>
            </a:r>
          </a:p>
          <a:p>
            <a:pPr>
              <a:buFont typeface="Courier New" pitchFamily="49" charset="0"/>
              <a:buChar char="o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Ұңғыға түсірілетін СКҚ қатарына байланысты: </a:t>
            </a:r>
          </a:p>
          <a:p>
            <a:pPr>
              <a:buFont typeface="Courier New" pitchFamily="49" charset="0"/>
              <a:buChar char="o"/>
            </a:pPr>
            <a:endParaRPr lang="kk-KZ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бірқатарлы                            екіқатарлы</a:t>
            </a:r>
          </a:p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627784" y="3212976"/>
            <a:ext cx="1368152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788024" y="3212976"/>
            <a:ext cx="1296144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2339752" y="4725144"/>
            <a:ext cx="1368152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932040" y="4725144"/>
            <a:ext cx="1296144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Фонтанды арматураның сұлбасы</a:t>
            </a:r>
            <a:endParaRPr lang="ru-RU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Anarbek\Desktop\23765577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286412"/>
            <a:ext cx="8424936" cy="5184576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Мұнай өндірудің газлифтілі әдісі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40768"/>
            <a:ext cx="858768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Ұңғылардың фонтандауын ұңғыға арнайы клапандар арқылы немесе газ жіберу арқылы жүзеге асыру ұңғыларды </a:t>
            </a:r>
            <a:r>
              <a:rPr lang="kk-KZ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газлифтілі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 әдіспен игеру деп аталады.</a:t>
            </a:r>
          </a:p>
          <a:p>
            <a:pPr marL="0" indent="0">
              <a:buNone/>
            </a:pPr>
            <a:endParaRPr lang="kk-KZ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539750">
              <a:buNone/>
            </a:pPr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Газлифт әдісін қолдану ерекшелігі:</a:t>
            </a:r>
          </a:p>
          <a:p>
            <a:pPr marL="0" indent="360363">
              <a:buFont typeface="Wingdings" pitchFamily="2" charset="2"/>
              <a:buChar char="q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Жоғары өнімді ұңғылардан мұнай өндіру</a:t>
            </a:r>
          </a:p>
          <a:p>
            <a:pPr marL="0" indent="360363">
              <a:buFont typeface="Wingdings" pitchFamily="2" charset="2"/>
              <a:buChar char="q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Түп қысымы және газ факторы жоғары ұңғыларда</a:t>
            </a:r>
          </a:p>
          <a:p>
            <a:pPr marL="0" indent="360363">
              <a:buFont typeface="Wingdings" pitchFamily="2" charset="2"/>
              <a:buChar char="q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Көлбеу ұңғылардан мұнай өндіру</a:t>
            </a:r>
          </a:p>
          <a:p>
            <a:pPr marL="0" indent="360363">
              <a:buFont typeface="Wingdings" pitchFamily="2" charset="2"/>
              <a:buChar char="q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Мұнай құрамында механикалық қоспалары бар ұңғыларда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Газлифт әдісінің артықшылығы</a:t>
            </a:r>
            <a:endParaRPr lang="ru-RU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587680" cy="48965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Жабдықтар конструкциясының қарапайымдылығы</a:t>
            </a:r>
          </a:p>
          <a:p>
            <a:pPr>
              <a:buFont typeface="Wingdings" pitchFamily="2" charset="2"/>
              <a:buChar char="v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Жер үсті жабдықтарын қадағалау және жөндеу мүмкіндігі</a:t>
            </a:r>
          </a:p>
          <a:p>
            <a:pPr>
              <a:buFont typeface="Wingdings" pitchFamily="2" charset="2"/>
              <a:buChar char="v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Көп мөлшерде өнім алу мүмкіндігі (1900т/тәу дейін)</a:t>
            </a:r>
          </a:p>
          <a:p>
            <a:pPr>
              <a:buFont typeface="Wingdings" pitchFamily="2" charset="2"/>
              <a:buChar char="v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Құрамында құм, су бар мұнай өндіру мүмкіндігі</a:t>
            </a:r>
          </a:p>
          <a:p>
            <a:pPr>
              <a:buFont typeface="Wingdings" pitchFamily="2" charset="2"/>
              <a:buChar char="v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Жоғары температурада жұмыс жасау мүмкіндігі</a:t>
            </a:r>
          </a:p>
          <a:p>
            <a:pPr>
              <a:buFont typeface="Wingdings" pitchFamily="2" charset="2"/>
              <a:buChar char="v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Газлифт әдісі ұңғы тереңдігі мен пайдалану тізбегінің диаметріне тәуелсіз</a:t>
            </a:r>
          </a:p>
          <a:p>
            <a:pPr>
              <a:buFont typeface="Wingdings" pitchFamily="2" charset="2"/>
              <a:buChar char="v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Өнімді реттеу қарапайымдылығы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812088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Қазіргі уақытта газлифт әдісін пайдалану екі бағытта жүргізіледі:</a:t>
            </a:r>
          </a:p>
          <a:p>
            <a:pPr marL="0" indent="0">
              <a:buNone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Компрессорлы газлифт                               Компрессорсыз газлифт</a:t>
            </a:r>
          </a:p>
          <a:p>
            <a:pPr marL="0" indent="0" algn="ctr">
              <a:buNone/>
            </a:pPr>
            <a:r>
              <a:rPr lang="kk-KZ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Жер үсті жабдықтары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Фонтанды арматура                                 қыздырғыштар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Компрессорлар станциясы                      конденсат жинағыш    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Сепараторлар                                          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гидроциклонды сепаратор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Газбөлгіш батареялар (ГРБ)                    инфрақызыл қыздырғыш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АТӨҚ (АГЗУ)                                           газбөлгіш батарея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Газ құбырлары                                          топтық газбөлгіш</a:t>
            </a:r>
          </a:p>
          <a:p>
            <a:pPr marL="0" indent="0" algn="ctr">
              <a:buNone/>
            </a:pPr>
            <a:r>
              <a:rPr lang="kk-KZ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Жер асты жабдықтары: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СКҚ тізбегі                                                СКҚ тізбегі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Газлифт клапандары                               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Газлифт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клапандары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Пакер                                                          Пакер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267744" y="692696"/>
            <a:ext cx="1512168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076056" y="692696"/>
            <a:ext cx="1296144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234</TotalTime>
  <Words>394</Words>
  <Application>Microsoft Office PowerPoint</Application>
  <PresentationFormat>Экран (4:3)</PresentationFormat>
  <Paragraphs>113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Трек</vt:lpstr>
      <vt:lpstr>Microsoft Equation 3.0</vt:lpstr>
      <vt:lpstr>ОРЫНДАҒАН: РЫСКАЛИЕВ А.</vt:lpstr>
      <vt:lpstr>Слайд 2</vt:lpstr>
      <vt:lpstr>Слайд 3</vt:lpstr>
      <vt:lpstr>Фонтанды әдісте қолданылатын жабдықтар</vt:lpstr>
      <vt:lpstr>Фонтанды арматура түрлері</vt:lpstr>
      <vt:lpstr>Фонтанды арматураның сұлбасы</vt:lpstr>
      <vt:lpstr>Мұнай өндірудің газлифтілі әдісі</vt:lpstr>
      <vt:lpstr>Газлифт әдісінің артықшылығы</vt:lpstr>
      <vt:lpstr>Слайд 9</vt:lpstr>
      <vt:lpstr>Тереңдік сорапты қондырғылар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Anarbek Ryskaliyev</dc:creator>
  <cp:lastModifiedBy>Anarbek Ryskaliyev</cp:lastModifiedBy>
  <cp:revision>28</cp:revision>
  <dcterms:created xsi:type="dcterms:W3CDTF">2015-03-10T14:11:34Z</dcterms:created>
  <dcterms:modified xsi:type="dcterms:W3CDTF">2015-03-10T18:16:42Z</dcterms:modified>
</cp:coreProperties>
</file>