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27.02.2015</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836712"/>
            <a:ext cx="7772400" cy="2548880"/>
          </a:xfrm>
        </p:spPr>
        <p:txBody>
          <a:bodyPr>
            <a:noAutofit/>
          </a:bodyPr>
          <a:lstStyle/>
          <a:p>
            <a:pPr algn="ctr"/>
            <a:r>
              <a:rPr lang="kk-KZ"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Нейтрондар генераторы. Импульстік нейтронды әдістер. Алынатын нәтижелерді геологиялық өңдеу. Бағытталған белсенділік әдісі.</a:t>
            </a:r>
            <a:endParaRPr lang="ru-RU" sz="3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283968" y="5373216"/>
            <a:ext cx="4460032" cy="914400"/>
          </a:xfrm>
        </p:spPr>
        <p:txBody>
          <a:bodyPr/>
          <a:lstStyle/>
          <a:p>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Орындаған: Рыскалиев А.А.</a:t>
            </a:r>
          </a:p>
          <a:p>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Тексерген : Космбаева Г.Т.</a:t>
            </a:r>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202904"/>
          </a:xfrm>
        </p:spPr>
        <p:txBody>
          <a:bodyPr>
            <a:normAutofit lnSpcReduction="10000"/>
          </a:bodyPr>
          <a:lstStyle/>
          <a:p>
            <a:pPr marL="0" indent="0">
              <a:buNone/>
              <a:tabLst>
                <a:tab pos="0" algn="l"/>
              </a:tabLst>
            </a:pPr>
            <a:r>
              <a:rPr lang="kk-KZ" sz="2400" dirty="0" smtClean="0">
                <a:latin typeface="Times New Roman" pitchFamily="18" charset="0"/>
                <a:cs typeface="Times New Roman" pitchFamily="18" charset="0"/>
              </a:rPr>
              <a:t>Бұл әдісте қысқа уақытта жылдам нейтрон ағымдарын жіберіп,олардың қоршаған ортамен әсерінің нәтижелерін зерттейді. </a:t>
            </a:r>
          </a:p>
          <a:p>
            <a:pPr marL="0" indent="0">
              <a:buNone/>
            </a:pPr>
            <a:r>
              <a:rPr lang="kk-KZ" sz="2400" dirty="0" smtClean="0">
                <a:latin typeface="Times New Roman" pitchFamily="18" charset="0"/>
                <a:cs typeface="Times New Roman" pitchFamily="18" charset="0"/>
              </a:rPr>
              <a:t>Қайнар көз ретінде ұңғылық нейтрондар генераторын пайдаланады.  Генератордың негізгі бөлігін нейтронды трубка құрайды. Нейтронды трубка төмен қысымда 0,02 – 0,05 Па дейтериймен толтырылған әйнек баллон. Трубканың ішінде бір жағында катод, екінші жағында жоғары вольтты электрод орналасқан. Электродтың ішінде тритиймен қаныққан титан нысана (мишень) бар. Жоғары вольтты электродқа теріс зарядталған 150 кВ қуат (кернеу) беріледі. Катод пен жоғары вольтты электродтың арасында оң зарядталған қуат (кернеу) берілетін анод орналасады. Трубканың сыртында анод орналасқан жерде индуктивтілік катушкасы орналасады. </a:t>
            </a:r>
          </a:p>
          <a:p>
            <a:pPr>
              <a:buNone/>
            </a:pPr>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941168"/>
            <a:ext cx="8183880" cy="1584176"/>
          </a:xfrm>
        </p:spPr>
        <p:txBody>
          <a:bodyPr anchor="t">
            <a:noAutofit/>
          </a:bodyPr>
          <a:lstStyle/>
          <a:p>
            <a:r>
              <a:rPr lang="kk-KZ" sz="2000" dirty="0" smtClean="0">
                <a:solidFill>
                  <a:srgbClr val="FF0000"/>
                </a:solidFill>
                <a:effectLst/>
                <a:latin typeface="Times New Roman" pitchFamily="18" charset="0"/>
                <a:cs typeface="Times New Roman" pitchFamily="18" charset="0"/>
              </a:rPr>
              <a:t>Анодтың электростатикалық өрісі мен индуктивтілік катушкасы-ның магнитті өрісінің бір мезгілде іс-қимыл жасауы электрондарды спираль бойымен қозғалуына мәжбүр етіп, олардың ионизация қозғалысын жылдамдатады.</a:t>
            </a:r>
            <a:endParaRPr lang="ru-RU" sz="2000" dirty="0">
              <a:solidFill>
                <a:srgbClr val="FF0000"/>
              </a:solidFill>
              <a:effectLst/>
              <a:latin typeface="Times New Roman" pitchFamily="18" charset="0"/>
              <a:cs typeface="Times New Roman" pitchFamily="18" charset="0"/>
            </a:endParaRPr>
          </a:p>
        </p:txBody>
      </p:sp>
      <p:pic>
        <p:nvPicPr>
          <p:cNvPr id="4" name="Содержимое 3" descr="p0137.png"/>
          <p:cNvPicPr>
            <a:picLocks noGrp="1" noChangeAspect="1"/>
          </p:cNvPicPr>
          <p:nvPr>
            <p:ph idx="1"/>
          </p:nvPr>
        </p:nvPicPr>
        <p:blipFill>
          <a:blip r:embed="rId2" cstate="print"/>
          <a:stretch>
            <a:fillRect/>
          </a:stretch>
        </p:blipFill>
        <p:spPr>
          <a:xfrm>
            <a:off x="1115616" y="620688"/>
            <a:ext cx="6840760" cy="4187825"/>
          </a:xfrm>
          <a:prstGeom prst="rect">
            <a:avLst/>
          </a:prstGeom>
          <a:ln w="88900" cap="sq" cmpd="thickThin">
            <a:solidFill>
              <a:srgbClr val="FFC000"/>
            </a:solidFill>
            <a:prstDash val="solid"/>
            <a:miter lim="800000"/>
          </a:ln>
          <a:effectLst>
            <a:glow rad="228600">
              <a:schemeClr val="accent1">
                <a:satMod val="175000"/>
                <a:alpha val="40000"/>
              </a:schemeClr>
            </a:glow>
            <a:innerShdw blurRad="76200">
              <a:srgbClr val="000000"/>
            </a:inn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6510" y="548680"/>
            <a:ext cx="8697978" cy="5346920"/>
          </a:xfrm>
        </p:spPr>
        <p:txBody>
          <a:bodyPr>
            <a:normAutofit/>
          </a:bodyPr>
          <a:lstStyle/>
          <a:p>
            <a:pPr marL="0" indent="0">
              <a:buNone/>
              <a:tabLst>
                <a:tab pos="179388" algn="l"/>
              </a:tabLst>
            </a:pPr>
            <a:r>
              <a:rPr lang="kk-KZ" sz="2400" dirty="0" smtClean="0">
                <a:latin typeface="Times New Roman" pitchFamily="18" charset="0"/>
                <a:cs typeface="Times New Roman" pitchFamily="18" charset="0"/>
              </a:rPr>
              <a:t>Оң зарядталған дейтерий ионы жоғары вольтті электродтың өрісіне тартылып, тритиймен қаныққан нысананы бомбалайды.</a:t>
            </a:r>
          </a:p>
          <a:p>
            <a:pPr marL="0" indent="0">
              <a:buNone/>
              <a:tabLst>
                <a:tab pos="179388" algn="l"/>
              </a:tabLst>
            </a:pPr>
            <a:r>
              <a:rPr lang="kk-KZ" sz="2400" dirty="0" smtClean="0">
                <a:latin typeface="Times New Roman" pitchFamily="18" charset="0"/>
                <a:cs typeface="Times New Roman" pitchFamily="18" charset="0"/>
              </a:rPr>
              <a:t>       Ядерлы реакция нәтижесінде: </a:t>
            </a:r>
          </a:p>
          <a:p>
            <a:pPr marL="0" indent="0">
              <a:buNone/>
              <a:tabLst>
                <a:tab pos="179388" algn="l"/>
              </a:tabLst>
            </a:pPr>
            <a:endParaRPr lang="kk-KZ" sz="2400" dirty="0" smtClean="0">
              <a:latin typeface="Times New Roman" pitchFamily="18" charset="0"/>
              <a:cs typeface="Times New Roman" pitchFamily="18" charset="0"/>
            </a:endParaRPr>
          </a:p>
          <a:p>
            <a:pPr marL="0" indent="0">
              <a:buNone/>
              <a:tabLst>
                <a:tab pos="179388" algn="l"/>
              </a:tabLst>
            </a:pPr>
            <a:endParaRPr lang="en-US" sz="2400" dirty="0" smtClean="0">
              <a:latin typeface="Times New Roman" pitchFamily="18" charset="0"/>
              <a:cs typeface="Times New Roman" pitchFamily="18" charset="0"/>
            </a:endParaRPr>
          </a:p>
          <a:p>
            <a:pPr marL="0" indent="0">
              <a:buNone/>
              <a:tabLst>
                <a:tab pos="179388" algn="l"/>
              </a:tabLst>
            </a:pPr>
            <a:endParaRPr lang="kk-KZ" sz="2400" dirty="0" smtClean="0">
              <a:latin typeface="Times New Roman" pitchFamily="18" charset="0"/>
              <a:cs typeface="Times New Roman" pitchFamily="18" charset="0"/>
            </a:endParaRPr>
          </a:p>
          <a:p>
            <a:pPr marL="0" indent="0">
              <a:buNone/>
              <a:tabLst>
                <a:tab pos="179388" algn="l"/>
              </a:tabLst>
            </a:pPr>
            <a:r>
              <a:rPr lang="kk-KZ" sz="2400" dirty="0" smtClean="0">
                <a:latin typeface="Times New Roman" pitchFamily="18" charset="0"/>
                <a:cs typeface="Times New Roman" pitchFamily="18" charset="0"/>
              </a:rPr>
              <a:t>Нәтижесінде </a:t>
            </a:r>
            <a:r>
              <a:rPr lang="kk-KZ" sz="2400" dirty="0" smtClean="0">
                <a:latin typeface="Times New Roman" pitchFamily="18" charset="0"/>
                <a:cs typeface="Times New Roman" pitchFamily="18" charset="0"/>
              </a:rPr>
              <a:t>14 МэВ энергиясы бар нейтрондар </a:t>
            </a:r>
            <a:r>
              <a:rPr lang="kk-KZ" sz="2400" dirty="0" smtClean="0">
                <a:latin typeface="Times New Roman" pitchFamily="18" charset="0"/>
                <a:cs typeface="Times New Roman" pitchFamily="18" charset="0"/>
              </a:rPr>
              <a:t>ағымы</a:t>
            </a:r>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түзіледі</a:t>
            </a:r>
            <a:r>
              <a:rPr lang="kk-KZ"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buNone/>
              <a:tabLst>
                <a:tab pos="179388" algn="l"/>
              </a:tabLst>
            </a:pPr>
            <a:r>
              <a:rPr lang="kk-KZ" sz="2400" dirty="0" smtClean="0">
                <a:latin typeface="Times New Roman" pitchFamily="18" charset="0"/>
                <a:cs typeface="Times New Roman" pitchFamily="18" charset="0"/>
              </a:rPr>
              <a:t>Ағым ұзақтығы анодқа берілетін қуаттың уақытына байланысты және көп жағдайда 10-нан 20 мкс дейін болады.</a:t>
            </a:r>
            <a:endParaRPr lang="ru-RU" sz="2400" dirty="0">
              <a:latin typeface="Times New Roman" pitchFamily="18" charset="0"/>
              <a:cs typeface="Times New Roman" pitchFamily="18" charset="0"/>
            </a:endParaRPr>
          </a:p>
        </p:txBody>
      </p:sp>
      <p:pic>
        <p:nvPicPr>
          <p:cNvPr id="4" name="Рисунок 3" descr="p0138.png"/>
          <p:cNvPicPr>
            <a:picLocks noChangeAspect="1"/>
          </p:cNvPicPr>
          <p:nvPr/>
        </p:nvPicPr>
        <p:blipFill>
          <a:blip r:embed="rId2" cstate="print"/>
          <a:stretch>
            <a:fillRect/>
          </a:stretch>
        </p:blipFill>
        <p:spPr>
          <a:xfrm>
            <a:off x="2555776" y="1916832"/>
            <a:ext cx="3744416" cy="632845"/>
          </a:xfrm>
          <a:prstGeom prst="roundRect">
            <a:avLst>
              <a:gd name="adj" fmla="val 16667"/>
            </a:avLst>
          </a:prstGeom>
          <a:ln>
            <a:solidFill>
              <a:srgbClr val="00B050"/>
            </a:solidFill>
          </a:ln>
          <a:effectLst>
            <a:outerShdw blurRad="76200" dist="38100" dir="7800000" algn="tl" rotWithShape="0">
              <a:srgbClr val="000000">
                <a:alpha val="40000"/>
              </a:srgbClr>
            </a:outerShdw>
            <a:reflection blurRad="6350" stA="50000" endA="300" endPos="38500" dist="50800" dir="5400000" sy="-100000" algn="bl" rotWithShape="0"/>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a:xfrm>
            <a:off x="-3348880" y="4293096"/>
            <a:ext cx="184731" cy="369332"/>
          </a:xfrm>
          <a:prstGeom prst="rect">
            <a:avLst/>
          </a:prstGeom>
          <a:noFill/>
        </p:spPr>
        <p:txBody>
          <a:bodyPr wrap="none" rtlCol="0">
            <a:spAutoFit/>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p0138.png"/>
          <p:cNvPicPr>
            <a:picLocks noGrp="1" noChangeAspect="1"/>
          </p:cNvPicPr>
          <p:nvPr>
            <p:ph idx="1"/>
          </p:nvPr>
        </p:nvPicPr>
        <p:blipFill>
          <a:blip r:embed="rId2" cstate="print"/>
          <a:stretch>
            <a:fillRect/>
          </a:stretch>
        </p:blipFill>
        <p:spPr>
          <a:xfrm>
            <a:off x="1259632" y="1700808"/>
            <a:ext cx="6768752" cy="4044606"/>
          </a:xfrm>
        </p:spPr>
      </p:pic>
      <p:sp>
        <p:nvSpPr>
          <p:cNvPr id="5" name="TextBox 4"/>
          <p:cNvSpPr txBox="1"/>
          <p:nvPr/>
        </p:nvSpPr>
        <p:spPr>
          <a:xfrm>
            <a:off x="467544" y="476672"/>
            <a:ext cx="8208912" cy="1200329"/>
          </a:xfrm>
          <a:prstGeom prst="rect">
            <a:avLst/>
          </a:prstGeom>
          <a:noFill/>
        </p:spPr>
        <p:txBody>
          <a:bodyPr wrap="square" rtlCol="0">
            <a:spAutoFit/>
          </a:bodyPr>
          <a:lstStyle/>
          <a:p>
            <a:r>
              <a:rPr lang="kk-KZ" dirty="0" smtClean="0"/>
              <a:t>Нейтронды импульстың ұзақтығын </a:t>
            </a:r>
            <a:r>
              <a:rPr lang="kk-KZ" dirty="0" smtClean="0"/>
              <a:t>       белгілейді. Ал импульстар арасындағы уақыт интервалын      белгілейді. Импульс жиілігі – 10-нан 500 Гц дейн. Импульс шыққаннан кейін күту уақыты болады.</a:t>
            </a:r>
            <a:endParaRPr lang="ru-RU" dirty="0"/>
          </a:p>
        </p:txBody>
      </p:sp>
      <p:pic>
        <p:nvPicPr>
          <p:cNvPr id="1027" name="Picture 3" descr="C:\Users\Anarbek\Desktop\1.png"/>
          <p:cNvPicPr>
            <a:picLocks noChangeAspect="1" noChangeArrowheads="1"/>
          </p:cNvPicPr>
          <p:nvPr/>
        </p:nvPicPr>
        <p:blipFill>
          <a:blip r:embed="rId3" cstate="print"/>
          <a:srcRect/>
          <a:stretch>
            <a:fillRect/>
          </a:stretch>
        </p:blipFill>
        <p:spPr bwMode="auto">
          <a:xfrm>
            <a:off x="4788024" y="506652"/>
            <a:ext cx="399827" cy="299869"/>
          </a:xfrm>
          <a:prstGeom prst="rect">
            <a:avLst/>
          </a:prstGeom>
          <a:noFill/>
        </p:spPr>
      </p:pic>
      <p:pic>
        <p:nvPicPr>
          <p:cNvPr id="1028" name="Picture 4" descr="C:\Users\Anarbek\Desktop\2.png"/>
          <p:cNvPicPr>
            <a:picLocks noChangeAspect="1" noChangeArrowheads="1"/>
          </p:cNvPicPr>
          <p:nvPr/>
        </p:nvPicPr>
        <p:blipFill>
          <a:blip r:embed="rId4" cstate="print"/>
          <a:srcRect/>
          <a:stretch>
            <a:fillRect/>
          </a:stretch>
        </p:blipFill>
        <p:spPr bwMode="auto">
          <a:xfrm>
            <a:off x="4283968" y="776752"/>
            <a:ext cx="288032" cy="320950"/>
          </a:xfrm>
          <a:prstGeom prst="rect">
            <a:avLst/>
          </a:prstGeom>
          <a:noFill/>
        </p:spPr>
      </p:pic>
      <p:pic>
        <p:nvPicPr>
          <p:cNvPr id="1029" name="Picture 5" descr="C:\Users\Anarbek\Desktop\3.png"/>
          <p:cNvPicPr>
            <a:picLocks noChangeAspect="1" noChangeArrowheads="1"/>
          </p:cNvPicPr>
          <p:nvPr/>
        </p:nvPicPr>
        <p:blipFill>
          <a:blip r:embed="rId5" cstate="print"/>
          <a:srcRect/>
          <a:stretch>
            <a:fillRect/>
          </a:stretch>
        </p:blipFill>
        <p:spPr bwMode="auto">
          <a:xfrm>
            <a:off x="7842250" y="1015480"/>
            <a:ext cx="330150" cy="3585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183880" cy="792088"/>
          </a:xfrm>
        </p:spPr>
        <p:txBody>
          <a:bodyPr anchor="t">
            <a:normAutofit fontScale="90000"/>
          </a:bodyPr>
          <a:lstStyle/>
          <a:p>
            <a:pPr algn="ctr"/>
            <a:r>
              <a:rPr lang="kk-KZ" i="1" dirty="0" smtClean="0">
                <a:solidFill>
                  <a:srgbClr val="FF0000"/>
                </a:solidFill>
              </a:rPr>
              <a:t>Импульсті нейтронды каротаж</a:t>
            </a:r>
            <a:endParaRPr lang="ru-RU" i="1" dirty="0">
              <a:solidFill>
                <a:srgbClr val="FF0000"/>
              </a:solidFill>
            </a:endParaRPr>
          </a:p>
        </p:txBody>
      </p:sp>
      <p:sp>
        <p:nvSpPr>
          <p:cNvPr id="3" name="Содержимое 2"/>
          <p:cNvSpPr>
            <a:spLocks noGrp="1"/>
          </p:cNvSpPr>
          <p:nvPr>
            <p:ph idx="1"/>
          </p:nvPr>
        </p:nvSpPr>
        <p:spPr>
          <a:xfrm>
            <a:off x="467544" y="1052736"/>
            <a:ext cx="8183880" cy="5400600"/>
          </a:xfrm>
        </p:spPr>
        <p:txBody>
          <a:bodyPr>
            <a:normAutofit/>
          </a:bodyPr>
          <a:lstStyle/>
          <a:p>
            <a:pPr marL="0" indent="0">
              <a:buNone/>
            </a:pPr>
            <a:r>
              <a:rPr lang="kk-KZ" sz="2400" dirty="0" smtClean="0">
                <a:latin typeface="Times New Roman" pitchFamily="18" charset="0"/>
                <a:cs typeface="Times New Roman" pitchFamily="18" charset="0"/>
              </a:rPr>
              <a:t>ИНК көмегімен әртүрлі геологиялық есептер шешіледі. Мұнай және газ кен орындарында литологиялық қималарды бөлу, өндіру және іздеу ұңғыларында су-мұнай, газ-мұнай, газ-су контурын анықтау, рудаларда жоғары нейтронды құрамы бар элементтерді анықтау. </a:t>
            </a:r>
          </a:p>
          <a:p>
            <a:pPr marL="0" indent="0">
              <a:buNone/>
            </a:pPr>
            <a:r>
              <a:rPr lang="kk-KZ" sz="2400" dirty="0" smtClean="0">
                <a:latin typeface="Times New Roman" pitchFamily="18" charset="0"/>
                <a:cs typeface="Times New Roman" pitchFamily="18" charset="0"/>
              </a:rPr>
              <a:t>Мұнай ұңғыларында ИННК-Т ағымды (поточечные) және үздіксіз өлшеу ретінде қолданылады. </a:t>
            </a:r>
            <a:r>
              <a:rPr lang="kk-KZ" sz="2400" dirty="0" smtClean="0">
                <a:latin typeface="Times New Roman" pitchFamily="18" charset="0"/>
                <a:cs typeface="Times New Roman" pitchFamily="18" charset="0"/>
              </a:rPr>
              <a:t>Ү</a:t>
            </a:r>
            <a:r>
              <a:rPr lang="kk-KZ" sz="2400" dirty="0" smtClean="0">
                <a:latin typeface="Times New Roman" pitchFamily="18" charset="0"/>
                <a:cs typeface="Times New Roman" pitchFamily="18" charset="0"/>
              </a:rPr>
              <a:t>здіксіз өлшеу кезінде бір мезгілде жазып отырады, минимум жылулық нейтрон ағымдарының тығыздығының әртүрлі уақыт кідірісі бар 2 диаграмма болады. </a:t>
            </a:r>
          </a:p>
          <a:p>
            <a:pPr marL="0" indent="0">
              <a:buNone/>
            </a:pPr>
            <a:r>
              <a:rPr lang="kk-KZ" sz="2400" dirty="0" smtClean="0">
                <a:latin typeface="Times New Roman" pitchFamily="18" charset="0"/>
                <a:cs typeface="Times New Roman" pitchFamily="18" charset="0"/>
              </a:rPr>
              <a:t>2 каналдың көрсеткіштері бойынша жылулық нейтрондардың орташа өмір сүру уақытын анықтайды. Көрсеткіштердің айырмашылығы жоғары болған сайын      аз болады.</a:t>
            </a:r>
            <a:endParaRPr lang="ru-RU" sz="2400" dirty="0">
              <a:latin typeface="Times New Roman" pitchFamily="18" charset="0"/>
              <a:cs typeface="Times New Roman" pitchFamily="18" charset="0"/>
            </a:endParaRPr>
          </a:p>
        </p:txBody>
      </p:sp>
      <p:pic>
        <p:nvPicPr>
          <p:cNvPr id="2050" name="Picture 2" descr="C:\Users\Anarbek\Desktop\p.png"/>
          <p:cNvPicPr>
            <a:picLocks noChangeAspect="1" noChangeArrowheads="1"/>
          </p:cNvPicPr>
          <p:nvPr/>
        </p:nvPicPr>
        <p:blipFill>
          <a:blip r:embed="rId2" cstate="print"/>
          <a:srcRect/>
          <a:stretch>
            <a:fillRect/>
          </a:stretch>
        </p:blipFill>
        <p:spPr bwMode="auto">
          <a:xfrm>
            <a:off x="7956376" y="5634210"/>
            <a:ext cx="360040" cy="42777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530352"/>
            <a:ext cx="8496944" cy="5850976"/>
          </a:xfrm>
        </p:spPr>
        <p:txBody>
          <a:bodyPr>
            <a:normAutofit/>
          </a:bodyPr>
          <a:lstStyle/>
          <a:p>
            <a:pPr marL="0" indent="0">
              <a:buNone/>
            </a:pPr>
            <a:r>
              <a:rPr lang="kk-KZ" sz="2400" dirty="0" smtClean="0">
                <a:latin typeface="Times New Roman" pitchFamily="18" charset="0"/>
                <a:cs typeface="Times New Roman" pitchFamily="18" charset="0"/>
              </a:rPr>
              <a:t>       мөлшерін төмендегі формуламен анықтайды:</a:t>
            </a:r>
          </a:p>
          <a:p>
            <a:pPr marL="0" indent="0">
              <a:buNone/>
            </a:pPr>
            <a:endParaRPr lang="kk-KZ" sz="2400" dirty="0" smtClean="0">
              <a:latin typeface="Times New Roman" pitchFamily="18" charset="0"/>
              <a:cs typeface="Times New Roman" pitchFamily="18" charset="0"/>
            </a:endParaRPr>
          </a:p>
          <a:p>
            <a:pPr marL="0" indent="0">
              <a:buNone/>
            </a:pPr>
            <a:endParaRPr lang="kk-KZ" sz="2400" dirty="0" smtClean="0">
              <a:latin typeface="Times New Roman" pitchFamily="18" charset="0"/>
              <a:cs typeface="Times New Roman" pitchFamily="18" charset="0"/>
            </a:endParaRPr>
          </a:p>
          <a:p>
            <a:pPr marL="0" indent="0">
              <a:buNone/>
            </a:pPr>
            <a:endParaRPr lang="kk-KZ" sz="2400" dirty="0" smtClean="0">
              <a:latin typeface="Times New Roman" pitchFamily="18" charset="0"/>
              <a:cs typeface="Times New Roman" pitchFamily="18" charset="0"/>
            </a:endParaRPr>
          </a:p>
          <a:p>
            <a:pPr marL="0" indent="0">
              <a:buNone/>
            </a:pPr>
            <a:endParaRPr lang="kk-KZ" sz="2400" dirty="0" smtClean="0">
              <a:latin typeface="Times New Roman" pitchFamily="18" charset="0"/>
              <a:cs typeface="Times New Roman" pitchFamily="18" charset="0"/>
            </a:endParaRPr>
          </a:p>
          <a:p>
            <a:pPr marL="0" indent="0">
              <a:buNone/>
            </a:pPr>
            <a:r>
              <a:rPr lang="kk-KZ" sz="2400" dirty="0" smtClean="0">
                <a:latin typeface="Times New Roman" pitchFamily="18" charset="0"/>
                <a:cs typeface="Times New Roman" pitchFamily="18" charset="0"/>
              </a:rPr>
              <a:t>Мұндағы:           – 1 және 2 каналдың уақыт кідірісі (Задержки)</a:t>
            </a:r>
          </a:p>
          <a:p>
            <a:pPr marL="0" indent="0">
              <a:buNone/>
            </a:pPr>
            <a:r>
              <a:rPr lang="kk-KZ"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                           – сол каналдардағы көрсеткіштер (скорость счета).</a:t>
            </a:r>
          </a:p>
          <a:p>
            <a:pPr marL="0" indent="0">
              <a:buNone/>
            </a:pPr>
            <a:r>
              <a:rPr lang="kk-KZ" sz="2400" dirty="0" smtClean="0">
                <a:latin typeface="Times New Roman" pitchFamily="18" charset="0"/>
                <a:cs typeface="Times New Roman" pitchFamily="18" charset="0"/>
              </a:rPr>
              <a:t>Жылулық нейтрондардың орташа өмір сүру уақыты ортада сутегі мен хлордың болуына байланысты. Тұщы су мен мұнаймен қаныққан қабаттар үшін </a:t>
            </a:r>
            <a:r>
              <a:rPr lang="kk-KZ" sz="2400" dirty="0" smtClean="0">
                <a:latin typeface="Times New Roman" pitchFamily="18" charset="0"/>
                <a:cs typeface="Times New Roman" pitchFamily="18" charset="0"/>
              </a:rPr>
              <a:t>                     , минералданған сумен қаныққан қабаттар үшін                          , газбен қаныққан қабаттар үшін </a:t>
            </a:r>
            <a:endParaRPr lang="ru-RU" sz="2400" dirty="0">
              <a:latin typeface="Times New Roman" pitchFamily="18" charset="0"/>
              <a:cs typeface="Times New Roman" pitchFamily="18" charset="0"/>
            </a:endParaRPr>
          </a:p>
        </p:txBody>
      </p:sp>
      <p:pic>
        <p:nvPicPr>
          <p:cNvPr id="3074" name="Picture 2" descr="C:\Users\Anarbek\Desktop\p.png"/>
          <p:cNvPicPr>
            <a:picLocks noChangeAspect="1" noChangeArrowheads="1"/>
          </p:cNvPicPr>
          <p:nvPr/>
        </p:nvPicPr>
        <p:blipFill>
          <a:blip r:embed="rId2" cstate="print"/>
          <a:srcRect/>
          <a:stretch>
            <a:fillRect/>
          </a:stretch>
        </p:blipFill>
        <p:spPr bwMode="auto">
          <a:xfrm>
            <a:off x="611560" y="650668"/>
            <a:ext cx="360040" cy="399140"/>
          </a:xfrm>
          <a:prstGeom prst="rect">
            <a:avLst/>
          </a:prstGeom>
          <a:noFill/>
        </p:spPr>
      </p:pic>
      <p:pic>
        <p:nvPicPr>
          <p:cNvPr id="3075" name="Picture 3" descr="C:\Users\Anarbek\Desktop\формула.png"/>
          <p:cNvPicPr>
            <a:picLocks noChangeAspect="1" noChangeArrowheads="1"/>
          </p:cNvPicPr>
          <p:nvPr/>
        </p:nvPicPr>
        <p:blipFill>
          <a:blip r:embed="rId3" cstate="print"/>
          <a:srcRect/>
          <a:stretch>
            <a:fillRect/>
          </a:stretch>
        </p:blipFill>
        <p:spPr bwMode="auto">
          <a:xfrm>
            <a:off x="2699792" y="1196752"/>
            <a:ext cx="3079874" cy="1161392"/>
          </a:xfrm>
          <a:prstGeom prst="rect">
            <a:avLst/>
          </a:prstGeom>
          <a:noFill/>
        </p:spPr>
      </p:pic>
      <p:pic>
        <p:nvPicPr>
          <p:cNvPr id="3076" name="Picture 4" descr="C:\Users\Anarbek\Desktop\формула.png"/>
          <p:cNvPicPr>
            <a:picLocks noChangeAspect="1" noChangeArrowheads="1"/>
          </p:cNvPicPr>
          <p:nvPr/>
        </p:nvPicPr>
        <p:blipFill>
          <a:blip r:embed="rId4" cstate="print"/>
          <a:srcRect/>
          <a:stretch>
            <a:fillRect/>
          </a:stretch>
        </p:blipFill>
        <p:spPr bwMode="auto">
          <a:xfrm>
            <a:off x="1799832" y="2606932"/>
            <a:ext cx="792087" cy="413779"/>
          </a:xfrm>
          <a:prstGeom prst="rect">
            <a:avLst/>
          </a:prstGeom>
          <a:noFill/>
        </p:spPr>
      </p:pic>
      <p:pic>
        <p:nvPicPr>
          <p:cNvPr id="3077" name="Picture 5" descr="C:\Users\Anarbek\Desktop\формула.png"/>
          <p:cNvPicPr>
            <a:picLocks noChangeAspect="1" noChangeArrowheads="1"/>
          </p:cNvPicPr>
          <p:nvPr/>
        </p:nvPicPr>
        <p:blipFill>
          <a:blip r:embed="rId5" cstate="print"/>
          <a:srcRect/>
          <a:stretch>
            <a:fillRect/>
          </a:stretch>
        </p:blipFill>
        <p:spPr bwMode="auto">
          <a:xfrm>
            <a:off x="1799832" y="3095998"/>
            <a:ext cx="792088" cy="378113"/>
          </a:xfrm>
          <a:prstGeom prst="rect">
            <a:avLst/>
          </a:prstGeom>
          <a:noFill/>
        </p:spPr>
      </p:pic>
      <p:pic>
        <p:nvPicPr>
          <p:cNvPr id="3078" name="Picture 6" descr="C:\Users\Anarbek\Desktop\формула.png"/>
          <p:cNvPicPr>
            <a:picLocks noChangeAspect="1" noChangeArrowheads="1"/>
          </p:cNvPicPr>
          <p:nvPr/>
        </p:nvPicPr>
        <p:blipFill>
          <a:blip r:embed="rId6" cstate="print"/>
          <a:srcRect/>
          <a:stretch>
            <a:fillRect/>
          </a:stretch>
        </p:blipFill>
        <p:spPr bwMode="auto">
          <a:xfrm>
            <a:off x="5118084" y="4524110"/>
            <a:ext cx="1542148" cy="402381"/>
          </a:xfrm>
          <a:prstGeom prst="rect">
            <a:avLst/>
          </a:prstGeom>
          <a:noFill/>
        </p:spPr>
      </p:pic>
      <p:pic>
        <p:nvPicPr>
          <p:cNvPr id="3079" name="Picture 7" descr="C:\Users\Anarbek\Desktop\формула.png"/>
          <p:cNvPicPr>
            <a:picLocks noChangeAspect="1" noChangeArrowheads="1"/>
          </p:cNvPicPr>
          <p:nvPr/>
        </p:nvPicPr>
        <p:blipFill>
          <a:blip r:embed="rId7" cstate="print"/>
          <a:srcRect/>
          <a:stretch>
            <a:fillRect/>
          </a:stretch>
        </p:blipFill>
        <p:spPr bwMode="auto">
          <a:xfrm>
            <a:off x="6588224" y="4941168"/>
            <a:ext cx="1885138" cy="359891"/>
          </a:xfrm>
          <a:prstGeom prst="rect">
            <a:avLst/>
          </a:prstGeom>
          <a:noFill/>
        </p:spPr>
      </p:pic>
      <p:pic>
        <p:nvPicPr>
          <p:cNvPr id="3080" name="Picture 8" descr="C:\Users\Anarbek\Desktop\формула.png"/>
          <p:cNvPicPr>
            <a:picLocks noChangeAspect="1" noChangeArrowheads="1"/>
          </p:cNvPicPr>
          <p:nvPr/>
        </p:nvPicPr>
        <p:blipFill>
          <a:blip r:embed="rId8" cstate="print"/>
          <a:srcRect/>
          <a:stretch>
            <a:fillRect/>
          </a:stretch>
        </p:blipFill>
        <p:spPr bwMode="auto">
          <a:xfrm>
            <a:off x="4644008" y="5301208"/>
            <a:ext cx="1656184" cy="38175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narbek\Desktop\p0141.png"/>
          <p:cNvPicPr>
            <a:picLocks noChangeAspect="1" noChangeArrowheads="1"/>
          </p:cNvPicPr>
          <p:nvPr/>
        </p:nvPicPr>
        <p:blipFill>
          <a:blip r:embed="rId2" cstate="print"/>
          <a:srcRect/>
          <a:stretch>
            <a:fillRect/>
          </a:stretch>
        </p:blipFill>
        <p:spPr bwMode="auto">
          <a:xfrm>
            <a:off x="539552" y="548680"/>
            <a:ext cx="8064896" cy="5256584"/>
          </a:xfrm>
          <a:prstGeom prst="rect">
            <a:avLst/>
          </a:prstGeom>
          <a:solidFill>
            <a:srgbClr val="FFFFFF">
              <a:shade val="85000"/>
            </a:srgbClr>
          </a:solidFill>
          <a:ln w="190500" cap="rnd">
            <a:solidFill>
              <a:srgbClr val="FFFFFF"/>
            </a:solidFill>
          </a:ln>
          <a:effectLst>
            <a:glow rad="228600">
              <a:schemeClr val="accent2">
                <a:satMod val="175000"/>
                <a:alpha val="40000"/>
              </a:schemeClr>
            </a:glow>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marL="0" indent="0">
              <a:buNone/>
            </a:pPr>
            <a:r>
              <a:rPr lang="kk-KZ" sz="2000" dirty="0" smtClean="0">
                <a:latin typeface="Times New Roman" pitchFamily="18" charset="0"/>
                <a:cs typeface="Times New Roman" pitchFamily="18" charset="0"/>
              </a:rPr>
              <a:t>Ағымды (поточечных)  өлшеу кезінде логарифм көрсеткішіне байла-нысты график тұрғызылады.  Бұндай график қабаттың         дәлірек анықтауға мүмкіндік береді.</a:t>
            </a:r>
            <a:endParaRPr lang="ru-RU" sz="2000" dirty="0">
              <a:latin typeface="Times New Roman" pitchFamily="18" charset="0"/>
              <a:cs typeface="Times New Roman" pitchFamily="18" charset="0"/>
            </a:endParaRPr>
          </a:p>
        </p:txBody>
      </p:sp>
      <p:pic>
        <p:nvPicPr>
          <p:cNvPr id="4" name="Picture 2" descr="C:\Users\Anarbek\Desktop\p.png"/>
          <p:cNvPicPr>
            <a:picLocks noChangeAspect="1" noChangeArrowheads="1"/>
          </p:cNvPicPr>
          <p:nvPr/>
        </p:nvPicPr>
        <p:blipFill>
          <a:blip r:embed="rId2" cstate="print"/>
          <a:srcRect/>
          <a:stretch>
            <a:fillRect/>
          </a:stretch>
        </p:blipFill>
        <p:spPr bwMode="auto">
          <a:xfrm>
            <a:off x="6705202" y="908720"/>
            <a:ext cx="360040" cy="427772"/>
          </a:xfrm>
          <a:prstGeom prst="rect">
            <a:avLst/>
          </a:prstGeom>
          <a:noFill/>
        </p:spPr>
      </p:pic>
      <p:pic>
        <p:nvPicPr>
          <p:cNvPr id="5122" name="Picture 2" descr="C:\Users\Anarbek\Desktop\p0142.png"/>
          <p:cNvPicPr>
            <a:picLocks noChangeAspect="1" noChangeArrowheads="1"/>
          </p:cNvPicPr>
          <p:nvPr/>
        </p:nvPicPr>
        <p:blipFill>
          <a:blip r:embed="rId3" cstate="print"/>
          <a:srcRect/>
          <a:stretch>
            <a:fillRect/>
          </a:stretch>
        </p:blipFill>
        <p:spPr bwMode="auto">
          <a:xfrm>
            <a:off x="470486" y="2564904"/>
            <a:ext cx="7557898" cy="332027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338</TotalTime>
  <Words>397</Words>
  <Application>Microsoft Office PowerPoint</Application>
  <PresentationFormat>Экран (4:3)</PresentationFormat>
  <Paragraphs>27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Аспект</vt:lpstr>
      <vt:lpstr>Нейтрондар генераторы. Импульстік нейтронды әдістер. Алынатын нәтижелерді геологиялық өңдеу. Бағытталған белсенділік әдісі.</vt:lpstr>
      <vt:lpstr>Слайд 2</vt:lpstr>
      <vt:lpstr>Анодтың электростатикалық өрісі мен индуктивтілік катушкасы-ның магнитті өрісінің бір мезгілде іс-қимыл жасауы электрондарды спираль бойымен қозғалуына мәжбүр етіп, олардың ионизация қозғалысын жылдамдатады.</vt:lpstr>
      <vt:lpstr>Слайд 4</vt:lpstr>
      <vt:lpstr>Слайд 5</vt:lpstr>
      <vt:lpstr>Импульсті нейтронды каротаж</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Нейтрондар генераторы. Импульстік нейтронды әдістер. Алынатын нәтижелерді геологиялық өңдеу. Бағытталған белсенділік әдісі.</dc:title>
  <dc:creator>Anarbek Ryskaliyev</dc:creator>
  <cp:lastModifiedBy>Anarbek Ryskaliyev</cp:lastModifiedBy>
  <cp:revision>30</cp:revision>
  <dcterms:created xsi:type="dcterms:W3CDTF">2015-02-26T16:25:18Z</dcterms:created>
  <dcterms:modified xsi:type="dcterms:W3CDTF">2015-02-26T22:17:05Z</dcterms:modified>
</cp:coreProperties>
</file>