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59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9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7F17F-973A-4442-8AEF-F96B7A03861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CB463-58D2-49C1-8DA0-C6A2B1DBA4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74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6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жылдамдығы. Дарси заңы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869160"/>
            <a:ext cx="5220072" cy="1080120"/>
          </a:xfrm>
        </p:spPr>
        <p:txBody>
          <a:bodyPr>
            <a:norm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Орындаған: </a:t>
            </a: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МГІ – 301 студенті Рыскалиев А.</a:t>
            </a:r>
          </a:p>
          <a:p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Тексерген: </a:t>
            </a: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Т.ғ.к., доцент Казбекова Г.Қ.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18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6" repeatCount="indefinite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06090"/>
          </a:xfrm>
        </p:spPr>
        <p:txBody>
          <a:bodyPr anchor="t">
            <a:normAutofit fontScale="90000"/>
          </a:bodyPr>
          <a:lstStyle/>
          <a:p>
            <a:r>
              <a:rPr lang="en-US" altLang="ru-RU" b="1" i="1" dirty="0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ru-RU" altLang="ru-RU" b="1" i="1" dirty="0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altLang="ru-RU" b="1" i="1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ru-RU" altLang="ru-RU" b="1" i="1" baseline="-25000" dirty="0" err="1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altLang="ru-RU" b="1" i="1" baseline="-25000" dirty="0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 err="1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altLang="ru-RU" b="1" i="1" dirty="0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фильтрация </a:t>
            </a:r>
            <a:r>
              <a:rPr lang="ru-RU" altLang="ru-RU" b="1" i="1" dirty="0" err="1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altLang="ru-RU" dirty="0" smtClean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Дарси заңының бұзылған аймақтарында ортақ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емес фильтрация заңын енгізу қажет. Берілген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заңдар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бірмүшелі және екімүшелі болып бөлінеді.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Бірмүшелі </a:t>
            </a:r>
            <a:r>
              <a:rPr lang="kk-KZ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заңдар:</a:t>
            </a:r>
          </a:p>
          <a:p>
            <a:pPr marL="0" indent="0">
              <a:buNone/>
            </a:pPr>
            <a:endParaRPr lang="kk-KZ" sz="24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Екімүшелі тәуелділік:</a:t>
            </a:r>
          </a:p>
          <a:p>
            <a:pPr marL="0" indent="0">
              <a:buNone/>
            </a:pPr>
            <a:endParaRPr lang="ru-RU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456724"/>
              </p:ext>
            </p:extLst>
          </p:nvPr>
        </p:nvGraphicFramePr>
        <p:xfrm>
          <a:off x="3111500" y="2374900"/>
          <a:ext cx="16986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Формула" r:id="rId3" imgW="939600" imgH="520560" progId="Equation.3">
                  <p:embed/>
                </p:oleObj>
              </mc:Choice>
              <mc:Fallback>
                <p:oleObj name="Формула" r:id="rId3" imgW="939600" imgH="520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374900"/>
                        <a:ext cx="1698625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860032" y="2669168"/>
            <a:ext cx="3336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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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51520" y="4860046"/>
            <a:ext cx="1135454" cy="3968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Дарси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022509"/>
              </p:ext>
            </p:extLst>
          </p:nvPr>
        </p:nvGraphicFramePr>
        <p:xfrm>
          <a:off x="683568" y="3861048"/>
          <a:ext cx="288032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Формула" r:id="rId5" imgW="1371600" imgH="457200" progId="Equation.3">
                  <p:embed/>
                </p:oleObj>
              </mc:Choice>
              <mc:Fallback>
                <p:oleObj name="Формула" r:id="rId5" imgW="13716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861048"/>
                        <a:ext cx="2880320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330215"/>
              </p:ext>
            </p:extLst>
          </p:nvPr>
        </p:nvGraphicFramePr>
        <p:xfrm>
          <a:off x="5262563" y="3565575"/>
          <a:ext cx="26670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Формула" r:id="rId7" imgW="1447800" imgH="469900" progId="Equation.3">
                  <p:embed/>
                </p:oleObj>
              </mc:Choice>
              <mc:Fallback>
                <p:oleObj name="Формула" r:id="rId7" imgW="1447800" imgH="4699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563" y="3565575"/>
                        <a:ext cx="2667000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2485992" y="4846742"/>
            <a:ext cx="2230024" cy="3968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Краснопольский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H="1">
            <a:off x="1025236" y="4437112"/>
            <a:ext cx="882468" cy="52281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2904318" y="4437112"/>
            <a:ext cx="391708" cy="42293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462877"/>
              </p:ext>
            </p:extLst>
          </p:nvPr>
        </p:nvGraphicFramePr>
        <p:xfrm>
          <a:off x="676055" y="5256921"/>
          <a:ext cx="211166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Формула" r:id="rId9" imgW="901309" imgH="444307" progId="Equation.3">
                  <p:embed/>
                </p:oleObj>
              </mc:Choice>
              <mc:Fallback>
                <p:oleObj name="Формула" r:id="rId9" imgW="901309" imgH="444307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055" y="5256921"/>
                        <a:ext cx="211166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679769"/>
              </p:ext>
            </p:extLst>
          </p:nvPr>
        </p:nvGraphicFramePr>
        <p:xfrm>
          <a:off x="4567969" y="5243617"/>
          <a:ext cx="229406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Формула" r:id="rId11" imgW="977900" imgH="419100" progId="Equation.3">
                  <p:embed/>
                </p:oleObj>
              </mc:Choice>
              <mc:Fallback>
                <p:oleObj name="Формула" r:id="rId11" imgW="977900" imgH="4191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969" y="5243617"/>
                        <a:ext cx="2294062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67751" y="6073775"/>
            <a:ext cx="3128275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1800" dirty="0" err="1" smtClean="0"/>
              <a:t>Ширковский</a:t>
            </a:r>
            <a:r>
              <a:rPr lang="ru-RU" altLang="ru-RU" sz="1800" dirty="0" smtClean="0"/>
              <a:t> </a:t>
            </a:r>
            <a:r>
              <a:rPr lang="ru-RU" altLang="ru-RU" sz="1800" dirty="0" err="1" smtClean="0"/>
              <a:t>структуралық</a:t>
            </a:r>
            <a:r>
              <a:rPr lang="ru-RU" altLang="ru-RU" sz="1800" dirty="0" smtClean="0"/>
              <a:t> </a:t>
            </a:r>
            <a:r>
              <a:rPr lang="ru-RU" altLang="ru-RU" sz="1800" dirty="0" err="1" smtClean="0"/>
              <a:t>коэффициенті</a:t>
            </a:r>
            <a:r>
              <a:rPr lang="ru-RU" altLang="ru-RU" sz="1800" dirty="0" smtClean="0"/>
              <a:t> </a:t>
            </a:r>
            <a:r>
              <a:rPr lang="ru-RU" altLang="ru-RU" sz="1800" dirty="0"/>
              <a:t>(газ) 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3923928" y="6073775"/>
            <a:ext cx="4429125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1800" dirty="0" smtClean="0"/>
              <a:t>Минский </a:t>
            </a:r>
            <a:r>
              <a:rPr lang="ru-RU" altLang="ru-RU" sz="1800" dirty="0" err="1" smtClean="0"/>
              <a:t>структуралық</a:t>
            </a:r>
            <a:r>
              <a:rPr lang="ru-RU" altLang="ru-RU" sz="1800" dirty="0" smtClean="0"/>
              <a:t> </a:t>
            </a:r>
            <a:r>
              <a:rPr lang="ru-RU" altLang="ru-RU" sz="1800" dirty="0" err="1" smtClean="0"/>
              <a:t>коэффициенті</a:t>
            </a:r>
            <a:r>
              <a:rPr lang="ru-RU" altLang="ru-RU" sz="1800" dirty="0" smtClean="0"/>
              <a:t> (</a:t>
            </a:r>
            <a:r>
              <a:rPr lang="ru-RU" altLang="ru-RU" sz="1800" dirty="0" err="1" smtClean="0"/>
              <a:t>мұнай</a:t>
            </a:r>
            <a:r>
              <a:rPr lang="ru-RU" altLang="ru-RU" sz="1800" dirty="0" smtClean="0"/>
              <a:t>)</a:t>
            </a:r>
            <a:endParaRPr lang="ru-RU" altLang="ru-RU" sz="1800" dirty="0"/>
          </a:p>
        </p:txBody>
      </p:sp>
      <p:sp>
        <p:nvSpPr>
          <p:cNvPr id="16" name="TextBox 27"/>
          <p:cNvSpPr txBox="1">
            <a:spLocks noChangeArrowheads="1"/>
          </p:cNvSpPr>
          <p:nvPr/>
        </p:nvSpPr>
        <p:spPr bwMode="auto">
          <a:xfrm>
            <a:off x="6999056" y="5045179"/>
            <a:ext cx="214494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1800" dirty="0"/>
              <a:t>(d – </a:t>
            </a:r>
            <a:r>
              <a:rPr lang="ru-RU" altLang="ru-RU" sz="1800" dirty="0" err="1" smtClean="0"/>
              <a:t>эквивалентті</a:t>
            </a:r>
            <a:r>
              <a:rPr lang="ru-RU" altLang="ru-RU" sz="1800" dirty="0" smtClean="0"/>
              <a:t> </a:t>
            </a:r>
            <a:r>
              <a:rPr lang="ru-RU" altLang="ru-RU" sz="1800" dirty="0" err="1" smtClean="0"/>
              <a:t>бөлшектің</a:t>
            </a:r>
            <a:r>
              <a:rPr lang="ru-RU" altLang="ru-RU" sz="1800" dirty="0" smtClean="0"/>
              <a:t> </a:t>
            </a:r>
            <a:r>
              <a:rPr lang="ru-RU" altLang="ru-RU" sz="1800" dirty="0" err="1" smtClean="0"/>
              <a:t>диа-метрі</a:t>
            </a:r>
            <a:r>
              <a:rPr lang="ru-RU" altLang="ru-RU" sz="1800" dirty="0" smtClean="0"/>
              <a:t>)</a:t>
            </a:r>
            <a:endParaRPr lang="ru-RU" altLang="ru-RU" sz="1800" dirty="0"/>
          </a:p>
        </p:txBody>
      </p:sp>
    </p:spTree>
    <p:extLst>
      <p:ext uri="{BB962C8B-B14F-4D97-AF65-F5344CB8AC3E}">
        <p14:creationId xmlns:p14="http://schemas.microsoft.com/office/powerpoint/2010/main" val="17669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8" y="404664"/>
            <a:ext cx="8784976" cy="1143000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Жарықшақты ортаның фильтрация заңы</a:t>
            </a:r>
            <a:br>
              <a:rPr lang="kk-KZ" sz="3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Фильтрацияның сызықты заңы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91683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</a:t>
            </a:r>
            <a:r>
              <a:rPr lang="ru-RU" altLang="ru-RU" sz="3200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alt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alt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altLang="ru-RU" sz="3200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Буссинеска</a:t>
            </a:r>
            <a:r>
              <a:rPr lang="ru-RU" altLang="ru-RU" sz="32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формуласы</a:t>
            </a:r>
            <a:r>
              <a:rPr lang="ru-RU" altLang="ru-RU" sz="32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сұйықтың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жарықшақ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-тар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ағуын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тегіс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параллель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пласти-налардың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арасынан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ағуы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072849"/>
              </p:ext>
            </p:extLst>
          </p:nvPr>
        </p:nvGraphicFramePr>
        <p:xfrm>
          <a:off x="2843808" y="4293096"/>
          <a:ext cx="2736304" cy="129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Формула" r:id="rId3" imgW="1066337" imgH="545863" progId="Equation.3">
                  <p:embed/>
                </p:oleObj>
              </mc:Choice>
              <mc:Fallback>
                <p:oleObj name="Формула" r:id="rId3" imgW="1066337" imgH="54586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293096"/>
                        <a:ext cx="2736304" cy="129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56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3528392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kk-KZ" altLang="ru-RU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Рейнольдстың критикалық саны кедір-бұдырлыққа біраз байланысты: </a:t>
            </a:r>
          </a:p>
          <a:p>
            <a:pPr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тегіс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жарықшақтар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ru-RU" altLang="ru-RU" sz="28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=500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кедір-бұдыр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0,4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kk-KZ" alt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кедір-бұдыр мөлшері 0,065 аз болса, онда оны фильтрация процесінде ескермеуге болады.</a:t>
            </a:r>
            <a:endParaRPr lang="ru-RU" alt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23528" y="3933056"/>
            <a:ext cx="79200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kk-KZ" altLang="ru-RU" sz="2800" b="1" dirty="0" smtClean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Жарықшақты орта үшін</a:t>
            </a:r>
            <a:r>
              <a:rPr lang="en-US" altLang="ru-RU" sz="2800" b="1" dirty="0" smtClean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kk-KZ" altLang="ru-RU" sz="2800" b="1" dirty="0" smtClean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altLang="ru-RU" sz="2800" b="1" dirty="0" smtClean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800" b="1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969782"/>
              </p:ext>
            </p:extLst>
          </p:nvPr>
        </p:nvGraphicFramePr>
        <p:xfrm>
          <a:off x="2852738" y="4841875"/>
          <a:ext cx="3438525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Формула" r:id="rId3" imgW="1777680" imgH="507960" progId="Equation.3">
                  <p:embed/>
                </p:oleObj>
              </mc:Choice>
              <mc:Fallback>
                <p:oleObj name="Формула" r:id="rId3" imgW="1777680" imgH="5079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4841875"/>
                        <a:ext cx="3438525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075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097360"/>
            <a:ext cx="8291264" cy="5355976"/>
          </a:xfrm>
        </p:spPr>
        <p:txBody>
          <a:bodyPr anchor="t">
            <a:noAutofit/>
          </a:bodyPr>
          <a:lstStyle/>
          <a:p>
            <a:pPr algn="just"/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 қатты денелерден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сұйық-тықтың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қозғалуын айтады. Ол бірнеше түрлерге бөлінеді. Фильтрация заңының теориясы Дарси және Дюпюи тәжірибелері арқылы туындаған. Дарси заңының жоғарғы және төмеңгі қолданылу шектері бар. Дарси заңы бұзылған кездегі фильтрация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жылдам-дығы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критикалық фильтрация жылдамдығы деп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аталады. Рейнольдстың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критикалық саны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кедір-бұдырға біраз байланысты болып келеді.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323363"/>
            <a:ext cx="2969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95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Жоспар: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328592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Кіріспе. </a:t>
            </a:r>
            <a:r>
              <a:rPr lang="kk-K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ұғымы</a:t>
            </a: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бөлім. </a:t>
            </a:r>
          </a:p>
          <a:p>
            <a:pPr marL="1771650" lvl="3" indent="-514350">
              <a:buFont typeface="+mj-lt"/>
              <a:buAutoNum type="alphaLcParenR"/>
            </a:pPr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Кеуекті ортаның фильтрация </a:t>
            </a:r>
            <a:r>
              <a:rPr lang="kk-K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</a:p>
          <a:p>
            <a:pPr marL="1771650" lvl="3" indent="-514350">
              <a:buFont typeface="+mj-lt"/>
              <a:buAutoNum type="alphaLcParenR"/>
            </a:pPr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Дарси заңы шекаралары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1650" lvl="3" indent="-514350">
              <a:buFont typeface="+mj-lt"/>
              <a:buAutoNum type="alphaLcParenR"/>
            </a:pPr>
            <a:r>
              <a:rPr lang="kk-K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Жарықшақты ортаның фильтрация заңы. Буссинеска </a:t>
            </a:r>
            <a:r>
              <a:rPr lang="kk-K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формуласы</a:t>
            </a:r>
            <a:endParaRPr lang="kk-K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76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634082"/>
          </a:xfrm>
        </p:spPr>
        <p:txBody>
          <a:bodyPr>
            <a:noAutofit/>
          </a:bodyPr>
          <a:lstStyle/>
          <a:p>
            <a:r>
              <a:rPr lang="kk-KZ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Кеуекті ортаның фильтрация заңы</a:t>
            </a:r>
            <a:endParaRPr lang="ru-RU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жарықшақтар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қуыстылығы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сұйықтар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газдар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газдысұйықтар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қоспаларының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Құммен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толтырылған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құбырдың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ішімен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қозғалуы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француз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инженерлері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Дарси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Дюпюи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жүргізді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фильтрация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теориялары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Дарси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атымен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Еуропадағы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жүейсін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Дарси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құрастырған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19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46" y="188640"/>
            <a:ext cx="8533126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1856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Дарсимен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фильтрация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бекітіл-ді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толтырылған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кеуекті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көлденең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-лыс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сұйық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</a:t>
            </a:r>
            <a:r>
              <a:rPr lang="kk-KZ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жоғалған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1.1).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арыны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келесідей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формуламен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орнықтылық биіктігі; р/γ 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пьезометриялық  биіктік;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– көлемдік салмақ; u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 қозғалысы-ның жылдамдығы.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73613"/>
            <a:ext cx="3030164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331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01F1A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Grp="1" noChangeArrowheads="1"/>
          </p:cNvSpPr>
          <p:nvPr>
            <p:ph idx="1"/>
          </p:nvPr>
        </p:nvSpPr>
        <p:spPr bwMode="auto">
          <a:xfrm>
            <a:off x="395536" y="188640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alt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</a:t>
            </a:r>
            <a:r>
              <a:rPr lang="ru-RU" altLang="ru-RU" sz="24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alt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altLang="ru-RU" sz="2400" b="1" dirty="0"/>
              <a:t>Q</a:t>
            </a:r>
            <a:r>
              <a:rPr lang="ru-RU" altLang="ru-RU" sz="2400" b="1" dirty="0"/>
              <a:t>=</a:t>
            </a:r>
            <a:r>
              <a:rPr lang="en-US" altLang="ru-RU" sz="2400" b="1" dirty="0">
                <a:sym typeface="Symbol" pitchFamily="18" charset="2"/>
              </a:rPr>
              <a:t></a:t>
            </a:r>
            <a:r>
              <a:rPr lang="en-US" altLang="ru-RU" sz="2400" b="1" dirty="0"/>
              <a:t>w</a:t>
            </a:r>
            <a:r>
              <a:rPr lang="ru-RU" altLang="ru-RU" sz="2400" b="1" dirty="0"/>
              <a:t>  </a:t>
            </a:r>
            <a:r>
              <a:rPr lang="en-US" altLang="ru-RU" sz="2400" b="1" dirty="0"/>
              <a:t>F</a:t>
            </a:r>
            <a:r>
              <a:rPr lang="ru-RU" altLang="ru-RU" sz="2400" b="1" baseline="-25000" dirty="0"/>
              <a:t>п</a:t>
            </a:r>
            <a:r>
              <a:rPr lang="ru-RU" altLang="ru-RU" sz="2400" b="1" dirty="0"/>
              <a:t> = </a:t>
            </a:r>
            <a:r>
              <a:rPr lang="en-US" altLang="ru-RU" sz="2400" b="1" dirty="0">
                <a:sym typeface="Symbol" pitchFamily="18" charset="2"/>
              </a:rPr>
              <a:t></a:t>
            </a:r>
            <a:r>
              <a:rPr lang="en-US" altLang="ru-RU" sz="2400" b="1" dirty="0"/>
              <a:t>w</a:t>
            </a:r>
            <a:r>
              <a:rPr lang="ru-RU" altLang="ru-RU" sz="2400" dirty="0"/>
              <a:t> </a:t>
            </a:r>
            <a:r>
              <a:rPr lang="en-US" altLang="ru-RU" sz="2400" b="1" dirty="0"/>
              <a:t>m F</a:t>
            </a:r>
            <a:r>
              <a:rPr lang="ru-RU" altLang="ru-RU" sz="2400" dirty="0"/>
              <a:t>  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672654"/>
              </p:ext>
            </p:extLst>
          </p:nvPr>
        </p:nvGraphicFramePr>
        <p:xfrm>
          <a:off x="5220072" y="764704"/>
          <a:ext cx="16557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787058" imgH="203112" progId="Equation.3">
                  <p:embed/>
                </p:oleObj>
              </mc:Choice>
              <mc:Fallback>
                <p:oleObj name="Equation" r:id="rId3" imgW="787058" imgH="203112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764704"/>
                        <a:ext cx="16557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 descr="C:\Users\орпонп\Desktop\Безымянный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11" y="1856865"/>
            <a:ext cx="456952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812155"/>
              </p:ext>
            </p:extLst>
          </p:nvPr>
        </p:nvGraphicFramePr>
        <p:xfrm>
          <a:off x="5364088" y="2708920"/>
          <a:ext cx="291465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6" imgW="1244600" imgH="241300" progId="Equation.3">
                  <p:embed/>
                </p:oleObj>
              </mc:Choice>
              <mc:Fallback>
                <p:oleObj name="Equation" r:id="rId6" imgW="1244600" imgH="241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708920"/>
                        <a:ext cx="291465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77471" y="1844824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Дарси за</a:t>
            </a:r>
            <a:r>
              <a:rPr lang="kk-KZ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ңы (Фильтрация-ның сызықты заңы)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68195" y="3565315"/>
            <a:ext cx="3472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Гидравликалық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еңкіш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(уклон)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7092280" y="3191615"/>
            <a:ext cx="904460" cy="41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400406"/>
              </p:ext>
            </p:extLst>
          </p:nvPr>
        </p:nvGraphicFramePr>
        <p:xfrm>
          <a:off x="5090218" y="4077072"/>
          <a:ext cx="2097659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8" imgW="837836" imgH="545863" progId="Equation.3">
                  <p:embed/>
                </p:oleObj>
              </mc:Choice>
              <mc:Fallback>
                <p:oleObj name="Equation" r:id="rId8" imgW="837836" imgH="545863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218" y="4077072"/>
                        <a:ext cx="2097659" cy="118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45517"/>
              </p:ext>
            </p:extLst>
          </p:nvPr>
        </p:nvGraphicFramePr>
        <p:xfrm>
          <a:off x="5220072" y="5445224"/>
          <a:ext cx="2501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Формула" r:id="rId10" imgW="1155700" imgH="482600" progId="Equation.3">
                  <p:embed/>
                </p:oleObj>
              </mc:Choice>
              <mc:Fallback>
                <p:oleObj name="Формула" r:id="rId10" imgW="1155700" imgH="482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445224"/>
                        <a:ext cx="2501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16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/>
          <a:lstStyle/>
          <a:p>
            <a:pPr marL="0" indent="0" algn="ctr">
              <a:buNone/>
            </a:pPr>
            <a:r>
              <a:rPr lang="kk-KZ" dirty="0" smtClean="0"/>
              <a:t>   </a:t>
            </a:r>
          </a:p>
          <a:p>
            <a:pPr marL="0" indent="0" algn="ctr">
              <a:buNone/>
            </a:pPr>
            <a:r>
              <a:rPr lang="kk-KZ" dirty="0" smtClean="0"/>
              <a:t>                        </a:t>
            </a:r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Дарси теңдеуі </a:t>
            </a:r>
          </a:p>
          <a:p>
            <a:pPr marL="0" indent="0" algn="ctr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endParaRPr lang="kk-KZ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kk-KZ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Дюпюи теңдеулері</a:t>
            </a:r>
          </a:p>
          <a:p>
            <a:pPr marL="0" indent="0" algn="ctr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</a:t>
            </a:r>
            <a:endParaRPr lang="kk-KZ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598127"/>
              </p:ext>
            </p:extLst>
          </p:nvPr>
        </p:nvGraphicFramePr>
        <p:xfrm>
          <a:off x="755576" y="476672"/>
          <a:ext cx="3024336" cy="1369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Формула" r:id="rId3" imgW="1117115" imgH="482391" progId="Equation.3">
                  <p:embed/>
                </p:oleObj>
              </mc:Choice>
              <mc:Fallback>
                <p:oleObj name="Формула" r:id="rId3" imgW="1117115" imgH="482391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76672"/>
                        <a:ext cx="3024336" cy="1369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366034"/>
              </p:ext>
            </p:extLst>
          </p:nvPr>
        </p:nvGraphicFramePr>
        <p:xfrm>
          <a:off x="467544" y="2204864"/>
          <a:ext cx="3240360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Формула" r:id="rId5" imgW="1384200" imgH="723600" progId="Equation.3">
                  <p:embed/>
                </p:oleObj>
              </mc:Choice>
              <mc:Fallback>
                <p:oleObj name="Формула" r:id="rId5" imgW="1384200" imgH="723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204864"/>
                        <a:ext cx="3240360" cy="2160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516301"/>
              </p:ext>
            </p:extLst>
          </p:nvPr>
        </p:nvGraphicFramePr>
        <p:xfrm>
          <a:off x="611560" y="4653136"/>
          <a:ext cx="3240360" cy="1577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Формула" r:id="rId7" imgW="1104840" imgH="457200" progId="Equation.3">
                  <p:embed/>
                </p:oleObj>
              </mc:Choice>
              <mc:Fallback>
                <p:oleObj name="Формула" r:id="rId7" imgW="110484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653136"/>
                        <a:ext cx="3240360" cy="15773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172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27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7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7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95536" y="333375"/>
            <a:ext cx="8352928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Дарси заңы </a:t>
            </a:r>
            <a:r>
              <a:rPr lang="kk-KZ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шарттарды орындауда тиімді </a:t>
            </a:r>
            <a:endParaRPr lang="ru-RU" altLang="ru-RU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ru-RU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Tx/>
              <a:buChar char="•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жылдамдығы және градиент қысымы аз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Tx/>
              <a:buChar char="•"/>
            </a:pP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Фильтрация жылдамдығының өзгеруі аз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47564" y="3271672"/>
            <a:ext cx="7848871" cy="52322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kk-KZ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Дарси заңы шекараларының </a:t>
            </a:r>
            <a:r>
              <a:rPr lang="kk-KZ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қолданылымы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2267744" y="3966011"/>
            <a:ext cx="1728788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851186" y="3929498"/>
            <a:ext cx="1584325" cy="649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95536" y="4797151"/>
            <a:ext cx="3816424" cy="107721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28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alt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шекара</a:t>
            </a:r>
            <a:endParaRPr lang="ru-RU" altLang="ru-RU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altLang="ru-RU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Инерционды</a:t>
            </a:r>
            <a:r>
              <a:rPr lang="ru-RU" altLang="ru-RU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күштер</a:t>
            </a:r>
            <a:endParaRPr lang="ru-RU" altLang="ru-RU" sz="2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788024" y="4797151"/>
            <a:ext cx="4032448" cy="107721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28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Төмеңгі</a:t>
            </a:r>
            <a:r>
              <a:rPr lang="ru-RU" altLang="ru-RU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шекара</a:t>
            </a:r>
            <a:endParaRPr lang="ru-RU" altLang="ru-RU" sz="28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altLang="ru-RU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Ньютондық</a:t>
            </a:r>
            <a:r>
              <a:rPr lang="ru-RU" altLang="ru-RU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altLang="ru-RU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</a:t>
            </a:r>
            <a:endParaRPr lang="ru-RU" altLang="ru-RU" sz="24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9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Autofit/>
          </a:bodyPr>
          <a:lstStyle/>
          <a:p>
            <a:r>
              <a:rPr lang="kk-KZ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 шекара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763712" y="1089890"/>
            <a:ext cx="5545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kk-KZ" alt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Рейнольдс саны: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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1613110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кеуекті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геометриялық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өлшемі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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тығыздығы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229401"/>
              </p:ext>
            </p:extLst>
          </p:nvPr>
        </p:nvGraphicFramePr>
        <p:xfrm>
          <a:off x="4564063" y="2437618"/>
          <a:ext cx="3176573" cy="1224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3" imgW="1384200" imgH="660240" progId="Equation.3">
                  <p:embed/>
                </p:oleObj>
              </mc:Choice>
              <mc:Fallback>
                <p:oleObj name="Формула" r:id="rId3" imgW="1384200" imgH="660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2437618"/>
                        <a:ext cx="3176573" cy="12245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11246" y="2540650"/>
            <a:ext cx="3544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Павловск тәуелділігі: 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31924" y="3431369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Рейнольдстың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рити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калық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саны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ru-RU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=7,5- 9</a:t>
            </a: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582783"/>
              </p:ext>
            </p:extLst>
          </p:nvPr>
        </p:nvGraphicFramePr>
        <p:xfrm>
          <a:off x="5436096" y="4466909"/>
          <a:ext cx="3096344" cy="1397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Формула" r:id="rId5" imgW="1396800" imgH="838080" progId="Equation.3">
                  <p:embed/>
                </p:oleObj>
              </mc:Choice>
              <mc:Fallback>
                <p:oleObj name="Формула" r:id="rId5" imgW="1396800" imgH="8380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466909"/>
                        <a:ext cx="3096344" cy="1397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20992" y="4642648"/>
            <a:ext cx="3534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Щелкачев тәуелділігі: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16496" y="5372426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31924" y="6021288"/>
            <a:ext cx="592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Рейнольдстың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рити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калық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саны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ru-RU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=1-12. </a:t>
            </a:r>
          </a:p>
        </p:txBody>
      </p:sp>
    </p:spTree>
    <p:extLst>
      <p:ext uri="{BB962C8B-B14F-4D97-AF65-F5344CB8AC3E}">
        <p14:creationId xmlns:p14="http://schemas.microsoft.com/office/powerpoint/2010/main" val="6191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kk-KZ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Төмеңгі шекара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570124"/>
              </p:ext>
            </p:extLst>
          </p:nvPr>
        </p:nvGraphicFramePr>
        <p:xfrm>
          <a:off x="1547664" y="3284984"/>
          <a:ext cx="5184576" cy="2587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3" imgW="1790700" imgH="927100" progId="Equation.3">
                  <p:embed/>
                </p:oleObj>
              </mc:Choice>
              <mc:Fallback>
                <p:oleObj name="Формула" r:id="rId3" imgW="1790700" imgH="927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284984"/>
                        <a:ext cx="5184576" cy="2587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99592" y="2342487"/>
            <a:ext cx="7343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Шекті</a:t>
            </a:r>
            <a:r>
              <a:rPr lang="ru-RU" altLang="ru-RU" sz="3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градиентті</a:t>
            </a:r>
            <a:r>
              <a:rPr lang="ru-RU" altLang="ru-RU" sz="3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</a:t>
            </a:r>
            <a:endParaRPr lang="ru-RU" altLang="ru-RU" sz="3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5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484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Equation</vt:lpstr>
      <vt:lpstr>Формула</vt:lpstr>
      <vt:lpstr>Фильтрация жылдамдығы. Дарси заңы</vt:lpstr>
      <vt:lpstr>Жоспар:</vt:lpstr>
      <vt:lpstr>Кеуекті ортаның фильтрация заңы</vt:lpstr>
      <vt:lpstr>Презентация PowerPoint</vt:lpstr>
      <vt:lpstr>Презентация PowerPoint</vt:lpstr>
      <vt:lpstr>Презентация PowerPoint</vt:lpstr>
      <vt:lpstr>Презентация PowerPoint</vt:lpstr>
      <vt:lpstr>Жоғарғы шекара</vt:lpstr>
      <vt:lpstr>Төмеңгі шекара</vt:lpstr>
      <vt:lpstr>Re &gt; Reкр  кезіндегі фильтрация заңы  </vt:lpstr>
      <vt:lpstr>Жарықшақты ортаның фильтрация заңы Фильтрацияның сызықты заңы</vt:lpstr>
      <vt:lpstr>Презентация PowerPoint</vt:lpstr>
      <vt:lpstr>Фильтрация деп қатты денелерден сұйық-тықтың қозғалуын айтады. Ол бірнеше түрлерге бөлінеді. Фильтрация заңының теориясы Дарси және Дюпюи тәжірибелері арқылы туындаған. Дарси заңының жоғарғы және төмеңгі қолданылу шектері бар. Дарси заңы бұзылған кездегі фильтрация жылдам-дығы критикалық фильтрация жылдамдығы деп аталады. Рейнольдстың критикалық саны кедір-бұдырға біраз байланысты болып келеді.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Anarbek Ryskaliev</dc:creator>
  <cp:lastModifiedBy>орпонп</cp:lastModifiedBy>
  <cp:revision>21</cp:revision>
  <dcterms:created xsi:type="dcterms:W3CDTF">2014-12-09T15:33:34Z</dcterms:created>
  <dcterms:modified xsi:type="dcterms:W3CDTF">2014-12-10T16:59:56Z</dcterms:modified>
</cp:coreProperties>
</file>