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91" autoAdjust="0"/>
    <p:restoredTop sz="94673" autoAdjust="0"/>
  </p:normalViewPr>
  <p:slideViewPr>
    <p:cSldViewPr>
      <p:cViewPr varScale="1">
        <p:scale>
          <a:sx n="107" d="100"/>
          <a:sy n="107" d="100"/>
        </p:scale>
        <p:origin x="-78" y="-240"/>
      </p:cViewPr>
      <p:guideLst>
        <p:guide orient="horz" pos="2160"/>
        <p:guide pos="2880"/>
      </p:guideLst>
    </p:cSldViewPr>
  </p:slideViewPr>
  <p:outlineViewPr>
    <p:cViewPr>
      <p:scale>
        <a:sx n="33" d="100"/>
        <a:sy n="33" d="100"/>
      </p:scale>
      <p:origin x="0" y="268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17.02.2014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17.02.2014</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17.02.2014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17.02.2014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17.02.2014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17.02.2014</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17.02.2014</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17.02.2014</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17.02.2014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hyperlink" Target="http://kk.wikipedia.org/wiki/%D2%9A%D0%B0%D1%80%D0%B0%D1%81%D0%B0%D0%B7" TargetMode="External"/><Relationship Id="rId7" Type="http://schemas.openxmlformats.org/officeDocument/2006/relationships/hyperlink" Target="http://kk.wikipedia.org/w/index.php?title=%D0%9E%D1%80%D0%B0%D0%B7%D0%B0%D2%9B%D1%8B%D0%BD_%D0%90%D1%81%D2%9B%D0%B0%D1%80&amp;action=edit&amp;redlink=1" TargetMode="External"/><Relationship Id="rId2" Type="http://schemas.openxmlformats.org/officeDocument/2006/relationships/hyperlink" Target="http://kk.wikipedia.org/wiki/%D0%90%D0%BB%D0%BC%D0%B0%D1%82%D1%8B_%D0%BE%D0%B1%D0%BB%D1%8B%D1%81%D1%8B" TargetMode="External"/><Relationship Id="rId1" Type="http://schemas.openxmlformats.org/officeDocument/2006/relationships/slideLayout" Target="../slideLayouts/slideLayout2.xml"/><Relationship Id="rId6" Type="http://schemas.openxmlformats.org/officeDocument/2006/relationships/hyperlink" Target="http://kk.wikipedia.org/wiki/%D0%9A%D3%A9%D0%B6%D0%B5" TargetMode="External"/><Relationship Id="rId5" Type="http://schemas.openxmlformats.org/officeDocument/2006/relationships/hyperlink" Target="http://kk.wikipedia.org/wiki/%D0%9D%D0%B0%D1%83%D1%80%D1%8B%D0%B7_%D1%82%D0%BE%D0%B9%D1%8B" TargetMode="External"/><Relationship Id="rId4" Type="http://schemas.openxmlformats.org/officeDocument/2006/relationships/hyperlink" Target="http://kk.wikipedia.org/wiki/%D0%90%D2%9B%D0%BF%D0%B0%D0%BD%D0%BD%D1%8B%D2%A3_9"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kk.wikipedia.org/wiki/%D0%90%D0%BB%D0%BC%D0%B0%D1%82%D1%8B" TargetMode="External"/><Relationship Id="rId2" Type="http://schemas.openxmlformats.org/officeDocument/2006/relationships/hyperlink" Target="http://kk.wikipedia.org/wiki/%D2%9A%D0%B0%D0%B7%D0%B0%D2%9B_%D0%BC%D0%B5%D0%BC%D0%BB%D0%B5%D0%BA%D0%B5%D1%82%D1%82%D1%96%D0%BA_%D1%83%D0%BD%D0%B8%D0%B2%D0%B5%D1%80%D1%81%D0%B8%D1%82%D0%B5%D1%82%D1%9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kk.wikipedia.org/wiki/%D0%A8%D0%B5%D0%BA%D1%81%D0%BF%D0%B8%D1%80" TargetMode="External"/><Relationship Id="rId3" Type="http://schemas.openxmlformats.org/officeDocument/2006/relationships/hyperlink" Target="http://kk.wikipedia.org/wiki/%D3%A8%D0%BB%D0%B5%D2%A3" TargetMode="External"/><Relationship Id="rId7" Type="http://schemas.openxmlformats.org/officeDocument/2006/relationships/hyperlink" Target="http://kk.wikipedia.org/w/index.php?title=%D0%94%D0%B0%D0%BD%D1%82%D0%B5&amp;action=edit&amp;redlink=1" TargetMode="External"/><Relationship Id="rId2" Type="http://schemas.openxmlformats.org/officeDocument/2006/relationships/hyperlink" Target="http://kk.wikipedia.org/w/index.php?title=%D0%A1%D0%BE%D0%B2%D0%B5%D1%82%D1%82%D1%96%D0%BA_%D1%88%D0%B5%D0%BA%D0%B0%D1%80%D0%B0&amp;action=edit&amp;redlink=1" TargetMode="External"/><Relationship Id="rId1" Type="http://schemas.openxmlformats.org/officeDocument/2006/relationships/slideLayout" Target="../slideLayouts/slideLayout2.xml"/><Relationship Id="rId6" Type="http://schemas.openxmlformats.org/officeDocument/2006/relationships/hyperlink" Target="http://kk.wikipedia.org/wiki/%D3%98%D0%BD" TargetMode="External"/><Relationship Id="rId5" Type="http://schemas.openxmlformats.org/officeDocument/2006/relationships/hyperlink" Target="http://kk.wikipedia.org/wiki/%D0%9F%D1%80%D0%BE%D0%B7%D0%B0" TargetMode="External"/><Relationship Id="rId4" Type="http://schemas.openxmlformats.org/officeDocument/2006/relationships/hyperlink" Target="http://kk.wikipedia.org/wiki/%D0%A2%D3%99%D0%B6%D1%96%D0%B1%D0%B0%D0%B5%D0%B2" TargetMode="External"/><Relationship Id="rId9" Type="http://schemas.openxmlformats.org/officeDocument/2006/relationships/hyperlink" Target="http://kk.wikipedia.org/wiki/%D0%A3%D0%BE%D0%BB%D1%82_%D0%A3%D0%B8%D1%82%D0%BC%D0%B5%D0%BD"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2285992"/>
            <a:ext cx="6172200" cy="1643074"/>
          </a:xfrm>
        </p:spPr>
        <p:txBody>
          <a:bodyPr>
            <a:noAutofit/>
          </a:bodyPr>
          <a:lstStyle/>
          <a:p>
            <a:r>
              <a:rPr lang="kk-KZ" sz="6600" dirty="0" smtClean="0">
                <a:solidFill>
                  <a:srgbClr val="FF0000"/>
                </a:solidFill>
              </a:rPr>
              <a:t>Мұқағали Мақатаев !!!</a:t>
            </a:r>
            <a:endParaRPr lang="ru-RU" sz="6600" dirty="0">
              <a:solidFill>
                <a:srgbClr val="FF0000"/>
              </a:solidFill>
            </a:endParaRPr>
          </a:p>
        </p:txBody>
      </p:sp>
      <p:sp>
        <p:nvSpPr>
          <p:cNvPr id="3" name="Подзаголовок 2"/>
          <p:cNvSpPr>
            <a:spLocks noGrp="1"/>
          </p:cNvSpPr>
          <p:nvPr>
            <p:ph type="subTitle" idx="1"/>
          </p:nvPr>
        </p:nvSpPr>
        <p:spPr>
          <a:xfrm>
            <a:off x="8412480" y="6329202"/>
            <a:ext cx="45719" cy="45719"/>
          </a:xfrm>
        </p:spPr>
        <p:txBody>
          <a:bodyPr>
            <a:normAutofit fontScale="25000" lnSpcReduction="20000"/>
          </a:bodyPr>
          <a:lstStyle/>
          <a:p>
            <a:endParaRPr lang="ru-RU" dirty="0"/>
          </a:p>
        </p:txBody>
      </p:sp>
    </p:spTree>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3654428"/>
          </a:xfrm>
        </p:spPr>
        <p:txBody>
          <a:bodyPr>
            <a:normAutofit/>
          </a:bodyPr>
          <a:lstStyle/>
          <a:p>
            <a:r>
              <a:rPr lang="kk-KZ" sz="6600" dirty="0" smtClean="0">
                <a:solidFill>
                  <a:srgbClr val="FF0000"/>
                </a:solidFill>
              </a:rPr>
              <a:t>Назарларыңызға рахмет!!!</a:t>
            </a:r>
            <a:endParaRPr lang="ru-RU" sz="6600" dirty="0">
              <a:solidFill>
                <a:srgbClr val="FF0000"/>
              </a:solidFill>
            </a:endParaRPr>
          </a:p>
        </p:txBody>
      </p:sp>
      <p:sp>
        <p:nvSpPr>
          <p:cNvPr id="3" name="Содержимое 2"/>
          <p:cNvSpPr>
            <a:spLocks noGrp="1"/>
          </p:cNvSpPr>
          <p:nvPr>
            <p:ph sz="quarter" idx="1"/>
          </p:nvPr>
        </p:nvSpPr>
        <p:spPr>
          <a:xfrm flipH="1">
            <a:off x="7924799" y="6357958"/>
            <a:ext cx="45719" cy="115994"/>
          </a:xfrm>
        </p:spPr>
        <p:txBody>
          <a:bodyPr>
            <a:normAutofit fontScale="25000" lnSpcReduction="20000"/>
          </a:bodyPr>
          <a:lstStyle/>
          <a:p>
            <a:endParaRPr lang="ru-RU"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14290"/>
            <a:ext cx="4286280" cy="6143668"/>
          </a:xfrm>
        </p:spPr>
        <p:txBody>
          <a:bodyPr>
            <a:normAutofit fontScale="90000"/>
          </a:bodyPr>
          <a:lstStyle/>
          <a:p>
            <a:r>
              <a:rPr lang="ru-RU" sz="1800" dirty="0" smtClean="0">
                <a:solidFill>
                  <a:schemeClr val="accent3">
                    <a:lumMod val="75000"/>
                  </a:schemeClr>
                </a:solidFill>
              </a:rPr>
              <a:t>1931 ж. 9-шы </a:t>
            </a:r>
            <a:r>
              <a:rPr lang="ru-RU" sz="1800" dirty="0" err="1" smtClean="0">
                <a:solidFill>
                  <a:schemeClr val="accent3">
                    <a:lumMod val="75000"/>
                  </a:schemeClr>
                </a:solidFill>
              </a:rPr>
              <a:t>ақпанда</a:t>
            </a:r>
            <a:r>
              <a:rPr lang="ru-RU" sz="1800" dirty="0" smtClean="0">
                <a:solidFill>
                  <a:schemeClr val="accent3">
                    <a:lumMod val="75000"/>
                  </a:schemeClr>
                </a:solidFill>
              </a:rPr>
              <a:t> </a:t>
            </a:r>
            <a:r>
              <a:rPr lang="ru-RU" sz="1800" dirty="0" err="1" smtClean="0">
                <a:solidFill>
                  <a:schemeClr val="accent3">
                    <a:lumMod val="75000"/>
                  </a:schemeClr>
                </a:solidFill>
                <a:hlinkClick r:id="rId2" tooltip="Алматы облысы"/>
              </a:rPr>
              <a:t>Алматы</a:t>
            </a:r>
            <a:r>
              <a:rPr lang="ru-RU" sz="1800" dirty="0" smtClean="0">
                <a:solidFill>
                  <a:schemeClr val="accent3">
                    <a:lumMod val="75000"/>
                  </a:schemeClr>
                </a:solidFill>
                <a:hlinkClick r:id="rId2" tooltip="Алматы облысы"/>
              </a:rPr>
              <a:t> </a:t>
            </a:r>
            <a:r>
              <a:rPr lang="ru-RU" sz="1800" dirty="0" err="1" smtClean="0">
                <a:solidFill>
                  <a:schemeClr val="accent3">
                    <a:lumMod val="75000"/>
                  </a:schemeClr>
                </a:solidFill>
                <a:hlinkClick r:id="rId2" tooltip="Алматы облысы"/>
              </a:rPr>
              <a:t>облысы</a:t>
            </a:r>
            <a:r>
              <a:rPr lang="ru-RU" sz="1800" dirty="0" smtClean="0">
                <a:solidFill>
                  <a:schemeClr val="accent3">
                    <a:lumMod val="75000"/>
                  </a:schemeClr>
                </a:solidFill>
              </a:rPr>
              <a:t>, </a:t>
            </a:r>
            <a:r>
              <a:rPr lang="ru-RU" sz="1800" dirty="0" err="1" smtClean="0">
                <a:solidFill>
                  <a:schemeClr val="accent3">
                    <a:lumMod val="75000"/>
                  </a:schemeClr>
                </a:solidFill>
              </a:rPr>
              <a:t>қазіргі Райымбек</a:t>
            </a:r>
            <a:r>
              <a:rPr lang="ru-RU" sz="1800" dirty="0" smtClean="0">
                <a:solidFill>
                  <a:schemeClr val="accent3">
                    <a:lumMod val="75000"/>
                  </a:schemeClr>
                </a:solidFill>
              </a:rPr>
              <a:t> (</a:t>
            </a:r>
            <a:r>
              <a:rPr lang="ru-RU" sz="1800" dirty="0" err="1" smtClean="0">
                <a:solidFill>
                  <a:schemeClr val="accent3">
                    <a:lumMod val="75000"/>
                  </a:schemeClr>
                </a:solidFill>
              </a:rPr>
              <a:t>бұрынғы Нарынқол</a:t>
            </a:r>
            <a:r>
              <a:rPr lang="ru-RU" sz="1800" dirty="0" smtClean="0">
                <a:solidFill>
                  <a:schemeClr val="accent3">
                    <a:lumMod val="75000"/>
                  </a:schemeClr>
                </a:solidFill>
              </a:rPr>
              <a:t>) </a:t>
            </a:r>
            <a:r>
              <a:rPr lang="ru-RU" sz="1800" dirty="0" err="1" smtClean="0">
                <a:solidFill>
                  <a:schemeClr val="accent3">
                    <a:lumMod val="75000"/>
                  </a:schemeClr>
                </a:solidFill>
              </a:rPr>
              <a:t>ауданының</a:t>
            </a:r>
            <a:r>
              <a:rPr lang="ru-RU" sz="1800" dirty="0" smtClean="0">
                <a:solidFill>
                  <a:schemeClr val="accent3">
                    <a:lumMod val="75000"/>
                  </a:schemeClr>
                </a:solidFill>
              </a:rPr>
              <a:t> </a:t>
            </a:r>
            <a:r>
              <a:rPr lang="ru-RU" sz="1800" dirty="0" err="1" smtClean="0">
                <a:solidFill>
                  <a:schemeClr val="accent3">
                    <a:lumMod val="75000"/>
                  </a:schemeClr>
                </a:solidFill>
                <a:hlinkClick r:id="rId3" tooltip="Қарасаз"/>
              </a:rPr>
              <a:t>Қарасаз</a:t>
            </a:r>
            <a:r>
              <a:rPr lang="ru-RU" sz="1800" dirty="0" smtClean="0">
                <a:solidFill>
                  <a:schemeClr val="accent3">
                    <a:lumMod val="75000"/>
                  </a:schemeClr>
                </a:solidFill>
              </a:rPr>
              <a:t> </a:t>
            </a:r>
            <a:r>
              <a:rPr lang="ru-RU" sz="1800" dirty="0" err="1" smtClean="0">
                <a:solidFill>
                  <a:schemeClr val="accent3">
                    <a:lumMod val="75000"/>
                  </a:schemeClr>
                </a:solidFill>
              </a:rPr>
              <a:t>ауылында</a:t>
            </a:r>
            <a:r>
              <a:rPr lang="ru-RU" sz="1800" dirty="0" smtClean="0">
                <a:solidFill>
                  <a:schemeClr val="accent3">
                    <a:lumMod val="75000"/>
                  </a:schemeClr>
                </a:solidFill>
              </a:rPr>
              <a:t> </a:t>
            </a:r>
            <a:r>
              <a:rPr lang="ru-RU" sz="1800" dirty="0" err="1" smtClean="0">
                <a:solidFill>
                  <a:schemeClr val="accent3">
                    <a:lumMod val="75000"/>
                  </a:schemeClr>
                </a:solidFill>
              </a:rPr>
              <a:t>дүниеге келген</a:t>
            </a:r>
            <a:r>
              <a:rPr lang="ru-RU" sz="1800" dirty="0" smtClean="0">
                <a:solidFill>
                  <a:schemeClr val="accent3">
                    <a:lumMod val="75000"/>
                  </a:schemeClr>
                </a:solidFill>
              </a:rPr>
              <a:t>. </a:t>
            </a:r>
            <a:r>
              <a:rPr lang="ru-RU" sz="1800" dirty="0" err="1" smtClean="0">
                <a:solidFill>
                  <a:schemeClr val="accent3">
                    <a:lumMod val="75000"/>
                  </a:schemeClr>
                </a:solidFill>
              </a:rPr>
              <a:t>Ақынның туған күні жөнінде екі</a:t>
            </a:r>
            <a:r>
              <a:rPr lang="ru-RU" sz="1800" dirty="0" smtClean="0">
                <a:solidFill>
                  <a:schemeClr val="accent3">
                    <a:lumMod val="75000"/>
                  </a:schemeClr>
                </a:solidFill>
              </a:rPr>
              <a:t> </a:t>
            </a:r>
            <a:r>
              <a:rPr lang="ru-RU" sz="1800" dirty="0" err="1" smtClean="0">
                <a:solidFill>
                  <a:schemeClr val="accent3">
                    <a:lumMod val="75000"/>
                  </a:schemeClr>
                </a:solidFill>
              </a:rPr>
              <a:t>түрлі ақпарат </a:t>
            </a:r>
            <a:r>
              <a:rPr lang="ru-RU" sz="1800" dirty="0" smtClean="0">
                <a:solidFill>
                  <a:schemeClr val="accent3">
                    <a:lumMod val="75000"/>
                  </a:schemeClr>
                </a:solidFill>
              </a:rPr>
              <a:t>бар. </a:t>
            </a:r>
            <a:r>
              <a:rPr lang="ru-RU" sz="1800" dirty="0" err="1" smtClean="0">
                <a:solidFill>
                  <a:schemeClr val="accent3">
                    <a:lumMod val="75000"/>
                  </a:schemeClr>
                </a:solidFill>
              </a:rPr>
              <a:t>Алайда</a:t>
            </a:r>
            <a:r>
              <a:rPr lang="ru-RU" sz="1800" dirty="0" smtClean="0">
                <a:solidFill>
                  <a:schemeClr val="accent3">
                    <a:lumMod val="75000"/>
                  </a:schemeClr>
                </a:solidFill>
              </a:rPr>
              <a:t>, </a:t>
            </a:r>
            <a:r>
              <a:rPr lang="ru-RU" sz="1800" dirty="0" err="1" smtClean="0">
                <a:solidFill>
                  <a:schemeClr val="accent3">
                    <a:lumMod val="75000"/>
                  </a:schemeClr>
                </a:solidFill>
              </a:rPr>
              <a:t>құжаттар бойынша</a:t>
            </a:r>
            <a:r>
              <a:rPr lang="ru-RU" sz="1800" dirty="0" smtClean="0">
                <a:solidFill>
                  <a:schemeClr val="accent3">
                    <a:lumMod val="75000"/>
                  </a:schemeClr>
                </a:solidFill>
              </a:rPr>
              <a:t> </a:t>
            </a:r>
            <a:r>
              <a:rPr lang="ru-RU" sz="1800" dirty="0" err="1" smtClean="0">
                <a:solidFill>
                  <a:schemeClr val="accent3">
                    <a:lumMod val="75000"/>
                  </a:schemeClr>
                </a:solidFill>
              </a:rPr>
              <a:t>ақынның туған күні </a:t>
            </a:r>
            <a:r>
              <a:rPr lang="ru-RU" sz="1800" dirty="0" err="1" smtClean="0">
                <a:solidFill>
                  <a:schemeClr val="accent3">
                    <a:lumMod val="75000"/>
                  </a:schemeClr>
                </a:solidFill>
                <a:hlinkClick r:id="rId4" tooltip="Ақпанның 9"/>
              </a:rPr>
              <a:t>ақпанның </a:t>
            </a:r>
            <a:r>
              <a:rPr lang="ru-RU" sz="1800" dirty="0" smtClean="0">
                <a:solidFill>
                  <a:schemeClr val="accent3">
                    <a:lumMod val="75000"/>
                  </a:schemeClr>
                </a:solidFill>
                <a:hlinkClick r:id="rId4" tooltip="Ақпанның 9"/>
              </a:rPr>
              <a:t>9</a:t>
            </a:r>
            <a:r>
              <a:rPr lang="ru-RU" sz="1800" dirty="0" smtClean="0">
                <a:solidFill>
                  <a:schemeClr val="accent3">
                    <a:lumMod val="75000"/>
                  </a:schemeClr>
                </a:solidFill>
              </a:rPr>
              <a:t>-нда </a:t>
            </a:r>
            <a:r>
              <a:rPr lang="ru-RU" sz="1800" dirty="0" err="1" smtClean="0">
                <a:solidFill>
                  <a:schemeClr val="accent3">
                    <a:lumMod val="75000"/>
                  </a:schemeClr>
                </a:solidFill>
              </a:rPr>
              <a:t>тойланады</a:t>
            </a:r>
            <a:r>
              <a:rPr lang="ru-RU" sz="1800" dirty="0" smtClean="0">
                <a:solidFill>
                  <a:schemeClr val="accent3">
                    <a:lumMod val="75000"/>
                  </a:schemeClr>
                </a:solidFill>
              </a:rPr>
              <a:t>. </a:t>
            </a:r>
            <a:r>
              <a:rPr lang="ru-RU" sz="1800" dirty="0" err="1" smtClean="0">
                <a:solidFill>
                  <a:schemeClr val="accent3">
                    <a:lumMod val="75000"/>
                  </a:schemeClr>
                </a:solidFill>
              </a:rPr>
              <a:t>Екінші</a:t>
            </a:r>
            <a:r>
              <a:rPr lang="ru-RU" sz="1800" dirty="0" smtClean="0">
                <a:solidFill>
                  <a:schemeClr val="accent3">
                    <a:lumMod val="75000"/>
                  </a:schemeClr>
                </a:solidFill>
              </a:rPr>
              <a:t> </a:t>
            </a:r>
            <a:r>
              <a:rPr lang="ru-RU" sz="1800" dirty="0" err="1" smtClean="0">
                <a:solidFill>
                  <a:schemeClr val="accent3">
                    <a:lumMod val="75000"/>
                  </a:schemeClr>
                </a:solidFill>
              </a:rPr>
              <a:t>ақпарат: ақынның анасы</a:t>
            </a:r>
            <a:r>
              <a:rPr lang="ru-RU" sz="1800" dirty="0" smtClean="0">
                <a:solidFill>
                  <a:schemeClr val="accent3">
                    <a:lumMod val="75000"/>
                  </a:schemeClr>
                </a:solidFill>
              </a:rPr>
              <a:t> </a:t>
            </a:r>
            <a:r>
              <a:rPr lang="ru-RU" sz="1800" dirty="0" err="1" smtClean="0">
                <a:solidFill>
                  <a:schemeClr val="accent3">
                    <a:lumMod val="75000"/>
                  </a:schemeClr>
                </a:solidFill>
              </a:rPr>
              <a:t>Нағиман апа</a:t>
            </a:r>
            <a:r>
              <a:rPr lang="ru-RU" sz="1800" dirty="0" smtClean="0">
                <a:solidFill>
                  <a:schemeClr val="accent3">
                    <a:lumMod val="75000"/>
                  </a:schemeClr>
                </a:solidFill>
              </a:rPr>
              <a:t> </a:t>
            </a:r>
            <a:r>
              <a:rPr lang="ru-RU" sz="1800" dirty="0" err="1" smtClean="0">
                <a:solidFill>
                  <a:schemeClr val="accent3">
                    <a:lumMod val="75000"/>
                  </a:schemeClr>
                </a:solidFill>
              </a:rPr>
              <a:t>былай</a:t>
            </a:r>
            <a:r>
              <a:rPr lang="ru-RU" sz="1800" dirty="0" smtClean="0">
                <a:solidFill>
                  <a:schemeClr val="accent3">
                    <a:lumMod val="75000"/>
                  </a:schemeClr>
                </a:solidFill>
              </a:rPr>
              <a:t> </a:t>
            </a:r>
            <a:r>
              <a:rPr lang="ru-RU" sz="1800" dirty="0" err="1" smtClean="0">
                <a:solidFill>
                  <a:schemeClr val="accent3">
                    <a:lumMod val="75000"/>
                  </a:schemeClr>
                </a:solidFill>
              </a:rPr>
              <a:t>деген</a:t>
            </a:r>
            <a:r>
              <a:rPr lang="ru-RU" sz="1800" dirty="0" smtClean="0">
                <a:solidFill>
                  <a:schemeClr val="accent3">
                    <a:lumMod val="75000"/>
                  </a:schemeClr>
                </a:solidFill>
              </a:rPr>
              <a:t>: </a:t>
            </a:r>
            <a:r>
              <a:rPr lang="ru-RU" sz="1800" dirty="0" err="1" smtClean="0">
                <a:solidFill>
                  <a:schemeClr val="accent3">
                    <a:lumMod val="75000"/>
                  </a:schemeClr>
                </a:solidFill>
              </a:rPr>
              <a:t>«Мұқағалиым </a:t>
            </a:r>
            <a:r>
              <a:rPr lang="ru-RU" sz="1800" dirty="0" smtClean="0">
                <a:solidFill>
                  <a:schemeClr val="accent3">
                    <a:lumMod val="75000"/>
                  </a:schemeClr>
                </a:solidFill>
              </a:rPr>
              <a:t>1931 </a:t>
            </a:r>
            <a:r>
              <a:rPr lang="ru-RU" sz="1800" dirty="0" err="1" smtClean="0">
                <a:solidFill>
                  <a:schemeClr val="accent3">
                    <a:lumMod val="75000"/>
                  </a:schemeClr>
                </a:solidFill>
              </a:rPr>
              <a:t>жылы</a:t>
            </a:r>
            <a:r>
              <a:rPr lang="ru-RU" sz="1800" dirty="0" smtClean="0">
                <a:solidFill>
                  <a:schemeClr val="accent3">
                    <a:lumMod val="75000"/>
                  </a:schemeClr>
                </a:solidFill>
              </a:rPr>
              <a:t> </a:t>
            </a:r>
            <a:r>
              <a:rPr lang="ru-RU" sz="1800" dirty="0" err="1" smtClean="0">
                <a:solidFill>
                  <a:schemeClr val="accent3">
                    <a:lumMod val="75000"/>
                  </a:schemeClr>
                </a:solidFill>
              </a:rPr>
              <a:t>наурыз</a:t>
            </a:r>
            <a:r>
              <a:rPr lang="ru-RU" sz="1800" dirty="0" smtClean="0">
                <a:solidFill>
                  <a:schemeClr val="accent3">
                    <a:lumMod val="75000"/>
                  </a:schemeClr>
                </a:solidFill>
              </a:rPr>
              <a:t> </a:t>
            </a:r>
            <a:r>
              <a:rPr lang="ru-RU" sz="1800" dirty="0" err="1" smtClean="0">
                <a:solidFill>
                  <a:schemeClr val="accent3">
                    <a:lumMod val="75000"/>
                  </a:schemeClr>
                </a:solidFill>
              </a:rPr>
              <a:t>айының </a:t>
            </a:r>
            <a:r>
              <a:rPr lang="ru-RU" sz="1800" dirty="0" smtClean="0">
                <a:solidFill>
                  <a:schemeClr val="accent3">
                    <a:lumMod val="75000"/>
                  </a:schemeClr>
                </a:solidFill>
              </a:rPr>
              <a:t>8-інде </a:t>
            </a:r>
            <a:r>
              <a:rPr lang="ru-RU" sz="1800" dirty="0" err="1" smtClean="0">
                <a:solidFill>
                  <a:schemeClr val="accent3">
                    <a:lumMod val="75000"/>
                  </a:schemeClr>
                </a:solidFill>
              </a:rPr>
              <a:t>дүниеге келген</a:t>
            </a:r>
            <a:r>
              <a:rPr lang="ru-RU" sz="1800" dirty="0" smtClean="0">
                <a:solidFill>
                  <a:schemeClr val="accent3">
                    <a:lumMod val="75000"/>
                  </a:schemeClr>
                </a:solidFill>
              </a:rPr>
              <a:t> </a:t>
            </a:r>
            <a:r>
              <a:rPr lang="ru-RU" sz="1800" dirty="0" err="1" smtClean="0">
                <a:solidFill>
                  <a:schemeClr val="accent3">
                    <a:lumMod val="75000"/>
                  </a:schemeClr>
                </a:solidFill>
              </a:rPr>
              <a:t>болатын</a:t>
            </a:r>
            <a:r>
              <a:rPr lang="ru-RU" sz="1800" dirty="0" smtClean="0">
                <a:solidFill>
                  <a:schemeClr val="accent3">
                    <a:lumMod val="75000"/>
                  </a:schemeClr>
                </a:solidFill>
              </a:rPr>
              <a:t>. </a:t>
            </a:r>
            <a:r>
              <a:rPr lang="ru-RU" sz="1800" dirty="0" err="1" smtClean="0">
                <a:solidFill>
                  <a:schemeClr val="accent3">
                    <a:lumMod val="75000"/>
                  </a:schemeClr>
                </a:solidFill>
              </a:rPr>
              <a:t>Жаңылысуым мүмкін емес</a:t>
            </a:r>
            <a:r>
              <a:rPr lang="ru-RU" sz="1800" dirty="0" smtClean="0">
                <a:solidFill>
                  <a:schemeClr val="accent3">
                    <a:lumMod val="75000"/>
                  </a:schemeClr>
                </a:solidFill>
              </a:rPr>
              <a:t>. </a:t>
            </a:r>
            <a:r>
              <a:rPr lang="ru-RU" sz="1800" dirty="0" err="1" smtClean="0">
                <a:solidFill>
                  <a:schemeClr val="accent3">
                    <a:lumMod val="75000"/>
                  </a:schemeClr>
                </a:solidFill>
              </a:rPr>
              <a:t>Себебі</a:t>
            </a:r>
            <a:r>
              <a:rPr lang="ru-RU" sz="1800" dirty="0" smtClean="0">
                <a:solidFill>
                  <a:schemeClr val="accent3">
                    <a:lumMod val="75000"/>
                  </a:schemeClr>
                </a:solidFill>
              </a:rPr>
              <a:t> балам </a:t>
            </a:r>
            <a:r>
              <a:rPr lang="ru-RU" sz="1800" dirty="0" err="1" smtClean="0">
                <a:solidFill>
                  <a:schemeClr val="accent3">
                    <a:lumMod val="75000"/>
                  </a:schemeClr>
                </a:solidFill>
              </a:rPr>
              <a:t>мынау</a:t>
            </a:r>
            <a:r>
              <a:rPr lang="ru-RU" sz="1800" dirty="0" smtClean="0">
                <a:solidFill>
                  <a:schemeClr val="accent3">
                    <a:lumMod val="75000"/>
                  </a:schemeClr>
                </a:solidFill>
              </a:rPr>
              <a:t> </a:t>
            </a:r>
            <a:r>
              <a:rPr lang="ru-RU" sz="1800" dirty="0" err="1" smtClean="0">
                <a:solidFill>
                  <a:schemeClr val="accent3">
                    <a:lumMod val="75000"/>
                  </a:schemeClr>
                </a:solidFill>
              </a:rPr>
              <a:t>фәнидің есігін</a:t>
            </a:r>
            <a:r>
              <a:rPr lang="ru-RU" sz="1800" dirty="0" smtClean="0">
                <a:solidFill>
                  <a:schemeClr val="accent3">
                    <a:lumMod val="75000"/>
                  </a:schemeClr>
                </a:solidFill>
              </a:rPr>
              <a:t> </a:t>
            </a:r>
            <a:r>
              <a:rPr lang="ru-RU" sz="1800" dirty="0" err="1" smtClean="0">
                <a:solidFill>
                  <a:schemeClr val="accent3">
                    <a:lumMod val="75000"/>
                  </a:schemeClr>
                </a:solidFill>
              </a:rPr>
              <a:t>ашқаннан біраз</a:t>
            </a:r>
            <a:r>
              <a:rPr lang="ru-RU" sz="1800" dirty="0" smtClean="0">
                <a:solidFill>
                  <a:schemeClr val="accent3">
                    <a:lumMod val="75000"/>
                  </a:schemeClr>
                </a:solidFill>
              </a:rPr>
              <a:t> </a:t>
            </a:r>
            <a:r>
              <a:rPr lang="ru-RU" sz="1800" dirty="0" err="1" smtClean="0">
                <a:solidFill>
                  <a:schemeClr val="accent3">
                    <a:lumMod val="75000"/>
                  </a:schemeClr>
                </a:solidFill>
              </a:rPr>
              <a:t>уақыт кейін</a:t>
            </a:r>
            <a:r>
              <a:rPr lang="ru-RU" sz="1800" dirty="0" smtClean="0">
                <a:solidFill>
                  <a:schemeClr val="accent3">
                    <a:lumMod val="75000"/>
                  </a:schemeClr>
                </a:solidFill>
              </a:rPr>
              <a:t> </a:t>
            </a:r>
            <a:r>
              <a:rPr lang="ru-RU" sz="1800" dirty="0" err="1" smtClean="0">
                <a:solidFill>
                  <a:schemeClr val="accent3">
                    <a:lumMod val="75000"/>
                  </a:schemeClr>
                </a:solidFill>
                <a:hlinkClick r:id="rId5" tooltip="Наурыз тойы"/>
              </a:rPr>
              <a:t>Наурыз</a:t>
            </a:r>
            <a:r>
              <a:rPr lang="ru-RU" sz="1800" dirty="0" smtClean="0">
                <a:solidFill>
                  <a:schemeClr val="accent3">
                    <a:lumMod val="75000"/>
                  </a:schemeClr>
                </a:solidFill>
                <a:hlinkClick r:id="rId5" tooltip="Наурыз тойы"/>
              </a:rPr>
              <a:t> </a:t>
            </a:r>
            <a:r>
              <a:rPr lang="ru-RU" sz="1800" dirty="0" err="1" smtClean="0">
                <a:solidFill>
                  <a:schemeClr val="accent3">
                    <a:lumMod val="75000"/>
                  </a:schemeClr>
                </a:solidFill>
                <a:hlinkClick r:id="rId5" tooltip="Наурыз тойы"/>
              </a:rPr>
              <a:t>тойы</a:t>
            </a:r>
            <a:r>
              <a:rPr lang="ru-RU" sz="1800" dirty="0" smtClean="0">
                <a:solidFill>
                  <a:schemeClr val="accent3">
                    <a:lumMod val="75000"/>
                  </a:schemeClr>
                </a:solidFill>
              </a:rPr>
              <a:t> </a:t>
            </a:r>
            <a:r>
              <a:rPr lang="ru-RU" sz="1800" dirty="0" err="1" smtClean="0">
                <a:solidFill>
                  <a:schemeClr val="accent3">
                    <a:lumMod val="75000"/>
                  </a:schemeClr>
                </a:solidFill>
              </a:rPr>
              <a:t>болады</a:t>
            </a:r>
            <a:r>
              <a:rPr lang="ru-RU" sz="1800" dirty="0" smtClean="0">
                <a:solidFill>
                  <a:schemeClr val="accent3">
                    <a:lumMod val="75000"/>
                  </a:schemeClr>
                </a:solidFill>
              </a:rPr>
              <a:t>, </a:t>
            </a:r>
            <a:r>
              <a:rPr lang="ru-RU" sz="1800" dirty="0" err="1" smtClean="0">
                <a:solidFill>
                  <a:schemeClr val="accent3">
                    <a:lumMod val="75000"/>
                  </a:schemeClr>
                </a:solidFill>
              </a:rPr>
              <a:t>наурыз</a:t>
            </a:r>
            <a:r>
              <a:rPr lang="ru-RU" sz="1800" dirty="0" smtClean="0">
                <a:solidFill>
                  <a:schemeClr val="accent3">
                    <a:lumMod val="75000"/>
                  </a:schemeClr>
                </a:solidFill>
              </a:rPr>
              <a:t> </a:t>
            </a:r>
            <a:r>
              <a:rPr lang="ru-RU" sz="1800" dirty="0" err="1" smtClean="0">
                <a:solidFill>
                  <a:schemeClr val="accent3">
                    <a:lumMod val="75000"/>
                  </a:schemeClr>
                </a:solidFill>
                <a:hlinkClick r:id="rId6" tooltip="Көже"/>
              </a:rPr>
              <a:t>көже</a:t>
            </a:r>
            <a:r>
              <a:rPr lang="ru-RU" sz="1800" dirty="0" smtClean="0">
                <a:solidFill>
                  <a:schemeClr val="accent3">
                    <a:lumMod val="75000"/>
                  </a:schemeClr>
                </a:solidFill>
              </a:rPr>
              <a:t> </a:t>
            </a:r>
            <a:r>
              <a:rPr lang="ru-RU" sz="1800" dirty="0" err="1" smtClean="0">
                <a:solidFill>
                  <a:schemeClr val="accent3">
                    <a:lumMod val="75000"/>
                  </a:schemeClr>
                </a:solidFill>
              </a:rPr>
              <a:t>жасаймыз</a:t>
            </a:r>
            <a:r>
              <a:rPr lang="ru-RU" sz="1800" dirty="0" smtClean="0">
                <a:solidFill>
                  <a:schemeClr val="accent3">
                    <a:lumMod val="75000"/>
                  </a:schemeClr>
                </a:solidFill>
              </a:rPr>
              <a:t> </a:t>
            </a:r>
            <a:r>
              <a:rPr lang="ru-RU" sz="1800" dirty="0" err="1" smtClean="0">
                <a:solidFill>
                  <a:schemeClr val="accent3">
                    <a:lumMod val="75000"/>
                  </a:schemeClr>
                </a:solidFill>
              </a:rPr>
              <a:t>деп</a:t>
            </a:r>
            <a:r>
              <a:rPr lang="ru-RU" sz="1800" dirty="0" smtClean="0">
                <a:solidFill>
                  <a:schemeClr val="accent3">
                    <a:lumMod val="75000"/>
                  </a:schemeClr>
                </a:solidFill>
              </a:rPr>
              <a:t> </a:t>
            </a:r>
            <a:r>
              <a:rPr lang="ru-RU" sz="1800" dirty="0" err="1" smtClean="0">
                <a:solidFill>
                  <a:schemeClr val="accent3">
                    <a:lumMod val="75000"/>
                  </a:schemeClr>
                </a:solidFill>
              </a:rPr>
              <a:t>күтіп отырғанбыз</a:t>
            </a:r>
            <a:r>
              <a:rPr lang="ru-RU" sz="1800" dirty="0" smtClean="0">
                <a:solidFill>
                  <a:schemeClr val="accent3">
                    <a:lumMod val="75000"/>
                  </a:schemeClr>
                </a:solidFill>
              </a:rPr>
              <a:t>.» </a:t>
            </a:r>
            <a:r>
              <a:rPr lang="ru-RU" sz="1800" dirty="0" err="1" smtClean="0">
                <a:solidFill>
                  <a:schemeClr val="accent3">
                    <a:lumMod val="75000"/>
                  </a:schemeClr>
                </a:solidFill>
              </a:rPr>
              <a:t>Мұқағали Мақатаев атындағы әдеби сыйлықтың лауреаты</a:t>
            </a:r>
            <a:r>
              <a:rPr lang="ru-RU" sz="1800" dirty="0" err="1" smtClean="0">
                <a:solidFill>
                  <a:schemeClr val="accent3">
                    <a:lumMod val="75000"/>
                  </a:schemeClr>
                </a:solidFill>
                <a:hlinkClick r:id="rId7" tooltip="Оразақын Асқар (мұндай бет жоқ)"/>
              </a:rPr>
              <a:t>Оразақын Асқар</a:t>
            </a:r>
            <a:r>
              <a:rPr lang="ru-RU" sz="1800" dirty="0" smtClean="0">
                <a:solidFill>
                  <a:schemeClr val="accent3">
                    <a:lumMod val="75000"/>
                  </a:schemeClr>
                </a:solidFill>
              </a:rPr>
              <a:t> </a:t>
            </a:r>
            <a:r>
              <a:rPr lang="ru-RU" sz="1800" dirty="0" err="1" smtClean="0">
                <a:solidFill>
                  <a:schemeClr val="accent3">
                    <a:lumMod val="75000"/>
                  </a:schemeClr>
                </a:solidFill>
              </a:rPr>
              <a:t>ақынның екінші</a:t>
            </a:r>
            <a:r>
              <a:rPr lang="ru-RU" sz="1800" dirty="0" smtClean="0">
                <a:solidFill>
                  <a:schemeClr val="accent3">
                    <a:lumMod val="75000"/>
                  </a:schemeClr>
                </a:solidFill>
              </a:rPr>
              <a:t> </a:t>
            </a:r>
            <a:r>
              <a:rPr lang="ru-RU" sz="1800" dirty="0" err="1" smtClean="0">
                <a:solidFill>
                  <a:schemeClr val="accent3">
                    <a:lumMod val="75000"/>
                  </a:schemeClr>
                </a:solidFill>
              </a:rPr>
              <a:t>туған </a:t>
            </a:r>
            <a:r>
              <a:rPr lang="ru-RU" sz="1800" dirty="0" err="1" smtClean="0">
                <a:solidFill>
                  <a:schemeClr val="accent3">
                    <a:lumMod val="75000"/>
                  </a:schemeClr>
                </a:solidFill>
              </a:rPr>
              <a:t>күніне байланысты</a:t>
            </a:r>
            <a:r>
              <a:rPr lang="ru-RU" sz="1800" dirty="0" smtClean="0">
                <a:solidFill>
                  <a:schemeClr val="accent3">
                    <a:lumMod val="75000"/>
                  </a:schemeClr>
                </a:solidFill>
              </a:rPr>
              <a:t> </a:t>
            </a:r>
            <a:r>
              <a:rPr lang="ru-RU" sz="1800" dirty="0" err="1" smtClean="0">
                <a:solidFill>
                  <a:schemeClr val="accent3">
                    <a:lumMod val="75000"/>
                  </a:schemeClr>
                </a:solidFill>
              </a:rPr>
              <a:t>мынадай</a:t>
            </a:r>
            <a:r>
              <a:rPr lang="ru-RU" sz="1800" dirty="0" smtClean="0">
                <a:solidFill>
                  <a:schemeClr val="accent3">
                    <a:lumMod val="75000"/>
                  </a:schemeClr>
                </a:solidFill>
              </a:rPr>
              <a:t> </a:t>
            </a:r>
            <a:r>
              <a:rPr lang="ru-RU" sz="1800" dirty="0" err="1" smtClean="0">
                <a:solidFill>
                  <a:schemeClr val="accent3">
                    <a:lumMod val="75000"/>
                  </a:schemeClr>
                </a:solidFill>
              </a:rPr>
              <a:t>сөз </a:t>
            </a:r>
            <a:r>
              <a:rPr lang="ru-RU" sz="1800" dirty="0" err="1" smtClean="0">
                <a:solidFill>
                  <a:schemeClr val="accent3">
                    <a:lumMod val="75000"/>
                  </a:schemeClr>
                </a:solidFill>
              </a:rPr>
              <a:t>айтады</a:t>
            </a:r>
            <a:r>
              <a:rPr lang="ru-RU" sz="1800" dirty="0" smtClean="0">
                <a:solidFill>
                  <a:schemeClr val="accent3">
                    <a:lumMod val="75000"/>
                  </a:schemeClr>
                </a:solidFill>
              </a:rPr>
              <a:t>: «Ал </a:t>
            </a:r>
            <a:r>
              <a:rPr lang="ru-RU" sz="1800" dirty="0" err="1" smtClean="0">
                <a:solidFill>
                  <a:schemeClr val="accent3">
                    <a:lumMod val="75000"/>
                  </a:schemeClr>
                </a:solidFill>
              </a:rPr>
              <a:t>құжат бойынша</a:t>
            </a:r>
            <a:r>
              <a:rPr lang="ru-RU" sz="1800" dirty="0" smtClean="0">
                <a:solidFill>
                  <a:schemeClr val="accent3">
                    <a:lumMod val="75000"/>
                  </a:schemeClr>
                </a:solidFill>
              </a:rPr>
              <a:t> </a:t>
            </a:r>
            <a:r>
              <a:rPr lang="ru-RU" sz="1800" dirty="0" err="1" smtClean="0">
                <a:solidFill>
                  <a:schemeClr val="accent3">
                    <a:lumMod val="75000"/>
                  </a:schemeClr>
                </a:solidFill>
              </a:rPr>
              <a:t>Мұқағали </a:t>
            </a:r>
            <a:r>
              <a:rPr lang="ru-RU" sz="1800" dirty="0" smtClean="0">
                <a:solidFill>
                  <a:schemeClr val="accent3">
                    <a:lumMod val="75000"/>
                  </a:schemeClr>
                </a:solidFill>
              </a:rPr>
              <a:t>9 </a:t>
            </a:r>
            <a:r>
              <a:rPr lang="ru-RU" sz="1800" dirty="0" err="1" smtClean="0">
                <a:solidFill>
                  <a:schemeClr val="accent3">
                    <a:lumMod val="75000"/>
                  </a:schemeClr>
                </a:solidFill>
              </a:rPr>
              <a:t>ақпан­да дүниеге келген</a:t>
            </a:r>
            <a:r>
              <a:rPr lang="ru-RU" sz="1800" dirty="0" smtClean="0">
                <a:solidFill>
                  <a:schemeClr val="accent3">
                    <a:lumMod val="75000"/>
                  </a:schemeClr>
                </a:solidFill>
              </a:rPr>
              <a:t>.</a:t>
            </a:r>
            <a:endParaRPr lang="ru-RU" sz="1800" dirty="0">
              <a:solidFill>
                <a:schemeClr val="accent3">
                  <a:lumMod val="75000"/>
                </a:schemeClr>
              </a:solidFill>
            </a:endParaRPr>
          </a:p>
        </p:txBody>
      </p:sp>
      <p:sp>
        <p:nvSpPr>
          <p:cNvPr id="3" name="Содержимое 2"/>
          <p:cNvSpPr>
            <a:spLocks noGrp="1"/>
          </p:cNvSpPr>
          <p:nvPr>
            <p:ph sz="quarter" idx="1"/>
          </p:nvPr>
        </p:nvSpPr>
        <p:spPr>
          <a:xfrm flipH="1" flipV="1">
            <a:off x="8467699" y="7215214"/>
            <a:ext cx="45719" cy="71438"/>
          </a:xfrm>
        </p:spPr>
        <p:txBody>
          <a:bodyPr>
            <a:normAutofit fontScale="25000" lnSpcReduction="20000"/>
          </a:bodyPr>
          <a:lstStyle/>
          <a:p>
            <a:endParaRPr lang="ru-RU" dirty="0"/>
          </a:p>
        </p:txBody>
      </p:sp>
      <p:pic>
        <p:nvPicPr>
          <p:cNvPr id="30724" name="Picture 4" descr="http://stihi.ru/pics/2011/04/06/3485.jpg"/>
          <p:cNvPicPr>
            <a:picLocks noChangeAspect="1" noChangeArrowheads="1"/>
          </p:cNvPicPr>
          <p:nvPr/>
        </p:nvPicPr>
        <p:blipFill>
          <a:blip r:embed="rId8"/>
          <a:srcRect/>
          <a:stretch>
            <a:fillRect/>
          </a:stretch>
        </p:blipFill>
        <p:spPr bwMode="auto">
          <a:xfrm>
            <a:off x="4643438" y="928670"/>
            <a:ext cx="3500422" cy="4914901"/>
          </a:xfrm>
          <a:prstGeom prst="rect">
            <a:avLst/>
          </a:prstGeom>
          <a:noFill/>
        </p:spPr>
      </p:pic>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01014" cy="6226196"/>
          </a:xfrm>
        </p:spPr>
        <p:txBody>
          <a:bodyPr>
            <a:normAutofit fontScale="90000"/>
          </a:bodyPr>
          <a:lstStyle/>
          <a:p>
            <a:r>
              <a:rPr lang="ru-RU" sz="2000" b="1" dirty="0" smtClean="0">
                <a:solidFill>
                  <a:schemeClr val="accent3">
                    <a:lumMod val="75000"/>
                  </a:schemeClr>
                </a:solidFill>
              </a:rPr>
              <a:t>Хронология</a:t>
            </a:r>
            <a:r>
              <a:rPr lang="ru-RU" sz="2000" dirty="0" smtClean="0">
                <a:solidFill>
                  <a:schemeClr val="accent3">
                    <a:lumMod val="75000"/>
                  </a:schemeClr>
                </a:solidFill>
              </a:rPr>
              <a:t/>
            </a:r>
            <a:br>
              <a:rPr lang="ru-RU" sz="2000" dirty="0" smtClean="0">
                <a:solidFill>
                  <a:schemeClr val="accent3">
                    <a:lumMod val="75000"/>
                  </a:schemeClr>
                </a:solidFill>
              </a:rPr>
            </a:br>
            <a:r>
              <a:rPr lang="ru-RU" sz="2000" dirty="0" smtClean="0">
                <a:solidFill>
                  <a:schemeClr val="accent3">
                    <a:lumMod val="75000"/>
                  </a:schemeClr>
                </a:solidFill>
              </a:rPr>
              <a:t>1948 - </a:t>
            </a:r>
            <a:r>
              <a:rPr lang="ru-RU" sz="2000" dirty="0" smtClean="0">
                <a:solidFill>
                  <a:schemeClr val="accent3">
                    <a:lumMod val="75000"/>
                  </a:schemeClr>
                </a:solidFill>
              </a:rPr>
              <a:t>1949</a:t>
            </a:r>
            <a:r>
              <a:rPr lang="ru-RU" sz="2000" dirty="0" smtClean="0">
                <a:solidFill>
                  <a:schemeClr val="accent3">
                    <a:lumMod val="75000"/>
                  </a:schemeClr>
                </a:solidFill>
              </a:rPr>
              <a:t> </a:t>
            </a:r>
            <a:r>
              <a:rPr lang="ru-RU" sz="2000" dirty="0" err="1" smtClean="0">
                <a:solidFill>
                  <a:schemeClr val="accent3">
                    <a:lumMod val="75000"/>
                  </a:schemeClr>
                </a:solidFill>
                <a:hlinkClick r:id="rId2" tooltip="Қазақ мемлекеттік университеті"/>
              </a:rPr>
              <a:t>ҚазМУ</a:t>
            </a:r>
            <a:r>
              <a:rPr lang="ru-RU" sz="2000" dirty="0" err="1" smtClean="0">
                <a:solidFill>
                  <a:schemeClr val="accent3">
                    <a:lumMod val="75000"/>
                  </a:schemeClr>
                </a:solidFill>
              </a:rPr>
              <a:t>-дың </a:t>
            </a:r>
            <a:r>
              <a:rPr lang="ru-RU" sz="2000" dirty="0" smtClean="0">
                <a:solidFill>
                  <a:schemeClr val="accent3">
                    <a:lumMod val="75000"/>
                  </a:schemeClr>
                </a:solidFill>
              </a:rPr>
              <a:t>филология </a:t>
            </a:r>
            <a:r>
              <a:rPr lang="ru-RU" sz="2000" dirty="0" err="1" smtClean="0">
                <a:solidFill>
                  <a:schemeClr val="accent3">
                    <a:lumMod val="75000"/>
                  </a:schemeClr>
                </a:solidFill>
              </a:rPr>
              <a:t>факултетінің студенті</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1948 - </a:t>
            </a:r>
            <a:r>
              <a:rPr lang="ru-RU" sz="2000" dirty="0" err="1" smtClean="0">
                <a:solidFill>
                  <a:schemeClr val="accent3">
                    <a:lumMod val="75000"/>
                  </a:schemeClr>
                </a:solidFill>
              </a:rPr>
              <a:t>оқуын тастап</a:t>
            </a:r>
            <a:r>
              <a:rPr lang="ru-RU" sz="2000" dirty="0" smtClean="0">
                <a:solidFill>
                  <a:schemeClr val="accent3">
                    <a:lumMod val="75000"/>
                  </a:schemeClr>
                </a:solidFill>
              </a:rPr>
              <a:t>, </a:t>
            </a:r>
            <a:r>
              <a:rPr lang="ru-RU" sz="2000" dirty="0" err="1" smtClean="0">
                <a:solidFill>
                  <a:schemeClr val="accent3">
                    <a:lumMod val="75000"/>
                  </a:schemeClr>
                </a:solidFill>
              </a:rPr>
              <a:t>Шибұт ауылында</a:t>
            </a:r>
            <a:r>
              <a:rPr lang="ru-RU" sz="2000" dirty="0" smtClean="0">
                <a:solidFill>
                  <a:schemeClr val="accent3">
                    <a:lumMod val="75000"/>
                  </a:schemeClr>
                </a:solidFill>
              </a:rPr>
              <a:t> </a:t>
            </a:r>
            <a:r>
              <a:rPr lang="ru-RU" sz="2000" dirty="0" err="1" smtClean="0">
                <a:solidFill>
                  <a:schemeClr val="accent3">
                    <a:lumMod val="75000"/>
                  </a:schemeClr>
                </a:solidFill>
              </a:rPr>
              <a:t>ауылдық кеңестің хатшысы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1949 - </a:t>
            </a:r>
            <a:r>
              <a:rPr lang="ru-RU" sz="2000" dirty="0" err="1" smtClean="0">
                <a:solidFill>
                  <a:schemeClr val="accent3">
                    <a:lumMod val="75000"/>
                  </a:schemeClr>
                </a:solidFill>
              </a:rPr>
              <a:t>көктемде </a:t>
            </a:r>
            <a:r>
              <a:rPr lang="ru-RU" sz="2000" dirty="0" smtClean="0">
                <a:solidFill>
                  <a:schemeClr val="accent3">
                    <a:lumMod val="75000"/>
                  </a:schemeClr>
                </a:solidFill>
              </a:rPr>
              <a:t>жары </a:t>
            </a:r>
            <a:r>
              <a:rPr lang="ru-RU" sz="2000" dirty="0" err="1" smtClean="0">
                <a:solidFill>
                  <a:schemeClr val="accent3">
                    <a:lumMod val="75000"/>
                  </a:schemeClr>
                </a:solidFill>
              </a:rPr>
              <a:t>Лашынмен</a:t>
            </a:r>
            <a:r>
              <a:rPr lang="ru-RU" sz="2000" dirty="0" smtClean="0">
                <a:solidFill>
                  <a:schemeClr val="accent3">
                    <a:lumMod val="75000"/>
                  </a:schemeClr>
                </a:solidFill>
              </a:rPr>
              <a:t> </a:t>
            </a:r>
            <a:r>
              <a:rPr lang="ru-RU" sz="2000" dirty="0" err="1" smtClean="0">
                <a:solidFill>
                  <a:schemeClr val="accent3">
                    <a:lumMod val="75000"/>
                  </a:schemeClr>
                </a:solidFill>
              </a:rPr>
              <a:t>отау</a:t>
            </a:r>
            <a:r>
              <a:rPr lang="ru-RU" sz="2000" dirty="0" smtClean="0">
                <a:solidFill>
                  <a:schemeClr val="accent3">
                    <a:lumMod val="75000"/>
                  </a:schemeClr>
                </a:solidFill>
              </a:rPr>
              <a:t> </a:t>
            </a:r>
            <a:r>
              <a:rPr lang="ru-RU" sz="2000" dirty="0" err="1" smtClean="0">
                <a:solidFill>
                  <a:schemeClr val="accent3">
                    <a:lumMod val="75000"/>
                  </a:schemeClr>
                </a:solidFill>
              </a:rPr>
              <a:t>құрады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1949 - "</a:t>
            </a:r>
            <a:r>
              <a:rPr lang="ru-RU" sz="2000" dirty="0" err="1" smtClean="0">
                <a:solidFill>
                  <a:schemeClr val="accent3">
                    <a:lumMod val="75000"/>
                  </a:schemeClr>
                </a:solidFill>
              </a:rPr>
              <a:t>Советтік</a:t>
            </a:r>
            <a:r>
              <a:rPr lang="ru-RU" sz="2000" dirty="0" smtClean="0">
                <a:solidFill>
                  <a:schemeClr val="accent3">
                    <a:lumMod val="75000"/>
                  </a:schemeClr>
                </a:solidFill>
              </a:rPr>
              <a:t> </a:t>
            </a:r>
            <a:r>
              <a:rPr lang="ru-RU" sz="2000" dirty="0" err="1" smtClean="0">
                <a:solidFill>
                  <a:schemeClr val="accent3">
                    <a:lumMod val="75000"/>
                  </a:schemeClr>
                </a:solidFill>
              </a:rPr>
              <a:t>шекара</a:t>
            </a:r>
            <a:r>
              <a:rPr lang="ru-RU" sz="2000" dirty="0" smtClean="0">
                <a:solidFill>
                  <a:schemeClr val="accent3">
                    <a:lumMod val="75000"/>
                  </a:schemeClr>
                </a:solidFill>
              </a:rPr>
              <a:t>" </a:t>
            </a:r>
            <a:r>
              <a:rPr lang="ru-RU" sz="2000" dirty="0" err="1" smtClean="0">
                <a:solidFill>
                  <a:schemeClr val="accent3">
                    <a:lumMod val="75000"/>
                  </a:schemeClr>
                </a:solidFill>
              </a:rPr>
              <a:t>газеті</a:t>
            </a:r>
            <a:r>
              <a:rPr lang="ru-RU" sz="2000" dirty="0" smtClean="0">
                <a:solidFill>
                  <a:schemeClr val="accent3">
                    <a:lumMod val="75000"/>
                  </a:schemeClr>
                </a:solidFill>
              </a:rPr>
              <a:t> </a:t>
            </a:r>
            <a:r>
              <a:rPr lang="ru-RU" sz="2000" dirty="0" err="1" smtClean="0">
                <a:solidFill>
                  <a:schemeClr val="accent3">
                    <a:lumMod val="75000"/>
                  </a:schemeClr>
                </a:solidFill>
              </a:rPr>
              <a:t>ақынның </a:t>
            </a:r>
            <a:r>
              <a:rPr lang="ru-RU" sz="2000" dirty="0" smtClean="0">
                <a:solidFill>
                  <a:schemeClr val="accent3">
                    <a:lumMod val="75000"/>
                  </a:schemeClr>
                </a:solidFill>
              </a:rPr>
              <a:t>"</a:t>
            </a:r>
            <a:r>
              <a:rPr lang="ru-RU" sz="2000" dirty="0" err="1" smtClean="0">
                <a:solidFill>
                  <a:schemeClr val="accent3">
                    <a:lumMod val="75000"/>
                  </a:schemeClr>
                </a:solidFill>
              </a:rPr>
              <a:t>Қырман басында</a:t>
            </a:r>
            <a:r>
              <a:rPr lang="ru-RU" sz="2000" dirty="0" smtClean="0">
                <a:solidFill>
                  <a:schemeClr val="accent3">
                    <a:lumMod val="75000"/>
                  </a:schemeClr>
                </a:solidFill>
              </a:rPr>
              <a:t>", "</a:t>
            </a:r>
            <a:r>
              <a:rPr lang="ru-RU" sz="2000" dirty="0" err="1" smtClean="0">
                <a:solidFill>
                  <a:schemeClr val="accent3">
                    <a:lumMod val="75000"/>
                  </a:schemeClr>
                </a:solidFill>
              </a:rPr>
              <a:t>Қойшы </a:t>
            </a:r>
            <a:r>
              <a:rPr lang="ru-RU" sz="2000" dirty="0" smtClean="0">
                <a:solidFill>
                  <a:schemeClr val="accent3">
                    <a:lumMod val="75000"/>
                  </a:schemeClr>
                </a:solidFill>
              </a:rPr>
              <a:t>бала - </a:t>
            </a:r>
            <a:r>
              <a:rPr lang="ru-RU" sz="2000" dirty="0" err="1" smtClean="0">
                <a:solidFill>
                  <a:schemeClr val="accent3">
                    <a:lumMod val="75000"/>
                  </a:schemeClr>
                </a:solidFill>
              </a:rPr>
              <a:t>Әкітай</a:t>
            </a:r>
            <a:r>
              <a:rPr lang="ru-RU" sz="2000" dirty="0" smtClean="0">
                <a:solidFill>
                  <a:schemeClr val="accent3">
                    <a:lumMod val="75000"/>
                  </a:schemeClr>
                </a:solidFill>
              </a:rPr>
              <a:t>" </a:t>
            </a:r>
            <a:r>
              <a:rPr lang="ru-RU" sz="2000" dirty="0" err="1" smtClean="0">
                <a:solidFill>
                  <a:schemeClr val="accent3">
                    <a:lumMod val="75000"/>
                  </a:schemeClr>
                </a:solidFill>
              </a:rPr>
              <a:t>деген</a:t>
            </a:r>
            <a:r>
              <a:rPr lang="ru-RU" sz="2000" dirty="0" smtClean="0">
                <a:solidFill>
                  <a:schemeClr val="accent3">
                    <a:lumMod val="75000"/>
                  </a:schemeClr>
                </a:solidFill>
              </a:rPr>
              <a:t> </a:t>
            </a:r>
            <a:r>
              <a:rPr lang="ru-RU" sz="2000" dirty="0" err="1" smtClean="0">
                <a:solidFill>
                  <a:schemeClr val="accent3">
                    <a:lumMod val="75000"/>
                  </a:schemeClr>
                </a:solidFill>
              </a:rPr>
              <a:t>өлеңдірін жариялады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1950 - </a:t>
            </a:r>
            <a:r>
              <a:rPr lang="ru-RU" sz="2000" dirty="0" err="1" smtClean="0">
                <a:solidFill>
                  <a:schemeClr val="accent3">
                    <a:lumMod val="75000"/>
                  </a:schemeClr>
                </a:solidFill>
              </a:rPr>
              <a:t>Алматыдағы Шет</a:t>
            </a:r>
            <a:r>
              <a:rPr lang="ru-RU" sz="2000" dirty="0" smtClean="0">
                <a:solidFill>
                  <a:schemeClr val="accent3">
                    <a:lumMod val="75000"/>
                  </a:schemeClr>
                </a:solidFill>
              </a:rPr>
              <a:t> </a:t>
            </a:r>
            <a:r>
              <a:rPr lang="ru-RU" sz="2000" dirty="0" err="1" smtClean="0">
                <a:solidFill>
                  <a:schemeClr val="accent3">
                    <a:lumMod val="75000"/>
                  </a:schemeClr>
                </a:solidFill>
              </a:rPr>
              <a:t>тілдер</a:t>
            </a:r>
            <a:r>
              <a:rPr lang="ru-RU" sz="2000" dirty="0" smtClean="0">
                <a:solidFill>
                  <a:schemeClr val="accent3">
                    <a:lumMod val="75000"/>
                  </a:schemeClr>
                </a:solidFill>
              </a:rPr>
              <a:t> </a:t>
            </a:r>
            <a:r>
              <a:rPr lang="ru-RU" sz="2000" dirty="0" err="1" smtClean="0">
                <a:solidFill>
                  <a:schemeClr val="accent3">
                    <a:lumMod val="75000"/>
                  </a:schemeClr>
                </a:solidFill>
              </a:rPr>
              <a:t>институтының неміс</a:t>
            </a:r>
            <a:r>
              <a:rPr lang="ru-RU" sz="2000" dirty="0" smtClean="0">
                <a:solidFill>
                  <a:schemeClr val="accent3">
                    <a:lumMod val="75000"/>
                  </a:schemeClr>
                </a:solidFill>
              </a:rPr>
              <a:t> </a:t>
            </a:r>
            <a:r>
              <a:rPr lang="ru-RU" sz="2000" dirty="0" err="1" smtClean="0">
                <a:solidFill>
                  <a:schemeClr val="accent3">
                    <a:lumMod val="75000"/>
                  </a:schemeClr>
                </a:solidFill>
              </a:rPr>
              <a:t>тілі</a:t>
            </a:r>
            <a:r>
              <a:rPr lang="ru-RU" sz="2000" dirty="0" smtClean="0">
                <a:solidFill>
                  <a:schemeClr val="accent3">
                    <a:lumMod val="75000"/>
                  </a:schemeClr>
                </a:solidFill>
              </a:rPr>
              <a:t> </a:t>
            </a:r>
            <a:r>
              <a:rPr lang="ru-RU" sz="2000" dirty="0" err="1" smtClean="0">
                <a:solidFill>
                  <a:schemeClr val="accent3">
                    <a:lumMod val="75000"/>
                  </a:schemeClr>
                </a:solidFill>
              </a:rPr>
              <a:t>факультетіне</a:t>
            </a:r>
            <a:r>
              <a:rPr lang="ru-RU" sz="2000" dirty="0" smtClean="0">
                <a:solidFill>
                  <a:schemeClr val="accent3">
                    <a:lumMod val="75000"/>
                  </a:schemeClr>
                </a:solidFill>
              </a:rPr>
              <a:t> </a:t>
            </a:r>
            <a:r>
              <a:rPr lang="ru-RU" sz="2000" dirty="0" err="1" smtClean="0">
                <a:solidFill>
                  <a:schemeClr val="accent3">
                    <a:lumMod val="75000"/>
                  </a:schemeClr>
                </a:solidFill>
              </a:rPr>
              <a:t>оқуға түсіп</a:t>
            </a:r>
            <a:r>
              <a:rPr lang="ru-RU" sz="2000" dirty="0" smtClean="0">
                <a:solidFill>
                  <a:schemeClr val="accent3">
                    <a:lumMod val="75000"/>
                  </a:schemeClr>
                </a:solidFill>
              </a:rPr>
              <a:t>, </a:t>
            </a:r>
            <a:r>
              <a:rPr lang="ru-RU" sz="2000" dirty="0" err="1" smtClean="0">
                <a:solidFill>
                  <a:schemeClr val="accent3">
                    <a:lumMod val="75000"/>
                  </a:schemeClr>
                </a:solidFill>
              </a:rPr>
              <a:t>көп ұзамай тұрмыстық жағдайына байланысты</a:t>
            </a:r>
            <a:r>
              <a:rPr lang="ru-RU" sz="2000" dirty="0" smtClean="0">
                <a:solidFill>
                  <a:schemeClr val="accent3">
                    <a:lumMod val="75000"/>
                  </a:schemeClr>
                </a:solidFill>
              </a:rPr>
              <a:t> </a:t>
            </a:r>
            <a:r>
              <a:rPr lang="ru-RU" sz="2000" dirty="0" err="1" smtClean="0">
                <a:solidFill>
                  <a:schemeClr val="accent3">
                    <a:lumMod val="75000"/>
                  </a:schemeClr>
                </a:solidFill>
              </a:rPr>
              <a:t>оқуын тастайды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1954 - </a:t>
            </a:r>
            <a:r>
              <a:rPr lang="ru-RU" sz="2000" dirty="0" err="1" smtClean="0">
                <a:solidFill>
                  <a:schemeClr val="accent3">
                    <a:lumMod val="75000"/>
                  </a:schemeClr>
                </a:solidFill>
              </a:rPr>
              <a:t>Қарасаздың бастауыш</a:t>
            </a:r>
            <a:r>
              <a:rPr lang="ru-RU" sz="2000" dirty="0" smtClean="0">
                <a:solidFill>
                  <a:schemeClr val="accent3">
                    <a:lumMod val="75000"/>
                  </a:schemeClr>
                </a:solidFill>
              </a:rPr>
              <a:t> </a:t>
            </a:r>
            <a:r>
              <a:rPr lang="ru-RU" sz="2000" dirty="0" err="1" smtClean="0">
                <a:solidFill>
                  <a:schemeClr val="accent3">
                    <a:lumMod val="75000"/>
                  </a:schemeClr>
                </a:solidFill>
              </a:rPr>
              <a:t>мектебінде</a:t>
            </a:r>
            <a:r>
              <a:rPr lang="ru-RU" sz="2000" dirty="0" smtClean="0">
                <a:solidFill>
                  <a:schemeClr val="accent3">
                    <a:lumMod val="75000"/>
                  </a:schemeClr>
                </a:solidFill>
              </a:rPr>
              <a:t> </a:t>
            </a:r>
            <a:r>
              <a:rPr lang="ru-RU" sz="2000" dirty="0" err="1" smtClean="0">
                <a:solidFill>
                  <a:schemeClr val="accent3">
                    <a:lumMod val="75000"/>
                  </a:schemeClr>
                </a:solidFill>
              </a:rPr>
              <a:t>орыс</a:t>
            </a:r>
            <a:r>
              <a:rPr lang="ru-RU" sz="2000" dirty="0" smtClean="0">
                <a:solidFill>
                  <a:schemeClr val="accent3">
                    <a:lumMod val="75000"/>
                  </a:schemeClr>
                </a:solidFill>
              </a:rPr>
              <a:t> </a:t>
            </a:r>
            <a:r>
              <a:rPr lang="ru-RU" sz="2000" dirty="0" err="1" smtClean="0">
                <a:solidFill>
                  <a:schemeClr val="accent3">
                    <a:lumMod val="75000"/>
                  </a:schemeClr>
                </a:solidFill>
              </a:rPr>
              <a:t>тілі</a:t>
            </a:r>
            <a:r>
              <a:rPr lang="ru-RU" sz="2000" dirty="0" smtClean="0">
                <a:solidFill>
                  <a:schemeClr val="accent3">
                    <a:lumMod val="75000"/>
                  </a:schemeClr>
                </a:solidFill>
              </a:rPr>
              <a:t> </a:t>
            </a:r>
            <a:r>
              <a:rPr lang="ru-RU" sz="2000" dirty="0" err="1" smtClean="0">
                <a:solidFill>
                  <a:schemeClr val="accent3">
                    <a:lumMod val="75000"/>
                  </a:schemeClr>
                </a:solidFill>
              </a:rPr>
              <a:t>мұғалімі болып</a:t>
            </a:r>
            <a:r>
              <a:rPr lang="ru-RU" sz="2000" dirty="0" smtClean="0">
                <a:solidFill>
                  <a:schemeClr val="accent3">
                    <a:lumMod val="75000"/>
                  </a:schemeClr>
                </a:solidFill>
              </a:rPr>
              <a:t> </a:t>
            </a:r>
            <a:r>
              <a:rPr lang="ru-RU" sz="2000" dirty="0" err="1" smtClean="0">
                <a:solidFill>
                  <a:schemeClr val="accent3">
                    <a:lumMod val="75000"/>
                  </a:schemeClr>
                </a:solidFill>
              </a:rPr>
              <a:t>тағайындалады</a:t>
            </a:r>
            <a:r>
              <a:rPr lang="ru-RU" sz="2000" dirty="0" smtClean="0">
                <a:solidFill>
                  <a:schemeClr val="accent3">
                    <a:lumMod val="75000"/>
                  </a:schemeClr>
                </a:solidFill>
              </a:rPr>
              <a:t>, осы </a:t>
            </a:r>
            <a:r>
              <a:rPr lang="ru-RU" sz="2000" dirty="0" err="1" smtClean="0">
                <a:solidFill>
                  <a:schemeClr val="accent3">
                    <a:lumMod val="75000"/>
                  </a:schemeClr>
                </a:solidFill>
              </a:rPr>
              <a:t>жылы</a:t>
            </a:r>
            <a:r>
              <a:rPr lang="ru-RU" sz="2000" dirty="0" smtClean="0">
                <a:solidFill>
                  <a:schemeClr val="accent3">
                    <a:lumMod val="75000"/>
                  </a:schemeClr>
                </a:solidFill>
              </a:rPr>
              <a:t> </a:t>
            </a:r>
            <a:r>
              <a:rPr lang="ru-RU" sz="2000" dirty="0" err="1" smtClean="0">
                <a:solidFill>
                  <a:schemeClr val="accent3">
                    <a:lumMod val="75000"/>
                  </a:schemeClr>
                </a:solidFill>
              </a:rPr>
              <a:t>ақынның үш өлеңі </a:t>
            </a:r>
            <a:r>
              <a:rPr lang="ru-RU" sz="2000" dirty="0" smtClean="0">
                <a:solidFill>
                  <a:schemeClr val="accent3">
                    <a:lumMod val="75000"/>
                  </a:schemeClr>
                </a:solidFill>
              </a:rPr>
              <a:t>"</a:t>
            </a:r>
            <a:r>
              <a:rPr lang="ru-RU" sz="2000" dirty="0" err="1" smtClean="0">
                <a:solidFill>
                  <a:schemeClr val="accent3">
                    <a:lumMod val="75000"/>
                  </a:schemeClr>
                </a:solidFill>
              </a:rPr>
              <a:t>Әдебиет және </a:t>
            </a:r>
            <a:r>
              <a:rPr lang="ru-RU" sz="2000" dirty="0" smtClean="0">
                <a:solidFill>
                  <a:schemeClr val="accent3">
                    <a:lumMod val="75000"/>
                  </a:schemeClr>
                </a:solidFill>
              </a:rPr>
              <a:t>искусство" </a:t>
            </a:r>
            <a:r>
              <a:rPr lang="ru-RU" sz="2000" dirty="0" err="1" smtClean="0">
                <a:solidFill>
                  <a:schemeClr val="accent3">
                    <a:lumMod val="75000"/>
                  </a:schemeClr>
                </a:solidFill>
              </a:rPr>
              <a:t>журналында</a:t>
            </a:r>
            <a:r>
              <a:rPr lang="ru-RU" sz="2000" dirty="0" smtClean="0">
                <a:solidFill>
                  <a:schemeClr val="accent3">
                    <a:lumMod val="75000"/>
                  </a:schemeClr>
                </a:solidFill>
              </a:rPr>
              <a:t> </a:t>
            </a:r>
            <a:r>
              <a:rPr lang="ru-RU" sz="2000" dirty="0" err="1" smtClean="0">
                <a:solidFill>
                  <a:schemeClr val="accent3">
                    <a:lumMod val="75000"/>
                  </a:schemeClr>
                </a:solidFill>
              </a:rPr>
              <a:t>жарияланды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1957 - </a:t>
            </a:r>
            <a:r>
              <a:rPr lang="ru-RU" sz="2000" dirty="0" err="1" smtClean="0">
                <a:solidFill>
                  <a:schemeClr val="accent3">
                    <a:lumMod val="75000"/>
                  </a:schemeClr>
                </a:solidFill>
              </a:rPr>
              <a:t>Республикалық радионың </a:t>
            </a:r>
            <a:r>
              <a:rPr lang="ru-RU" sz="2000" dirty="0" smtClean="0">
                <a:solidFill>
                  <a:schemeClr val="accent3">
                    <a:lumMod val="75000"/>
                  </a:schemeClr>
                </a:solidFill>
              </a:rPr>
              <a:t>диктор </a:t>
            </a:r>
            <a:r>
              <a:rPr lang="ru-RU" sz="2000" dirty="0" err="1" smtClean="0">
                <a:solidFill>
                  <a:schemeClr val="accent3">
                    <a:lumMod val="75000"/>
                  </a:schemeClr>
                </a:solidFill>
              </a:rPr>
              <a:t>қызметін атқарады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1960-62 - "</a:t>
            </a:r>
            <a:r>
              <a:rPr lang="ru-RU" sz="2000" dirty="0" err="1" smtClean="0">
                <a:solidFill>
                  <a:schemeClr val="accent3">
                    <a:lumMod val="75000"/>
                  </a:schemeClr>
                </a:solidFill>
              </a:rPr>
              <a:t>Советтік</a:t>
            </a:r>
            <a:r>
              <a:rPr lang="ru-RU" sz="2000" dirty="0" smtClean="0">
                <a:solidFill>
                  <a:schemeClr val="accent3">
                    <a:lumMod val="75000"/>
                  </a:schemeClr>
                </a:solidFill>
              </a:rPr>
              <a:t> </a:t>
            </a:r>
            <a:r>
              <a:rPr lang="ru-RU" sz="2000" dirty="0" err="1" smtClean="0">
                <a:solidFill>
                  <a:schemeClr val="accent3">
                    <a:lumMod val="75000"/>
                  </a:schemeClr>
                </a:solidFill>
              </a:rPr>
              <a:t>шекара</a:t>
            </a:r>
            <a:r>
              <a:rPr lang="ru-RU" sz="2000" dirty="0" smtClean="0">
                <a:solidFill>
                  <a:schemeClr val="accent3">
                    <a:lumMod val="75000"/>
                  </a:schemeClr>
                </a:solidFill>
              </a:rPr>
              <a:t>" </a:t>
            </a:r>
            <a:r>
              <a:rPr lang="ru-RU" sz="2000" dirty="0" err="1" smtClean="0">
                <a:solidFill>
                  <a:schemeClr val="accent3">
                    <a:lumMod val="75000"/>
                  </a:schemeClr>
                </a:solidFill>
              </a:rPr>
              <a:t>газетінің бөлім меңгерушісі</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1963-1965 - "</a:t>
            </a:r>
            <a:r>
              <a:rPr lang="ru-RU" sz="2000" dirty="0" err="1" smtClean="0">
                <a:solidFill>
                  <a:schemeClr val="accent3">
                    <a:lumMod val="75000"/>
                  </a:schemeClr>
                </a:solidFill>
              </a:rPr>
              <a:t>Мәдениет және тұрмыс</a:t>
            </a:r>
            <a:r>
              <a:rPr lang="ru-RU" sz="2000" dirty="0" smtClean="0">
                <a:solidFill>
                  <a:schemeClr val="accent3">
                    <a:lumMod val="75000"/>
                  </a:schemeClr>
                </a:solidFill>
              </a:rPr>
              <a:t>" </a:t>
            </a:r>
            <a:r>
              <a:rPr lang="ru-RU" sz="2000" dirty="0" err="1" smtClean="0">
                <a:solidFill>
                  <a:schemeClr val="accent3">
                    <a:lumMod val="75000"/>
                  </a:schemeClr>
                </a:solidFill>
              </a:rPr>
              <a:t>журналында</a:t>
            </a:r>
            <a:r>
              <a:rPr lang="ru-RU" sz="2000" dirty="0" smtClean="0">
                <a:solidFill>
                  <a:schemeClr val="accent3">
                    <a:lumMod val="75000"/>
                  </a:schemeClr>
                </a:solidFill>
              </a:rPr>
              <a:t> </a:t>
            </a:r>
            <a:r>
              <a:rPr lang="ru-RU" sz="2000" dirty="0" err="1" smtClean="0">
                <a:solidFill>
                  <a:schemeClr val="accent3">
                    <a:lumMod val="75000"/>
                  </a:schemeClr>
                </a:solidFill>
              </a:rPr>
              <a:t>жұмыс істейді</a:t>
            </a:r>
            <a:r>
              <a:rPr lang="ru-RU" sz="2000" dirty="0" smtClean="0">
                <a:solidFill>
                  <a:schemeClr val="accent3">
                    <a:lumMod val="75000"/>
                  </a:schemeClr>
                </a:solidFill>
              </a:rPr>
              <a:t>; </a:t>
            </a:r>
            <a:r>
              <a:rPr lang="ru-RU" sz="2000" dirty="0" smtClean="0">
                <a:solidFill>
                  <a:schemeClr val="accent3">
                    <a:lumMod val="75000"/>
                  </a:schemeClr>
                </a:solidFill>
              </a:rPr>
              <a:t>1962 </a:t>
            </a:r>
            <a:r>
              <a:rPr lang="ru-RU" sz="2000" dirty="0" err="1" smtClean="0">
                <a:solidFill>
                  <a:schemeClr val="accent3">
                    <a:lumMod val="75000"/>
                  </a:schemeClr>
                </a:solidFill>
              </a:rPr>
              <a:t>жылы</a:t>
            </a:r>
            <a:r>
              <a:rPr lang="ru-RU" sz="2000" dirty="0" smtClean="0">
                <a:solidFill>
                  <a:schemeClr val="accent3">
                    <a:lumMod val="75000"/>
                  </a:schemeClr>
                </a:solidFill>
              </a:rPr>
              <a:t> </a:t>
            </a:r>
            <a:r>
              <a:rPr lang="ru-RU" sz="2000" dirty="0" err="1" smtClean="0">
                <a:solidFill>
                  <a:schemeClr val="accent3">
                    <a:lumMod val="75000"/>
                  </a:schemeClr>
                </a:solidFill>
                <a:hlinkClick r:id="rId3" tooltip="Алматы"/>
              </a:rPr>
              <a:t>Алматыға</a:t>
            </a:r>
            <a:r>
              <a:rPr lang="ru-RU" sz="2000" dirty="0" smtClean="0">
                <a:solidFill>
                  <a:schemeClr val="accent3">
                    <a:lumMod val="75000"/>
                  </a:schemeClr>
                </a:solidFill>
              </a:rPr>
              <a:t> </a:t>
            </a:r>
            <a:r>
              <a:rPr lang="ru-RU" sz="2000" dirty="0" err="1" smtClean="0">
                <a:solidFill>
                  <a:schemeClr val="accent3">
                    <a:lumMod val="75000"/>
                  </a:schemeClr>
                </a:solidFill>
              </a:rPr>
              <a:t>қоныс аударып</a:t>
            </a:r>
            <a:r>
              <a:rPr lang="ru-RU" sz="2000" dirty="0" smtClean="0">
                <a:solidFill>
                  <a:schemeClr val="accent3">
                    <a:lumMod val="75000"/>
                  </a:schemeClr>
                </a:solidFill>
              </a:rPr>
              <a:t>, </a:t>
            </a:r>
            <a:r>
              <a:rPr lang="ru-RU" sz="2000" dirty="0" err="1" smtClean="0">
                <a:solidFill>
                  <a:schemeClr val="accent3">
                    <a:lumMod val="75000"/>
                  </a:schemeClr>
                </a:solidFill>
              </a:rPr>
              <a:t>әдеби ортаға етене</a:t>
            </a:r>
            <a:r>
              <a:rPr lang="ru-RU" sz="2000" dirty="0" smtClean="0">
                <a:solidFill>
                  <a:schemeClr val="accent3">
                    <a:lumMod val="75000"/>
                  </a:schemeClr>
                </a:solidFill>
              </a:rPr>
              <a:t> </a:t>
            </a:r>
            <a:r>
              <a:rPr lang="ru-RU" sz="2000" dirty="0" err="1" smtClean="0">
                <a:solidFill>
                  <a:schemeClr val="accent3">
                    <a:lumMod val="75000"/>
                  </a:schemeClr>
                </a:solidFill>
              </a:rPr>
              <a:t>араласа</a:t>
            </a:r>
            <a:r>
              <a:rPr lang="ru-RU" sz="2000" dirty="0" smtClean="0">
                <a:solidFill>
                  <a:schemeClr val="accent3">
                    <a:lumMod val="75000"/>
                  </a:schemeClr>
                </a:solidFill>
              </a:rPr>
              <a:t> </a:t>
            </a:r>
            <a:r>
              <a:rPr lang="ru-RU" sz="2000" dirty="0" err="1" smtClean="0">
                <a:solidFill>
                  <a:schemeClr val="accent3">
                    <a:lumMod val="75000"/>
                  </a:schemeClr>
                </a:solidFill>
              </a:rPr>
              <a:t>бастайды</a:t>
            </a:r>
            <a:r>
              <a:rPr lang="ru-RU" sz="2000" dirty="0" smtClean="0">
                <a:solidFill>
                  <a:schemeClr val="accent3">
                    <a:lumMod val="75000"/>
                  </a:schemeClr>
                </a:solidFill>
              </a:rPr>
              <a:t>. </a:t>
            </a:r>
            <a:r>
              <a:rPr lang="ru-RU" sz="2000" dirty="0" err="1" smtClean="0">
                <a:solidFill>
                  <a:schemeClr val="accent3">
                    <a:lumMod val="75000"/>
                  </a:schemeClr>
                </a:solidFill>
              </a:rPr>
              <a:t>Алматы</a:t>
            </a:r>
            <a:r>
              <a:rPr lang="ru-RU" sz="2000" dirty="0" smtClean="0">
                <a:solidFill>
                  <a:schemeClr val="accent3">
                    <a:lumMod val="75000"/>
                  </a:schemeClr>
                </a:solidFill>
              </a:rPr>
              <a:t> </a:t>
            </a:r>
            <a:r>
              <a:rPr lang="ru-RU" sz="2000" dirty="0" err="1" smtClean="0">
                <a:solidFill>
                  <a:schemeClr val="accent3">
                    <a:lumMod val="75000"/>
                  </a:schemeClr>
                </a:solidFill>
              </a:rPr>
              <a:t>Шет</a:t>
            </a:r>
            <a:r>
              <a:rPr lang="ru-RU" sz="2000" dirty="0" smtClean="0">
                <a:solidFill>
                  <a:schemeClr val="accent3">
                    <a:lumMod val="75000"/>
                  </a:schemeClr>
                </a:solidFill>
              </a:rPr>
              <a:t> </a:t>
            </a:r>
            <a:r>
              <a:rPr lang="ru-RU" sz="2000" dirty="0" err="1" smtClean="0">
                <a:solidFill>
                  <a:schemeClr val="accent3">
                    <a:lumMod val="75000"/>
                  </a:schemeClr>
                </a:solidFill>
              </a:rPr>
              <a:t>тілдері</a:t>
            </a:r>
            <a:r>
              <a:rPr lang="ru-RU" sz="2000" dirty="0" smtClean="0">
                <a:solidFill>
                  <a:schemeClr val="accent3">
                    <a:lumMod val="75000"/>
                  </a:schemeClr>
                </a:solidFill>
              </a:rPr>
              <a:t> </a:t>
            </a:r>
            <a:r>
              <a:rPr lang="ru-RU" sz="2000" dirty="0" err="1" smtClean="0">
                <a:solidFill>
                  <a:schemeClr val="accent3">
                    <a:lumMod val="75000"/>
                  </a:schemeClr>
                </a:solidFill>
              </a:rPr>
              <a:t>институтының неміс</a:t>
            </a:r>
            <a:r>
              <a:rPr lang="ru-RU" sz="2000" dirty="0" smtClean="0">
                <a:solidFill>
                  <a:schemeClr val="accent3">
                    <a:lumMod val="75000"/>
                  </a:schemeClr>
                </a:solidFill>
              </a:rPr>
              <a:t> </a:t>
            </a:r>
            <a:r>
              <a:rPr lang="ru-RU" sz="2000" dirty="0" err="1" smtClean="0">
                <a:solidFill>
                  <a:schemeClr val="accent3">
                    <a:lumMod val="75000"/>
                  </a:schemeClr>
                </a:solidFill>
              </a:rPr>
              <a:t>тілі</a:t>
            </a:r>
            <a:r>
              <a:rPr lang="ru-RU" sz="2000" dirty="0" smtClean="0">
                <a:solidFill>
                  <a:schemeClr val="accent3">
                    <a:lumMod val="75000"/>
                  </a:schemeClr>
                </a:solidFill>
              </a:rPr>
              <a:t>, </a:t>
            </a:r>
            <a:r>
              <a:rPr lang="ru-RU" sz="2000" dirty="0" err="1" smtClean="0">
                <a:solidFill>
                  <a:schemeClr val="accent3">
                    <a:lumMod val="75000"/>
                  </a:schemeClr>
                </a:solidFill>
              </a:rPr>
              <a:t>Қазақ мемлекеттік</a:t>
            </a:r>
            <a:r>
              <a:rPr lang="ru-RU" sz="2000" dirty="0" smtClean="0">
                <a:solidFill>
                  <a:schemeClr val="accent3">
                    <a:lumMod val="75000"/>
                  </a:schemeClr>
                </a:solidFill>
              </a:rPr>
              <a:t> </a:t>
            </a:r>
            <a:r>
              <a:rPr lang="ru-RU" sz="2000" dirty="0" err="1" smtClean="0">
                <a:solidFill>
                  <a:schemeClr val="accent3">
                    <a:lumMod val="75000"/>
                  </a:schemeClr>
                </a:solidFill>
              </a:rPr>
              <a:t>университетінің </a:t>
            </a:r>
            <a:r>
              <a:rPr lang="ru-RU" sz="2000" dirty="0" smtClean="0">
                <a:solidFill>
                  <a:schemeClr val="accent3">
                    <a:lumMod val="75000"/>
                  </a:schemeClr>
                </a:solidFill>
              </a:rPr>
              <a:t>филология </a:t>
            </a:r>
            <a:r>
              <a:rPr lang="ru-RU" sz="2000" dirty="0" err="1" smtClean="0">
                <a:solidFill>
                  <a:schemeClr val="accent3">
                    <a:lumMod val="75000"/>
                  </a:schemeClr>
                </a:solidFill>
              </a:rPr>
              <a:t>факультеттерінде</a:t>
            </a:r>
            <a:r>
              <a:rPr lang="ru-RU" sz="2000" dirty="0" smtClean="0">
                <a:solidFill>
                  <a:schemeClr val="accent3">
                    <a:lumMod val="75000"/>
                  </a:schemeClr>
                </a:solidFill>
              </a:rPr>
              <a:t> </a:t>
            </a:r>
            <a:r>
              <a:rPr lang="ru-RU" sz="2000" dirty="0" err="1" smtClean="0">
                <a:solidFill>
                  <a:schemeClr val="accent3">
                    <a:lumMod val="75000"/>
                  </a:schemeClr>
                </a:solidFill>
              </a:rPr>
              <a:t>оқып және Мәскеудегі </a:t>
            </a:r>
            <a:r>
              <a:rPr lang="ru-RU" sz="2000" dirty="0" smtClean="0">
                <a:solidFill>
                  <a:schemeClr val="accent3">
                    <a:lumMod val="75000"/>
                  </a:schemeClr>
                </a:solidFill>
              </a:rPr>
              <a:t>М. Горький </a:t>
            </a:r>
            <a:r>
              <a:rPr lang="ru-RU" sz="2000" dirty="0" err="1" smtClean="0">
                <a:solidFill>
                  <a:schemeClr val="accent3">
                    <a:lumMod val="75000"/>
                  </a:schemeClr>
                </a:solidFill>
              </a:rPr>
              <a:t>атындағы әлем әдебиеті институтында</a:t>
            </a:r>
            <a:r>
              <a:rPr lang="ru-RU" sz="2000" dirty="0" smtClean="0">
                <a:solidFill>
                  <a:schemeClr val="accent3">
                    <a:lumMod val="75000"/>
                  </a:schemeClr>
                </a:solidFill>
              </a:rPr>
              <a:t> </a:t>
            </a:r>
            <a:r>
              <a:rPr lang="ru-RU" sz="2000" dirty="0" err="1" smtClean="0">
                <a:solidFill>
                  <a:schemeClr val="accent3">
                    <a:lumMod val="75000"/>
                  </a:schemeClr>
                </a:solidFill>
              </a:rPr>
              <a:t>білім</a:t>
            </a:r>
            <a:r>
              <a:rPr lang="ru-RU" sz="2000" dirty="0" smtClean="0">
                <a:solidFill>
                  <a:schemeClr val="accent3">
                    <a:lumMod val="75000"/>
                  </a:schemeClr>
                </a:solidFill>
              </a:rPr>
              <a:t> </a:t>
            </a:r>
            <a:r>
              <a:rPr lang="ru-RU" sz="2000" dirty="0" err="1" smtClean="0">
                <a:solidFill>
                  <a:schemeClr val="accent3">
                    <a:lumMod val="75000"/>
                  </a:schemeClr>
                </a:solidFill>
              </a:rPr>
              <a:t>алады</a:t>
            </a:r>
            <a:r>
              <a:rPr lang="ru-RU" sz="2000" dirty="0" smtClean="0">
                <a:solidFill>
                  <a:schemeClr val="accent3">
                    <a:lumMod val="75000"/>
                  </a:schemeClr>
                </a:solidFill>
              </a:rPr>
              <a:t>.</a:t>
            </a:r>
            <a:r>
              <a:rPr lang="ru-RU" dirty="0" smtClean="0">
                <a:solidFill>
                  <a:schemeClr val="accent3">
                    <a:lumMod val="75000"/>
                  </a:schemeClr>
                </a:solidFill>
              </a:rPr>
              <a:t/>
            </a:r>
            <a:br>
              <a:rPr lang="ru-RU" dirty="0" smtClean="0">
                <a:solidFill>
                  <a:schemeClr val="accent3">
                    <a:lumMod val="75000"/>
                  </a:schemeClr>
                </a:solidFill>
              </a:rPr>
            </a:br>
            <a:endParaRPr lang="ru-RU" dirty="0">
              <a:solidFill>
                <a:schemeClr val="accent3">
                  <a:lumMod val="75000"/>
                </a:schemeClr>
              </a:solidFill>
            </a:endParaRPr>
          </a:p>
        </p:txBody>
      </p:sp>
      <p:sp>
        <p:nvSpPr>
          <p:cNvPr id="3" name="Содержимое 2"/>
          <p:cNvSpPr>
            <a:spLocks noGrp="1"/>
          </p:cNvSpPr>
          <p:nvPr>
            <p:ph sz="quarter" idx="1"/>
          </p:nvPr>
        </p:nvSpPr>
        <p:spPr>
          <a:xfrm>
            <a:off x="7858148" y="6428232"/>
            <a:ext cx="66652" cy="45719"/>
          </a:xfrm>
        </p:spPr>
        <p:txBody>
          <a:bodyPr>
            <a:normAutofit fontScale="25000" lnSpcReduction="20000"/>
          </a:bodyPr>
          <a:lstStyle/>
          <a:p>
            <a:endParaRPr lang="ru-RU" dirty="0"/>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8148" y="1688768"/>
            <a:ext cx="142876" cy="168595"/>
          </a:xfrm>
        </p:spPr>
        <p:txBody>
          <a:bodyPr>
            <a:normAutofit fontScale="90000"/>
          </a:bodyPr>
          <a:lstStyle/>
          <a:p>
            <a:endParaRPr lang="ru-RU" dirty="0"/>
          </a:p>
        </p:txBody>
      </p:sp>
      <p:sp>
        <p:nvSpPr>
          <p:cNvPr id="3" name="Содержимое 2"/>
          <p:cNvSpPr>
            <a:spLocks noGrp="1"/>
          </p:cNvSpPr>
          <p:nvPr>
            <p:ph sz="quarter" idx="1"/>
          </p:nvPr>
        </p:nvSpPr>
        <p:spPr>
          <a:xfrm flipH="1">
            <a:off x="7924799" y="6428232"/>
            <a:ext cx="45719" cy="45719"/>
          </a:xfrm>
        </p:spPr>
        <p:txBody>
          <a:bodyPr>
            <a:normAutofit fontScale="25000" lnSpcReduction="20000"/>
          </a:bodyPr>
          <a:lstStyle/>
          <a:p>
            <a:endParaRPr lang="ru-RU" dirty="0"/>
          </a:p>
        </p:txBody>
      </p:sp>
      <p:pic>
        <p:nvPicPr>
          <p:cNvPr id="28674" name="Picture 2" descr="http://ktk.kz/getimage/topru/12987"/>
          <p:cNvPicPr>
            <a:picLocks noChangeAspect="1" noChangeArrowheads="1"/>
          </p:cNvPicPr>
          <p:nvPr/>
        </p:nvPicPr>
        <p:blipFill>
          <a:blip r:embed="rId2"/>
          <a:srcRect/>
          <a:stretch>
            <a:fillRect/>
          </a:stretch>
        </p:blipFill>
        <p:spPr bwMode="auto">
          <a:xfrm>
            <a:off x="642910" y="1142984"/>
            <a:ext cx="6929486" cy="4786346"/>
          </a:xfrm>
          <a:prstGeom prst="rect">
            <a:avLst/>
          </a:prstGeom>
          <a:noFill/>
        </p:spPr>
      </p:pic>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69006"/>
          </a:xfrm>
        </p:spPr>
        <p:txBody>
          <a:bodyPr>
            <a:noAutofit/>
          </a:bodyPr>
          <a:lstStyle/>
          <a:p>
            <a:r>
              <a:rPr lang="ru-RU" sz="2000" dirty="0" err="1" smtClean="0">
                <a:solidFill>
                  <a:schemeClr val="accent3">
                    <a:lumMod val="75000"/>
                  </a:schemeClr>
                </a:solidFill>
              </a:rPr>
              <a:t>Ақынның тұңғыш өлеңдері “Қырман басында</a:t>
            </a:r>
            <a:r>
              <a:rPr lang="ru-RU" sz="2000" dirty="0" smtClean="0">
                <a:solidFill>
                  <a:schemeClr val="accent3">
                    <a:lumMod val="75000"/>
                  </a:schemeClr>
                </a:solidFill>
              </a:rPr>
              <a:t>”, </a:t>
            </a:r>
            <a:r>
              <a:rPr lang="ru-RU" sz="2000" dirty="0" err="1" smtClean="0">
                <a:solidFill>
                  <a:schemeClr val="accent3">
                    <a:lumMod val="75000"/>
                  </a:schemeClr>
                </a:solidFill>
              </a:rPr>
              <a:t>“Қойшы </a:t>
            </a:r>
            <a:r>
              <a:rPr lang="ru-RU" sz="2000" dirty="0" smtClean="0">
                <a:solidFill>
                  <a:schemeClr val="accent3">
                    <a:lumMod val="75000"/>
                  </a:schemeClr>
                </a:solidFill>
              </a:rPr>
              <a:t>бала — </a:t>
            </a:r>
            <a:r>
              <a:rPr lang="ru-RU" sz="2000" dirty="0" err="1" smtClean="0">
                <a:solidFill>
                  <a:schemeClr val="accent3">
                    <a:lumMod val="75000"/>
                  </a:schemeClr>
                </a:solidFill>
              </a:rPr>
              <a:t>Әкітай</a:t>
            </a:r>
            <a:r>
              <a:rPr lang="ru-RU" sz="2000" dirty="0" smtClean="0">
                <a:solidFill>
                  <a:schemeClr val="accent3">
                    <a:lumMod val="75000"/>
                  </a:schemeClr>
                </a:solidFill>
              </a:rPr>
              <a:t>” </a:t>
            </a:r>
            <a:r>
              <a:rPr lang="ru-RU" sz="2000" dirty="0" err="1" smtClean="0">
                <a:solidFill>
                  <a:schemeClr val="accent3">
                    <a:lumMod val="75000"/>
                  </a:schemeClr>
                </a:solidFill>
              </a:rPr>
              <a:t>ауданындағы </a:t>
            </a:r>
            <a:r>
              <a:rPr lang="ru-RU" sz="2000" dirty="0" smtClean="0">
                <a:solidFill>
                  <a:schemeClr val="accent3">
                    <a:lumMod val="75000"/>
                  </a:schemeClr>
                </a:solidFill>
              </a:rPr>
              <a:t>“</a:t>
            </a:r>
            <a:r>
              <a:rPr lang="ru-RU" sz="2000" dirty="0" err="1" smtClean="0">
                <a:solidFill>
                  <a:schemeClr val="accent3">
                    <a:lumMod val="75000"/>
                  </a:schemeClr>
                </a:solidFill>
                <a:hlinkClick r:id="rId2" tooltip="Советтік шекара (мұндай бет жоқ)"/>
              </a:rPr>
              <a:t>Советтік</a:t>
            </a:r>
            <a:r>
              <a:rPr lang="ru-RU" sz="2000" dirty="0" smtClean="0">
                <a:solidFill>
                  <a:schemeClr val="accent3">
                    <a:lumMod val="75000"/>
                  </a:schemeClr>
                </a:solidFill>
                <a:hlinkClick r:id="rId2" tooltip="Советтік шекара (мұндай бет жоқ)"/>
              </a:rPr>
              <a:t> </a:t>
            </a:r>
            <a:r>
              <a:rPr lang="ru-RU" sz="2000" dirty="0" err="1" smtClean="0">
                <a:solidFill>
                  <a:schemeClr val="accent3">
                    <a:lumMod val="75000"/>
                  </a:schemeClr>
                </a:solidFill>
                <a:hlinkClick r:id="rId2" tooltip="Советтік шекара (мұндай бет жоқ)"/>
              </a:rPr>
              <a:t>шекара</a:t>
            </a:r>
            <a:r>
              <a:rPr lang="ru-RU" sz="2000" dirty="0" smtClean="0">
                <a:solidFill>
                  <a:schemeClr val="accent3">
                    <a:lumMod val="75000"/>
                  </a:schemeClr>
                </a:solidFill>
              </a:rPr>
              <a:t>” </a:t>
            </a:r>
            <a:r>
              <a:rPr lang="ru-RU" sz="2000" dirty="0" err="1" smtClean="0">
                <a:solidFill>
                  <a:schemeClr val="accent3">
                    <a:lumMod val="75000"/>
                  </a:schemeClr>
                </a:solidFill>
              </a:rPr>
              <a:t>газетінде</a:t>
            </a:r>
            <a:r>
              <a:rPr lang="ru-RU" sz="2000" dirty="0" smtClean="0">
                <a:solidFill>
                  <a:schemeClr val="accent3">
                    <a:lumMod val="75000"/>
                  </a:schemeClr>
                </a:solidFill>
              </a:rPr>
              <a:t> </a:t>
            </a:r>
            <a:r>
              <a:rPr lang="ru-RU" sz="2000" dirty="0" err="1" smtClean="0">
                <a:solidFill>
                  <a:schemeClr val="accent3">
                    <a:lumMod val="75000"/>
                  </a:schemeClr>
                </a:solidFill>
              </a:rPr>
              <a:t>жарияланды</a:t>
            </a:r>
            <a:r>
              <a:rPr lang="ru-RU" sz="2000" dirty="0" smtClean="0">
                <a:solidFill>
                  <a:schemeClr val="accent3">
                    <a:lumMod val="75000"/>
                  </a:schemeClr>
                </a:solidFill>
              </a:rPr>
              <a:t> (1949). </a:t>
            </a:r>
            <a:r>
              <a:rPr lang="ru-RU" sz="2000" dirty="0" err="1" smtClean="0">
                <a:solidFill>
                  <a:schemeClr val="accent3">
                    <a:lumMod val="75000"/>
                  </a:schemeClr>
                </a:solidFill>
              </a:rPr>
              <a:t>“Інімнің ойы</a:t>
            </a:r>
            <a:r>
              <a:rPr lang="ru-RU" sz="2000" dirty="0" smtClean="0">
                <a:solidFill>
                  <a:schemeClr val="accent3">
                    <a:lumMod val="75000"/>
                  </a:schemeClr>
                </a:solidFill>
              </a:rPr>
              <a:t>”, “</a:t>
            </a:r>
            <a:r>
              <a:rPr lang="ru-RU" sz="2000" dirty="0" err="1" smtClean="0">
                <a:solidFill>
                  <a:schemeClr val="accent3">
                    <a:lumMod val="75000"/>
                  </a:schemeClr>
                </a:solidFill>
              </a:rPr>
              <a:t>Шебер</a:t>
            </a:r>
            <a:r>
              <a:rPr lang="ru-RU" sz="2000" dirty="0" smtClean="0">
                <a:solidFill>
                  <a:schemeClr val="accent3">
                    <a:lumMod val="75000"/>
                  </a:schemeClr>
                </a:solidFill>
              </a:rPr>
              <a:t>” </a:t>
            </a:r>
            <a:r>
              <a:rPr lang="ru-RU" sz="2000" dirty="0" err="1" smtClean="0">
                <a:solidFill>
                  <a:schemeClr val="accent3">
                    <a:lumMod val="75000"/>
                  </a:schemeClr>
                </a:solidFill>
                <a:hlinkClick r:id="rId3" tooltip="Өлең"/>
              </a:rPr>
              <a:t>өлеңдері</a:t>
            </a:r>
            <a:r>
              <a:rPr lang="ru-RU" sz="2000" dirty="0" err="1" smtClean="0">
                <a:solidFill>
                  <a:schemeClr val="accent3">
                    <a:lumMod val="75000"/>
                  </a:schemeClr>
                </a:solidFill>
              </a:rPr>
              <a:t> “Жастық жыры</a:t>
            </a:r>
            <a:r>
              <a:rPr lang="ru-RU" sz="2000" dirty="0" smtClean="0">
                <a:solidFill>
                  <a:schemeClr val="accent3">
                    <a:lumMod val="75000"/>
                  </a:schemeClr>
                </a:solidFill>
              </a:rPr>
              <a:t>” </a:t>
            </a:r>
            <a:r>
              <a:rPr lang="ru-RU" sz="2000" dirty="0" err="1" smtClean="0">
                <a:solidFill>
                  <a:schemeClr val="accent3">
                    <a:lumMod val="75000"/>
                  </a:schemeClr>
                </a:solidFill>
              </a:rPr>
              <a:t>атты</a:t>
            </a:r>
            <a:r>
              <a:rPr lang="ru-RU" sz="2000" dirty="0" smtClean="0">
                <a:solidFill>
                  <a:schemeClr val="accent3">
                    <a:lumMod val="75000"/>
                  </a:schemeClr>
                </a:solidFill>
              </a:rPr>
              <a:t> </a:t>
            </a:r>
            <a:r>
              <a:rPr lang="ru-RU" sz="2000" dirty="0" err="1" smtClean="0">
                <a:solidFill>
                  <a:schemeClr val="accent3">
                    <a:lumMod val="75000"/>
                  </a:schemeClr>
                </a:solidFill>
              </a:rPr>
              <a:t>жинаққа енді</a:t>
            </a:r>
            <a:r>
              <a:rPr lang="ru-RU" sz="2000" dirty="0" smtClean="0">
                <a:solidFill>
                  <a:schemeClr val="accent3">
                    <a:lumMod val="75000"/>
                  </a:schemeClr>
                </a:solidFill>
              </a:rPr>
              <a:t> (1951). </a:t>
            </a:r>
            <a:r>
              <a:rPr lang="ru-RU" sz="2000" dirty="0" err="1" smtClean="0">
                <a:solidFill>
                  <a:schemeClr val="accent3">
                    <a:lumMod val="75000"/>
                  </a:schemeClr>
                </a:solidFill>
              </a:rPr>
              <a:t>Алғаш Мұқағали талантын</a:t>
            </a:r>
            <a:r>
              <a:rPr lang="ru-RU" sz="2000" dirty="0" smtClean="0">
                <a:solidFill>
                  <a:schemeClr val="accent3">
                    <a:lumMod val="75000"/>
                  </a:schemeClr>
                </a:solidFill>
              </a:rPr>
              <a:t> </a:t>
            </a:r>
            <a:r>
              <a:rPr lang="ru-RU" sz="2000" dirty="0" err="1" smtClean="0">
                <a:solidFill>
                  <a:schemeClr val="accent3">
                    <a:lumMod val="75000"/>
                  </a:schemeClr>
                </a:solidFill>
              </a:rPr>
              <a:t>бағалаған Ә.</a:t>
            </a:r>
            <a:r>
              <a:rPr lang="ru-RU" sz="2000" dirty="0" err="1" smtClean="0">
                <a:solidFill>
                  <a:schemeClr val="accent3">
                    <a:lumMod val="75000"/>
                  </a:schemeClr>
                </a:solidFill>
                <a:hlinkClick r:id="rId4" tooltip="Тәжібаев"/>
              </a:rPr>
              <a:t>Тәжібаев</a:t>
            </a:r>
            <a:r>
              <a:rPr lang="ru-RU" sz="2000" dirty="0" err="1" smtClean="0">
                <a:solidFill>
                  <a:schemeClr val="accent3">
                    <a:lumMod val="75000"/>
                  </a:schemeClr>
                </a:solidFill>
              </a:rPr>
              <a:t>: “Өзіңнен </a:t>
            </a:r>
            <a:r>
              <a:rPr lang="ru-RU" sz="2000" dirty="0" smtClean="0">
                <a:solidFill>
                  <a:schemeClr val="accent3">
                    <a:lumMod val="75000"/>
                  </a:schemeClr>
                </a:solidFill>
              </a:rPr>
              <a:t>де </a:t>
            </a:r>
            <a:r>
              <a:rPr lang="ru-RU" sz="2000" dirty="0" err="1" smtClean="0">
                <a:solidFill>
                  <a:schemeClr val="accent3">
                    <a:lumMod val="75000"/>
                  </a:schemeClr>
                </a:solidFill>
              </a:rPr>
              <a:t>жігерлілеу</a:t>
            </a:r>
            <a:r>
              <a:rPr lang="ru-RU" sz="2000" dirty="0" smtClean="0">
                <a:solidFill>
                  <a:schemeClr val="accent3">
                    <a:lumMod val="75000"/>
                  </a:schemeClr>
                </a:solidFill>
              </a:rPr>
              <a:t>, </a:t>
            </a:r>
            <a:r>
              <a:rPr lang="ru-RU" sz="2000" dirty="0" err="1" smtClean="0">
                <a:solidFill>
                  <a:schemeClr val="accent3">
                    <a:lumMod val="75000"/>
                  </a:schemeClr>
                </a:solidFill>
              </a:rPr>
              <a:t>оттылау</a:t>
            </a:r>
            <a:r>
              <a:rPr lang="ru-RU" sz="2000" dirty="0" smtClean="0">
                <a:solidFill>
                  <a:schemeClr val="accent3">
                    <a:lumMod val="75000"/>
                  </a:schemeClr>
                </a:solidFill>
              </a:rPr>
              <a:t> </a:t>
            </a:r>
            <a:r>
              <a:rPr lang="ru-RU" sz="2000" dirty="0" err="1" smtClean="0">
                <a:solidFill>
                  <a:schemeClr val="accent3">
                    <a:lumMod val="75000"/>
                  </a:schemeClr>
                </a:solidFill>
              </a:rPr>
              <a:t>жас</a:t>
            </a:r>
            <a:r>
              <a:rPr lang="ru-RU" sz="2000" dirty="0" smtClean="0">
                <a:solidFill>
                  <a:schemeClr val="accent3">
                    <a:lumMod val="75000"/>
                  </a:schemeClr>
                </a:solidFill>
              </a:rPr>
              <a:t> </a:t>
            </a:r>
            <a:r>
              <a:rPr lang="ru-RU" sz="2000" dirty="0" err="1" smtClean="0">
                <a:solidFill>
                  <a:schemeClr val="accent3">
                    <a:lumMod val="75000"/>
                  </a:schemeClr>
                </a:solidFill>
              </a:rPr>
              <a:t>жеткіншек</a:t>
            </a:r>
            <a:r>
              <a:rPr lang="ru-RU" sz="2000" dirty="0" smtClean="0">
                <a:solidFill>
                  <a:schemeClr val="accent3">
                    <a:lumMod val="75000"/>
                  </a:schemeClr>
                </a:solidFill>
              </a:rPr>
              <a:t> </a:t>
            </a:r>
            <a:r>
              <a:rPr lang="ru-RU" sz="2000" dirty="0" err="1" smtClean="0">
                <a:solidFill>
                  <a:schemeClr val="accent3">
                    <a:lumMod val="75000"/>
                  </a:schemeClr>
                </a:solidFill>
              </a:rPr>
              <a:t>жеткенде</a:t>
            </a:r>
            <a:r>
              <a:rPr lang="ru-RU" sz="2000" dirty="0" smtClean="0">
                <a:solidFill>
                  <a:schemeClr val="accent3">
                    <a:lumMod val="75000"/>
                  </a:schemeClr>
                </a:solidFill>
              </a:rPr>
              <a:t>, </a:t>
            </a:r>
            <a:r>
              <a:rPr lang="ru-RU" sz="2000" dirty="0" err="1" smtClean="0">
                <a:solidFill>
                  <a:schemeClr val="accent3">
                    <a:lumMod val="75000"/>
                  </a:schemeClr>
                </a:solidFill>
              </a:rPr>
              <a:t>мақтанбасқа </a:t>
            </a:r>
            <a:r>
              <a:rPr lang="ru-RU" sz="2000" dirty="0" smtClean="0">
                <a:solidFill>
                  <a:schemeClr val="accent3">
                    <a:lumMod val="75000"/>
                  </a:schemeClr>
                </a:solidFill>
              </a:rPr>
              <a:t>бола </a:t>
            </a:r>
            <a:r>
              <a:rPr lang="ru-RU" sz="2000" dirty="0" err="1" smtClean="0">
                <a:solidFill>
                  <a:schemeClr val="accent3">
                    <a:lumMod val="75000"/>
                  </a:schemeClr>
                </a:solidFill>
              </a:rPr>
              <a:t>ма</a:t>
            </a:r>
            <a:r>
              <a:rPr lang="ru-RU" sz="2000" dirty="0" smtClean="0">
                <a:solidFill>
                  <a:schemeClr val="accent3">
                    <a:lumMod val="75000"/>
                  </a:schemeClr>
                </a:solidFill>
              </a:rPr>
              <a:t>?!” </a:t>
            </a:r>
            <a:r>
              <a:rPr lang="ru-RU" sz="2000" dirty="0" err="1" smtClean="0">
                <a:solidFill>
                  <a:schemeClr val="accent3">
                    <a:lumMod val="75000"/>
                  </a:schemeClr>
                </a:solidFill>
              </a:rPr>
              <a:t>деген</a:t>
            </a:r>
            <a:r>
              <a:rPr lang="ru-RU" sz="2000" dirty="0" smtClean="0">
                <a:solidFill>
                  <a:schemeClr val="accent3">
                    <a:lumMod val="75000"/>
                  </a:schemeClr>
                </a:solidFill>
              </a:rPr>
              <a:t> </a:t>
            </a:r>
            <a:r>
              <a:rPr lang="ru-RU" sz="2000" dirty="0" err="1" smtClean="0">
                <a:solidFill>
                  <a:schemeClr val="accent3">
                    <a:lumMod val="75000"/>
                  </a:schemeClr>
                </a:solidFill>
              </a:rPr>
              <a:t>еді</a:t>
            </a:r>
            <a:r>
              <a:rPr lang="ru-RU" sz="2000" dirty="0" smtClean="0">
                <a:solidFill>
                  <a:schemeClr val="accent3">
                    <a:lumMod val="75000"/>
                  </a:schemeClr>
                </a:solidFill>
              </a:rPr>
              <a:t> </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 </a:t>
            </a:r>
            <a:r>
              <a:rPr lang="ru-RU" sz="2000" dirty="0" err="1" smtClean="0">
                <a:solidFill>
                  <a:schemeClr val="accent3">
                    <a:lumMod val="75000"/>
                  </a:schemeClr>
                </a:solidFill>
              </a:rPr>
              <a:t>Мұқағалидің “Қарлығашым, келдің бе</a:t>
            </a:r>
            <a:r>
              <a:rPr lang="ru-RU" sz="2000" dirty="0" smtClean="0">
                <a:solidFill>
                  <a:schemeClr val="accent3">
                    <a:lumMod val="75000"/>
                  </a:schemeClr>
                </a:solidFill>
              </a:rPr>
              <a:t>?”, </a:t>
            </a:r>
            <a:r>
              <a:rPr lang="ru-RU" sz="2000" dirty="0" err="1" smtClean="0">
                <a:solidFill>
                  <a:schemeClr val="accent3">
                    <a:lumMod val="75000"/>
                  </a:schemeClr>
                </a:solidFill>
              </a:rPr>
              <a:t>“Дариға жүрек” </a:t>
            </a:r>
            <a:r>
              <a:rPr lang="ru-RU" sz="2000" dirty="0" smtClean="0">
                <a:solidFill>
                  <a:schemeClr val="accent3">
                    <a:lumMod val="75000"/>
                  </a:schemeClr>
                </a:solidFill>
              </a:rPr>
              <a:t>(1972 ж.), </a:t>
            </a:r>
            <a:r>
              <a:rPr lang="ru-RU" sz="2000" dirty="0" err="1" smtClean="0">
                <a:solidFill>
                  <a:schemeClr val="accent3">
                    <a:lumMod val="75000"/>
                  </a:schemeClr>
                </a:solidFill>
              </a:rPr>
              <a:t>“Аққулар ұйықтағанда”, “Шуағым менің” </a:t>
            </a:r>
            <a:r>
              <a:rPr lang="ru-RU" sz="2000" dirty="0" smtClean="0">
                <a:solidFill>
                  <a:schemeClr val="accent3">
                    <a:lumMod val="75000"/>
                  </a:schemeClr>
                </a:solidFill>
              </a:rPr>
              <a:t>(1975 ж.), </a:t>
            </a:r>
            <a:r>
              <a:rPr lang="ru-RU" sz="2000" dirty="0" err="1" smtClean="0">
                <a:solidFill>
                  <a:schemeClr val="accent3">
                    <a:lumMod val="75000"/>
                  </a:schemeClr>
                </a:solidFill>
              </a:rPr>
              <a:t>“Соғады жүрек”, </a:t>
            </a:r>
            <a:r>
              <a:rPr lang="ru-RU" sz="2000" dirty="0" smtClean="0">
                <a:solidFill>
                  <a:schemeClr val="accent3">
                    <a:lumMod val="75000"/>
                  </a:schemeClr>
                </a:solidFill>
              </a:rPr>
              <a:t>“</a:t>
            </a:r>
            <a:r>
              <a:rPr lang="ru-RU" sz="2000" dirty="0" err="1" smtClean="0">
                <a:solidFill>
                  <a:schemeClr val="accent3">
                    <a:lumMod val="75000"/>
                  </a:schemeClr>
                </a:solidFill>
              </a:rPr>
              <a:t>Шолпан</a:t>
            </a:r>
            <a:r>
              <a:rPr lang="ru-RU" sz="2000" dirty="0" smtClean="0">
                <a:solidFill>
                  <a:schemeClr val="accent3">
                    <a:lumMod val="75000"/>
                  </a:schemeClr>
                </a:solidFill>
              </a:rPr>
              <a:t>”, “</a:t>
            </a:r>
            <a:r>
              <a:rPr lang="ru-RU" sz="2000" dirty="0" err="1" smtClean="0">
                <a:solidFill>
                  <a:schemeClr val="accent3">
                    <a:lumMod val="75000"/>
                  </a:schemeClr>
                </a:solidFill>
              </a:rPr>
              <a:t>Жырлайды</a:t>
            </a:r>
            <a:r>
              <a:rPr lang="ru-RU" sz="2000" dirty="0" smtClean="0">
                <a:solidFill>
                  <a:schemeClr val="accent3">
                    <a:lumMod val="75000"/>
                  </a:schemeClr>
                </a:solidFill>
              </a:rPr>
              <a:t> </a:t>
            </a:r>
            <a:r>
              <a:rPr lang="ru-RU" sz="2000" dirty="0" err="1" smtClean="0">
                <a:solidFill>
                  <a:schemeClr val="accent3">
                    <a:lumMod val="75000"/>
                  </a:schemeClr>
                </a:solidFill>
              </a:rPr>
              <a:t>жүрек”, “Өмір-өзен”, ”Өмір-дастан” және </a:t>
            </a:r>
            <a:r>
              <a:rPr lang="ru-RU" sz="2000" dirty="0" smtClean="0">
                <a:solidFill>
                  <a:schemeClr val="accent3">
                    <a:lumMod val="75000"/>
                  </a:schemeClr>
                </a:solidFill>
              </a:rPr>
              <a:t>т.б. </a:t>
            </a:r>
            <a:r>
              <a:rPr lang="ru-RU" sz="2000" dirty="0" err="1" smtClean="0">
                <a:solidFill>
                  <a:schemeClr val="accent3">
                    <a:lumMod val="75000"/>
                  </a:schemeClr>
                </a:solidFill>
              </a:rPr>
              <a:t>жыр</a:t>
            </a:r>
            <a:r>
              <a:rPr lang="ru-RU" sz="2000" dirty="0" smtClean="0">
                <a:solidFill>
                  <a:schemeClr val="accent3">
                    <a:lumMod val="75000"/>
                  </a:schemeClr>
                </a:solidFill>
              </a:rPr>
              <a:t> </a:t>
            </a:r>
            <a:r>
              <a:rPr lang="ru-RU" sz="2000" dirty="0" err="1" smtClean="0">
                <a:solidFill>
                  <a:schemeClr val="accent3">
                    <a:lumMod val="75000"/>
                  </a:schemeClr>
                </a:solidFill>
              </a:rPr>
              <a:t>жинақтары, сондай-ақ, “Қош, махаббат</a:t>
            </a:r>
            <a:r>
              <a:rPr lang="ru-RU" sz="2000" dirty="0" smtClean="0">
                <a:solidFill>
                  <a:schemeClr val="accent3">
                    <a:lumMod val="75000"/>
                  </a:schemeClr>
                </a:solidFill>
              </a:rPr>
              <a:t>!” (1988 ж.) </a:t>
            </a:r>
            <a:r>
              <a:rPr lang="ru-RU" sz="2000" dirty="0" err="1" smtClean="0">
                <a:solidFill>
                  <a:schemeClr val="accent3">
                    <a:lumMod val="75000"/>
                  </a:schemeClr>
                </a:solidFill>
              </a:rPr>
              <a:t>атты</a:t>
            </a:r>
            <a:r>
              <a:rPr lang="ru-RU" sz="2000" dirty="0" smtClean="0">
                <a:solidFill>
                  <a:schemeClr val="accent3">
                    <a:lumMod val="75000"/>
                  </a:schemeClr>
                </a:solidFill>
              </a:rPr>
              <a:t> </a:t>
            </a:r>
            <a:r>
              <a:rPr lang="ru-RU" sz="2000" dirty="0" err="1" smtClean="0">
                <a:solidFill>
                  <a:schemeClr val="accent3">
                    <a:lumMod val="75000"/>
                  </a:schemeClr>
                </a:solidFill>
                <a:hlinkClick r:id="rId5" tooltip="Проза"/>
              </a:rPr>
              <a:t>прозалық</a:t>
            </a:r>
            <a:r>
              <a:rPr lang="ru-RU" sz="2000" dirty="0" err="1" smtClean="0">
                <a:solidFill>
                  <a:schemeClr val="accent3">
                    <a:lumMod val="75000"/>
                  </a:schemeClr>
                </a:solidFill>
              </a:rPr>
              <a:t> кітабы</a:t>
            </a:r>
            <a:r>
              <a:rPr lang="ru-RU" sz="2000" dirty="0" smtClean="0">
                <a:solidFill>
                  <a:schemeClr val="accent3">
                    <a:lumMod val="75000"/>
                  </a:schemeClr>
                </a:solidFill>
              </a:rPr>
              <a:t> да бар. </a:t>
            </a:r>
            <a:r>
              <a:rPr lang="ru-RU" sz="2000" dirty="0" err="1" smtClean="0">
                <a:solidFill>
                  <a:schemeClr val="accent3">
                    <a:lumMod val="75000"/>
                  </a:schemeClr>
                </a:solidFill>
              </a:rPr>
              <a:t>Біршама</a:t>
            </a:r>
            <a:r>
              <a:rPr lang="ru-RU" sz="2000" dirty="0" smtClean="0">
                <a:solidFill>
                  <a:schemeClr val="accent3">
                    <a:lumMod val="75000"/>
                  </a:schemeClr>
                </a:solidFill>
              </a:rPr>
              <a:t> </a:t>
            </a:r>
            <a:r>
              <a:rPr lang="ru-RU" sz="2000" dirty="0" err="1" smtClean="0">
                <a:solidFill>
                  <a:schemeClr val="accent3">
                    <a:lumMod val="75000"/>
                  </a:schemeClr>
                </a:solidFill>
              </a:rPr>
              <a:t>өлеңдеріне </a:t>
            </a:r>
            <a:r>
              <a:rPr lang="ru-RU" sz="2000" dirty="0" err="1" smtClean="0">
                <a:solidFill>
                  <a:schemeClr val="accent3">
                    <a:lumMod val="75000"/>
                  </a:schemeClr>
                </a:solidFill>
                <a:hlinkClick r:id="rId6" tooltip="Ән"/>
              </a:rPr>
              <a:t>ән</a:t>
            </a:r>
            <a:r>
              <a:rPr lang="ru-RU" sz="2000" dirty="0" err="1" smtClean="0">
                <a:solidFill>
                  <a:schemeClr val="accent3">
                    <a:lumMod val="75000"/>
                  </a:schemeClr>
                </a:solidFill>
              </a:rPr>
              <a:t> жазылды</a:t>
            </a:r>
            <a:r>
              <a:rPr lang="ru-RU" sz="2000" dirty="0" smtClean="0">
                <a:solidFill>
                  <a:schemeClr val="accent3">
                    <a:lumMod val="75000"/>
                  </a:schemeClr>
                </a:solidFill>
              </a:rPr>
              <a:t>. </a:t>
            </a:r>
            <a:r>
              <a:rPr lang="ru-RU" sz="2000" dirty="0" err="1" smtClean="0">
                <a:solidFill>
                  <a:schemeClr val="accent3">
                    <a:lumMod val="75000"/>
                  </a:schemeClr>
                </a:solidFill>
              </a:rPr>
              <a:t>Өзін аудармашылық қырынан </a:t>
            </a:r>
            <a:r>
              <a:rPr lang="ru-RU" sz="2000" dirty="0" smtClean="0">
                <a:solidFill>
                  <a:schemeClr val="accent3">
                    <a:lumMod val="75000"/>
                  </a:schemeClr>
                </a:solidFill>
              </a:rPr>
              <a:t>да </a:t>
            </a:r>
            <a:r>
              <a:rPr lang="ru-RU" sz="2000" dirty="0" err="1" smtClean="0">
                <a:solidFill>
                  <a:schemeClr val="accent3">
                    <a:lumMod val="75000"/>
                  </a:schemeClr>
                </a:solidFill>
              </a:rPr>
              <a:t>сынап</a:t>
            </a:r>
            <a:r>
              <a:rPr lang="ru-RU" sz="2000" dirty="0" smtClean="0">
                <a:solidFill>
                  <a:schemeClr val="accent3">
                    <a:lumMod val="75000"/>
                  </a:schemeClr>
                </a:solidFill>
              </a:rPr>
              <a:t> </a:t>
            </a:r>
            <a:r>
              <a:rPr lang="ru-RU" sz="2000" dirty="0" err="1" smtClean="0">
                <a:solidFill>
                  <a:schemeClr val="accent3">
                    <a:lumMod val="75000"/>
                  </a:schemeClr>
                </a:solidFill>
              </a:rPr>
              <a:t>көрген </a:t>
            </a:r>
            <a:r>
              <a:rPr lang="ru-RU" sz="2000" dirty="0" err="1" smtClean="0">
                <a:solidFill>
                  <a:schemeClr val="accent3">
                    <a:lumMod val="75000"/>
                  </a:schemeClr>
                </a:solidFill>
              </a:rPr>
              <a:t>Мұқағали </a:t>
            </a:r>
            <a:r>
              <a:rPr lang="ru-RU" sz="2000" dirty="0" smtClean="0">
                <a:solidFill>
                  <a:schemeClr val="accent3">
                    <a:lumMod val="75000"/>
                  </a:schemeClr>
                </a:solidFill>
              </a:rPr>
              <a:t> </a:t>
            </a:r>
            <a:r>
              <a:rPr lang="ru-RU" sz="2000" dirty="0" err="1" smtClean="0">
                <a:solidFill>
                  <a:schemeClr val="accent3">
                    <a:lumMod val="75000"/>
                  </a:schemeClr>
                </a:solidFill>
                <a:hlinkClick r:id="rId7" tooltip="Данте (мұндай бет жоқ)"/>
              </a:rPr>
              <a:t>Дантенің</a:t>
            </a:r>
            <a:r>
              <a:rPr lang="ru-RU" sz="2000" dirty="0" err="1" smtClean="0">
                <a:solidFill>
                  <a:schemeClr val="accent3">
                    <a:lumMod val="75000"/>
                  </a:schemeClr>
                </a:solidFill>
              </a:rPr>
              <a:t> </a:t>
            </a:r>
            <a:r>
              <a:rPr lang="ru-RU" sz="2000" dirty="0" smtClean="0">
                <a:solidFill>
                  <a:schemeClr val="accent3">
                    <a:lumMod val="75000"/>
                  </a:schemeClr>
                </a:solidFill>
              </a:rPr>
              <a:t>“</a:t>
            </a:r>
            <a:r>
              <a:rPr lang="ru-RU" sz="2000" dirty="0" err="1" smtClean="0">
                <a:solidFill>
                  <a:schemeClr val="accent3">
                    <a:lumMod val="75000"/>
                  </a:schemeClr>
                </a:solidFill>
              </a:rPr>
              <a:t>Құдіретті комедиясының</a:t>
            </a:r>
            <a:r>
              <a:rPr lang="ru-RU" sz="2000" dirty="0" smtClean="0">
                <a:solidFill>
                  <a:schemeClr val="accent3">
                    <a:lumMod val="75000"/>
                  </a:schemeClr>
                </a:solidFill>
              </a:rPr>
              <a:t>” “</a:t>
            </a:r>
            <a:r>
              <a:rPr lang="ru-RU" sz="2000" dirty="0" err="1" smtClean="0">
                <a:solidFill>
                  <a:schemeClr val="accent3">
                    <a:lumMod val="75000"/>
                  </a:schemeClr>
                </a:solidFill>
              </a:rPr>
              <a:t>Тамұқ</a:t>
            </a:r>
            <a:r>
              <a:rPr lang="ru-RU" sz="2000" dirty="0" smtClean="0">
                <a:solidFill>
                  <a:schemeClr val="accent3">
                    <a:lumMod val="75000"/>
                  </a:schemeClr>
                </a:solidFill>
              </a:rPr>
              <a:t>” </a:t>
            </a:r>
            <a:r>
              <a:rPr lang="ru-RU" sz="2000" dirty="0" err="1" smtClean="0">
                <a:solidFill>
                  <a:schemeClr val="accent3">
                    <a:lumMod val="75000"/>
                  </a:schemeClr>
                </a:solidFill>
              </a:rPr>
              <a:t>деген</a:t>
            </a:r>
            <a:r>
              <a:rPr lang="ru-RU" sz="2000" dirty="0" smtClean="0">
                <a:solidFill>
                  <a:schemeClr val="accent3">
                    <a:lumMod val="75000"/>
                  </a:schemeClr>
                </a:solidFill>
              </a:rPr>
              <a:t> </a:t>
            </a:r>
            <a:r>
              <a:rPr lang="ru-RU" sz="2000" dirty="0" err="1" smtClean="0">
                <a:solidFill>
                  <a:schemeClr val="accent3">
                    <a:lumMod val="75000"/>
                  </a:schemeClr>
                </a:solidFill>
              </a:rPr>
              <a:t>бөлімін </a:t>
            </a:r>
            <a:r>
              <a:rPr lang="ru-RU" sz="2000" dirty="0" smtClean="0">
                <a:solidFill>
                  <a:schemeClr val="accent3">
                    <a:lumMod val="75000"/>
                  </a:schemeClr>
                </a:solidFill>
              </a:rPr>
              <a:t>(1971 ж.), </a:t>
            </a:r>
            <a:r>
              <a:rPr lang="ru-RU" sz="2000" dirty="0" err="1" smtClean="0">
                <a:solidFill>
                  <a:schemeClr val="accent3">
                    <a:lumMod val="75000"/>
                  </a:schemeClr>
                </a:solidFill>
                <a:hlinkClick r:id="rId8" tooltip="Шекспир"/>
              </a:rPr>
              <a:t>Шекспирдің</a:t>
            </a:r>
            <a:r>
              <a:rPr lang="ru-RU" sz="2000" dirty="0" err="1" smtClean="0">
                <a:solidFill>
                  <a:schemeClr val="accent3">
                    <a:lumMod val="75000"/>
                  </a:schemeClr>
                </a:solidFill>
              </a:rPr>
              <a:t> </a:t>
            </a:r>
            <a:r>
              <a:rPr lang="ru-RU" sz="2000" dirty="0" smtClean="0">
                <a:solidFill>
                  <a:schemeClr val="accent3">
                    <a:lumMod val="75000"/>
                  </a:schemeClr>
                </a:solidFill>
              </a:rPr>
              <a:t>“</a:t>
            </a:r>
            <a:r>
              <a:rPr lang="ru-RU" sz="2000" dirty="0" err="1" smtClean="0">
                <a:solidFill>
                  <a:schemeClr val="accent3">
                    <a:lumMod val="75000"/>
                  </a:schemeClr>
                </a:solidFill>
              </a:rPr>
              <a:t>Сонеттерін</a:t>
            </a:r>
            <a:r>
              <a:rPr lang="ru-RU" sz="2000" dirty="0" smtClean="0">
                <a:solidFill>
                  <a:schemeClr val="accent3">
                    <a:lumMod val="75000"/>
                  </a:schemeClr>
                </a:solidFill>
              </a:rPr>
              <a:t>” (1970 ж.), </a:t>
            </a:r>
            <a:r>
              <a:rPr lang="ru-RU" sz="2000" dirty="0" smtClean="0">
                <a:solidFill>
                  <a:schemeClr val="accent3">
                    <a:lumMod val="75000"/>
                  </a:schemeClr>
                </a:solidFill>
                <a:hlinkClick r:id="rId9" tooltip="Уолт Уитмен"/>
              </a:rPr>
              <a:t>Уолт </a:t>
            </a:r>
            <a:r>
              <a:rPr lang="ru-RU" sz="2000" dirty="0" err="1" smtClean="0">
                <a:solidFill>
                  <a:schemeClr val="accent3">
                    <a:lumMod val="75000"/>
                  </a:schemeClr>
                </a:solidFill>
                <a:hlinkClick r:id="rId9" tooltip="Уолт Уитмен"/>
              </a:rPr>
              <a:t>Уитменнің</a:t>
            </a:r>
            <a:r>
              <a:rPr lang="ru-RU" sz="2000" dirty="0" smtClean="0">
                <a:solidFill>
                  <a:schemeClr val="accent3">
                    <a:lumMod val="75000"/>
                  </a:schemeClr>
                </a:solidFill>
              </a:rPr>
              <a:t> </a:t>
            </a:r>
            <a:r>
              <a:rPr lang="ru-RU" sz="2000" dirty="0" err="1" smtClean="0">
                <a:solidFill>
                  <a:schemeClr val="accent3">
                    <a:lumMod val="75000"/>
                  </a:schemeClr>
                </a:solidFill>
              </a:rPr>
              <a:t>өлеңдерін </a:t>
            </a:r>
            <a:r>
              <a:rPr lang="ru-RU" sz="2000" dirty="0" smtClean="0">
                <a:solidFill>
                  <a:schemeClr val="accent3">
                    <a:lumMod val="75000"/>
                  </a:schemeClr>
                </a:solidFill>
              </a:rPr>
              <a:t>(1969 ж.) </a:t>
            </a:r>
            <a:r>
              <a:rPr lang="ru-RU" sz="2000" dirty="0" err="1" smtClean="0">
                <a:solidFill>
                  <a:schemeClr val="accent3">
                    <a:lumMod val="75000"/>
                  </a:schemeClr>
                </a:solidFill>
              </a:rPr>
              <a:t>қазақ тіліне</a:t>
            </a:r>
            <a:r>
              <a:rPr lang="ru-RU" sz="2000" dirty="0" smtClean="0">
                <a:solidFill>
                  <a:schemeClr val="accent3">
                    <a:lumMod val="75000"/>
                  </a:schemeClr>
                </a:solidFill>
              </a:rPr>
              <a:t> </a:t>
            </a:r>
            <a:r>
              <a:rPr lang="ru-RU" sz="2000" dirty="0" err="1" smtClean="0">
                <a:solidFill>
                  <a:schemeClr val="accent3">
                    <a:lumMod val="75000"/>
                  </a:schemeClr>
                </a:solidFill>
              </a:rPr>
              <a:t>аударды</a:t>
            </a:r>
            <a:r>
              <a:rPr lang="ru-RU" sz="2000" dirty="0" smtClean="0">
                <a:solidFill>
                  <a:schemeClr val="accent3">
                    <a:lumMod val="75000"/>
                  </a:schemeClr>
                </a:solidFill>
              </a:rPr>
              <a:t>.</a:t>
            </a:r>
            <a:endParaRPr lang="ru-RU" sz="2000" dirty="0">
              <a:solidFill>
                <a:schemeClr val="accent3">
                  <a:lumMod val="75000"/>
                </a:schemeClr>
              </a:solidFill>
            </a:endParaRPr>
          </a:p>
        </p:txBody>
      </p:sp>
      <p:sp>
        <p:nvSpPr>
          <p:cNvPr id="3" name="Содержимое 2"/>
          <p:cNvSpPr>
            <a:spLocks noGrp="1"/>
          </p:cNvSpPr>
          <p:nvPr>
            <p:ph sz="quarter" idx="1"/>
          </p:nvPr>
        </p:nvSpPr>
        <p:spPr>
          <a:xfrm>
            <a:off x="7858148" y="6428232"/>
            <a:ext cx="66652" cy="45719"/>
          </a:xfrm>
        </p:spPr>
        <p:txBody>
          <a:bodyPr>
            <a:normAutofit fontScale="25000" lnSpcReduction="20000"/>
          </a:bodyPr>
          <a:lstStyle/>
          <a:p>
            <a:endParaRPr lang="ru-RU" dirty="0"/>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Аққулар ұйықтағанда</a:t>
            </a:r>
            <a:endParaRPr lang="ru-RU" dirty="0"/>
          </a:p>
        </p:txBody>
      </p:sp>
      <p:sp>
        <p:nvSpPr>
          <p:cNvPr id="3" name="Содержимое 2"/>
          <p:cNvSpPr>
            <a:spLocks noGrp="1"/>
          </p:cNvSpPr>
          <p:nvPr>
            <p:ph sz="quarter" idx="1"/>
          </p:nvPr>
        </p:nvSpPr>
        <p:spPr>
          <a:xfrm flipH="1">
            <a:off x="7924799" y="6428232"/>
            <a:ext cx="45719" cy="45719"/>
          </a:xfrm>
        </p:spPr>
        <p:txBody>
          <a:bodyPr>
            <a:normAutofit fontScale="25000" lnSpcReduction="20000"/>
          </a:bodyPr>
          <a:lstStyle/>
          <a:p>
            <a:endParaRPr lang="ru-RU" dirty="0"/>
          </a:p>
        </p:txBody>
      </p:sp>
      <p:pic>
        <p:nvPicPr>
          <p:cNvPr id="26626" name="Picture 2" descr="http://grisaille.ru/wp-content/uploads/2012/12/%D0%9B%D0%B5%D0%B1%D0%B5%D0%B4%D0%B8.jpg"/>
          <p:cNvPicPr>
            <a:picLocks noChangeAspect="1" noChangeArrowheads="1"/>
          </p:cNvPicPr>
          <p:nvPr/>
        </p:nvPicPr>
        <p:blipFill>
          <a:blip r:embed="rId2"/>
          <a:srcRect/>
          <a:stretch>
            <a:fillRect/>
          </a:stretch>
        </p:blipFill>
        <p:spPr bwMode="auto">
          <a:xfrm>
            <a:off x="428596" y="1643050"/>
            <a:ext cx="7572428" cy="4657715"/>
          </a:xfrm>
          <a:prstGeom prst="rect">
            <a:avLst/>
          </a:prstGeom>
          <a:noFill/>
        </p:spPr>
      </p:pic>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7467600" cy="5726130"/>
          </a:xfrm>
        </p:spPr>
        <p:txBody>
          <a:bodyPr>
            <a:normAutofit fontScale="90000"/>
          </a:bodyPr>
          <a:lstStyle/>
          <a:p>
            <a:r>
              <a:rPr lang="ru-RU" sz="2000" dirty="0" err="1" smtClean="0">
                <a:solidFill>
                  <a:schemeClr val="accent3">
                    <a:lumMod val="75000"/>
                  </a:schemeClr>
                </a:solidFill>
              </a:rPr>
              <a:t>Шығарма </a:t>
            </a:r>
            <a:r>
              <a:rPr lang="ru-RU" sz="2000" dirty="0" err="1" smtClean="0">
                <a:solidFill>
                  <a:schemeClr val="accent3">
                    <a:lumMod val="75000"/>
                  </a:schemeClr>
                </a:solidFill>
              </a:rPr>
              <a:t>кейпкерлері</a:t>
            </a:r>
            <a:r>
              <a:rPr lang="ru-RU" sz="2000" dirty="0" smtClean="0">
                <a:solidFill>
                  <a:schemeClr val="accent3">
                    <a:lumMod val="75000"/>
                  </a:schemeClr>
                </a:solidFill>
              </a:rPr>
              <a:t/>
            </a:r>
            <a:br>
              <a:rPr lang="ru-RU" sz="2000" dirty="0" smtClean="0">
                <a:solidFill>
                  <a:schemeClr val="accent3">
                    <a:lumMod val="75000"/>
                  </a:schemeClr>
                </a:solidFill>
              </a:rPr>
            </a:br>
            <a:r>
              <a:rPr lang="ru-RU" sz="2000" b="1" dirty="0" err="1" smtClean="0">
                <a:solidFill>
                  <a:schemeClr val="accent3">
                    <a:lumMod val="75000"/>
                  </a:schemeClr>
                </a:solidFill>
              </a:rPr>
              <a:t>Ана</a:t>
            </a:r>
            <a:r>
              <a:rPr lang="ru-RU" sz="2000" dirty="0" smtClean="0">
                <a:solidFill>
                  <a:schemeClr val="accent3">
                    <a:lumMod val="75000"/>
                  </a:schemeClr>
                </a:solidFill>
              </a:rPr>
              <a:t> - </a:t>
            </a:r>
            <a:r>
              <a:rPr lang="ru-RU" sz="2000" dirty="0" err="1" smtClean="0">
                <a:solidFill>
                  <a:schemeClr val="accent3">
                    <a:lumMod val="75000"/>
                  </a:schemeClr>
                </a:solidFill>
              </a:rPr>
              <a:t>баланың анасы</a:t>
            </a:r>
            <a:r>
              <a:rPr lang="ru-RU" sz="2000" dirty="0" smtClean="0">
                <a:solidFill>
                  <a:schemeClr val="accent3">
                    <a:lumMod val="75000"/>
                  </a:schemeClr>
                </a:solidFill>
              </a:rPr>
              <a:t>. </a:t>
            </a:r>
            <a:r>
              <a:rPr lang="ru-RU" sz="2000" dirty="0" err="1" smtClean="0">
                <a:solidFill>
                  <a:schemeClr val="accent3">
                    <a:lumMod val="75000"/>
                  </a:schemeClr>
                </a:solidFill>
              </a:rPr>
              <a:t>Ержүрек, батыл,өзінің баласына</a:t>
            </a:r>
            <a:r>
              <a:rPr lang="ru-RU" sz="2000" dirty="0" smtClean="0">
                <a:solidFill>
                  <a:schemeClr val="accent3">
                    <a:lumMod val="75000"/>
                  </a:schemeClr>
                </a:solidFill>
              </a:rPr>
              <a:t> </a:t>
            </a:r>
            <a:r>
              <a:rPr lang="ru-RU" sz="2000" dirty="0" err="1" smtClean="0">
                <a:solidFill>
                  <a:schemeClr val="accent3">
                    <a:lumMod val="75000"/>
                  </a:schemeClr>
                </a:solidFill>
              </a:rPr>
              <a:t>деген</a:t>
            </a:r>
            <a:r>
              <a:rPr lang="ru-RU" sz="2000" dirty="0" smtClean="0">
                <a:solidFill>
                  <a:schemeClr val="accent3">
                    <a:lumMod val="75000"/>
                  </a:schemeClr>
                </a:solidFill>
              </a:rPr>
              <a:t> </a:t>
            </a:r>
            <a:r>
              <a:rPr lang="ru-RU" sz="2000" dirty="0" err="1" smtClean="0">
                <a:solidFill>
                  <a:schemeClr val="accent3">
                    <a:lumMod val="75000"/>
                  </a:schemeClr>
                </a:solidFill>
              </a:rPr>
              <a:t>махаббаттан</a:t>
            </a:r>
            <a:r>
              <a:rPr lang="ru-RU" sz="2000" dirty="0" smtClean="0">
                <a:solidFill>
                  <a:schemeClr val="accent3">
                    <a:lumMod val="75000"/>
                  </a:schemeClr>
                </a:solidFill>
              </a:rPr>
              <a:t> </a:t>
            </a:r>
            <a:r>
              <a:rPr lang="ru-RU" sz="2000" dirty="0" err="1" smtClean="0">
                <a:solidFill>
                  <a:schemeClr val="accent3">
                    <a:lumMod val="75000"/>
                  </a:schemeClr>
                </a:solidFill>
              </a:rPr>
              <a:t>киелі</a:t>
            </a:r>
            <a:r>
              <a:rPr lang="ru-RU" sz="2000" dirty="0" smtClean="0">
                <a:solidFill>
                  <a:schemeClr val="accent3">
                    <a:lumMod val="75000"/>
                  </a:schemeClr>
                </a:solidFill>
              </a:rPr>
              <a:t> </a:t>
            </a:r>
            <a:r>
              <a:rPr lang="ru-RU" sz="2000" dirty="0" err="1" smtClean="0">
                <a:solidFill>
                  <a:schemeClr val="accent3">
                    <a:lumMod val="75000"/>
                  </a:schemeClr>
                </a:solidFill>
              </a:rPr>
              <a:t>аққу құсты атып</a:t>
            </a:r>
            <a:r>
              <a:rPr lang="ru-RU" sz="2000" dirty="0" smtClean="0">
                <a:solidFill>
                  <a:schemeClr val="accent3">
                    <a:lumMod val="75000"/>
                  </a:schemeClr>
                </a:solidFill>
              </a:rPr>
              <a:t> </a:t>
            </a:r>
            <a:r>
              <a:rPr lang="ru-RU" sz="2000" dirty="0" err="1" smtClean="0">
                <a:solidFill>
                  <a:schemeClr val="accent3">
                    <a:lumMod val="75000"/>
                  </a:schemeClr>
                </a:solidFill>
              </a:rPr>
              <a:t>өлтіргендіктен баласынан</a:t>
            </a:r>
            <a:r>
              <a:rPr lang="ru-RU" sz="2000" dirty="0" smtClean="0">
                <a:solidFill>
                  <a:schemeClr val="accent3">
                    <a:lumMod val="75000"/>
                  </a:schemeClr>
                </a:solidFill>
              </a:rPr>
              <a:t> да </a:t>
            </a:r>
            <a:r>
              <a:rPr lang="ru-RU" sz="2000" dirty="0" err="1" smtClean="0">
                <a:solidFill>
                  <a:schemeClr val="accent3">
                    <a:lumMod val="75000"/>
                  </a:schemeClr>
                </a:solidFill>
              </a:rPr>
              <a:t>айырылды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
            </a:r>
            <a:br>
              <a:rPr lang="ru-RU" sz="2000" dirty="0" smtClean="0">
                <a:solidFill>
                  <a:schemeClr val="accent3">
                    <a:lumMod val="75000"/>
                  </a:schemeClr>
                </a:solidFill>
              </a:rPr>
            </a:br>
            <a:r>
              <a:rPr lang="ru-RU" sz="2000" b="1" dirty="0" smtClean="0">
                <a:solidFill>
                  <a:schemeClr val="accent3">
                    <a:lumMod val="75000"/>
                  </a:schemeClr>
                </a:solidFill>
              </a:rPr>
              <a:t>Бала</a:t>
            </a:r>
            <a:r>
              <a:rPr lang="ru-RU" sz="2000" dirty="0" smtClean="0">
                <a:solidFill>
                  <a:schemeClr val="accent3">
                    <a:lumMod val="75000"/>
                  </a:schemeClr>
                </a:solidFill>
              </a:rPr>
              <a:t> - </a:t>
            </a:r>
            <a:r>
              <a:rPr lang="ru-RU" sz="2000" dirty="0" err="1" smtClean="0">
                <a:solidFill>
                  <a:schemeClr val="accent3">
                    <a:lumMod val="75000"/>
                  </a:schemeClr>
                </a:solidFill>
              </a:rPr>
              <a:t>сырқаттанып жатқан бала</a:t>
            </a:r>
            <a:r>
              <a:rPr lang="ru-RU" sz="2000" dirty="0" smtClean="0">
                <a:solidFill>
                  <a:schemeClr val="accent3">
                    <a:lumMod val="75000"/>
                  </a:schemeClr>
                </a:solidFill>
              </a:rPr>
              <a:t>. </a:t>
            </a:r>
            <a:r>
              <a:rPr lang="ru-RU" sz="2000" dirty="0" err="1" smtClean="0">
                <a:solidFill>
                  <a:schemeClr val="accent3">
                    <a:lumMod val="75000"/>
                  </a:schemeClr>
                </a:solidFill>
              </a:rPr>
              <a:t>Оның өмірі қыл үстінде болды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
            </a:r>
            <a:br>
              <a:rPr lang="ru-RU" sz="2000" dirty="0" smtClean="0">
                <a:solidFill>
                  <a:schemeClr val="accent3">
                    <a:lumMod val="75000"/>
                  </a:schemeClr>
                </a:solidFill>
              </a:rPr>
            </a:br>
            <a:r>
              <a:rPr lang="ru-RU" sz="2000" b="1" dirty="0" err="1" smtClean="0">
                <a:solidFill>
                  <a:schemeClr val="accent3">
                    <a:lumMod val="75000"/>
                  </a:schemeClr>
                </a:solidFill>
              </a:rPr>
              <a:t>Тәуіп </a:t>
            </a:r>
            <a:r>
              <a:rPr lang="ru-RU" sz="2000" b="1" dirty="0" smtClean="0">
                <a:solidFill>
                  <a:schemeClr val="accent3">
                    <a:lumMod val="75000"/>
                  </a:schemeClr>
                </a:solidFill>
              </a:rPr>
              <a:t>шал</a:t>
            </a:r>
            <a:r>
              <a:rPr lang="ru-RU" sz="2000" dirty="0" smtClean="0">
                <a:solidFill>
                  <a:schemeClr val="accent3">
                    <a:lumMod val="75000"/>
                  </a:schemeClr>
                </a:solidFill>
              </a:rPr>
              <a:t> - </a:t>
            </a:r>
            <a:r>
              <a:rPr lang="ru-RU" sz="2000" dirty="0" err="1" smtClean="0">
                <a:solidFill>
                  <a:schemeClr val="accent3">
                    <a:lumMod val="75000"/>
                  </a:schemeClr>
                </a:solidFill>
              </a:rPr>
              <a:t>емші</a:t>
            </a:r>
            <a:r>
              <a:rPr lang="ru-RU" sz="2000" dirty="0" smtClean="0">
                <a:solidFill>
                  <a:schemeClr val="accent3">
                    <a:lumMod val="75000"/>
                  </a:schemeClr>
                </a:solidFill>
              </a:rPr>
              <a:t>. </a:t>
            </a:r>
            <a:r>
              <a:rPr lang="ru-RU" sz="2000" dirty="0" err="1" smtClean="0">
                <a:solidFill>
                  <a:schemeClr val="accent3">
                    <a:lumMod val="75000"/>
                  </a:schemeClr>
                </a:solidFill>
              </a:rPr>
              <a:t>Есінен</a:t>
            </a:r>
            <a:r>
              <a:rPr lang="ru-RU" sz="2000" dirty="0" smtClean="0">
                <a:solidFill>
                  <a:schemeClr val="accent3">
                    <a:lumMod val="75000"/>
                  </a:schemeClr>
                </a:solidFill>
              </a:rPr>
              <a:t> </a:t>
            </a:r>
            <a:r>
              <a:rPr lang="ru-RU" sz="2000" dirty="0" err="1" smtClean="0">
                <a:solidFill>
                  <a:schemeClr val="accent3">
                    <a:lumMod val="75000"/>
                  </a:schemeClr>
                </a:solidFill>
              </a:rPr>
              <a:t>ауысқан адам</a:t>
            </a:r>
            <a:r>
              <a:rPr lang="ru-RU" sz="2000" dirty="0" smtClean="0">
                <a:solidFill>
                  <a:schemeClr val="accent3">
                    <a:lumMod val="75000"/>
                  </a:schemeClr>
                </a:solidFill>
              </a:rPr>
              <a:t>, </a:t>
            </a:r>
            <a:r>
              <a:rPr lang="ru-RU" sz="2000" dirty="0" err="1" smtClean="0">
                <a:solidFill>
                  <a:schemeClr val="accent3">
                    <a:lumMod val="75000"/>
                  </a:schemeClr>
                </a:solidFill>
              </a:rPr>
              <a:t>баланың ата-анасына</a:t>
            </a:r>
            <a:r>
              <a:rPr lang="ru-RU" sz="2000" dirty="0" smtClean="0">
                <a:solidFill>
                  <a:schemeClr val="accent3">
                    <a:lumMod val="75000"/>
                  </a:schemeClr>
                </a:solidFill>
              </a:rPr>
              <a:t> </a:t>
            </a:r>
            <a:r>
              <a:rPr lang="ru-RU" sz="2000" dirty="0" err="1" smtClean="0">
                <a:solidFill>
                  <a:schemeClr val="accent3">
                    <a:lumMod val="75000"/>
                  </a:schemeClr>
                </a:solidFill>
              </a:rPr>
              <a:t>өтірік айтты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
            </a:r>
            <a:br>
              <a:rPr lang="ru-RU" sz="2000" dirty="0" smtClean="0">
                <a:solidFill>
                  <a:schemeClr val="accent3">
                    <a:lumMod val="75000"/>
                  </a:schemeClr>
                </a:solidFill>
              </a:rPr>
            </a:br>
            <a:r>
              <a:rPr lang="ru-RU" sz="2000" b="1" dirty="0" err="1" smtClean="0">
                <a:solidFill>
                  <a:schemeClr val="accent3">
                    <a:lumMod val="75000"/>
                  </a:schemeClr>
                </a:solidFill>
              </a:rPr>
              <a:t>Әке</a:t>
            </a:r>
            <a:r>
              <a:rPr lang="ru-RU" sz="2000" dirty="0" err="1" smtClean="0">
                <a:solidFill>
                  <a:schemeClr val="accent3">
                    <a:lumMod val="75000"/>
                  </a:schemeClr>
                </a:solidFill>
              </a:rPr>
              <a:t> </a:t>
            </a:r>
            <a:r>
              <a:rPr lang="ru-RU" sz="2000" dirty="0" smtClean="0">
                <a:solidFill>
                  <a:schemeClr val="accent3">
                    <a:lumMod val="75000"/>
                  </a:schemeClr>
                </a:solidFill>
              </a:rPr>
              <a:t>- </a:t>
            </a:r>
            <a:r>
              <a:rPr lang="ru-RU" sz="2000" dirty="0" err="1" smtClean="0">
                <a:solidFill>
                  <a:schemeClr val="accent3">
                    <a:lumMod val="75000"/>
                  </a:schemeClr>
                </a:solidFill>
              </a:rPr>
              <a:t>баланың әкесі.</a:t>
            </a:r>
            <a:r>
              <a:rPr lang="ru-RU" sz="2000" dirty="0" smtClean="0">
                <a:solidFill>
                  <a:schemeClr val="accent3">
                    <a:lumMod val="75000"/>
                  </a:schemeClr>
                </a:solidFill>
              </a:rPr>
              <a:t> </a:t>
            </a:r>
            <a:r>
              <a:rPr lang="ru-RU" sz="2000" dirty="0" err="1" smtClean="0">
                <a:solidFill>
                  <a:schemeClr val="accent3">
                    <a:lumMod val="75000"/>
                  </a:schemeClr>
                </a:solidFill>
              </a:rPr>
              <a:t>Қоянжүрек, ар-намысты</a:t>
            </a:r>
            <a:r>
              <a:rPr lang="ru-RU" sz="2000" dirty="0" smtClean="0">
                <a:solidFill>
                  <a:schemeClr val="accent3">
                    <a:lumMod val="75000"/>
                  </a:schemeClr>
                </a:solidFill>
              </a:rPr>
              <a:t>. </a:t>
            </a:r>
            <a:r>
              <a:rPr lang="ru-RU" sz="2000" dirty="0" err="1" smtClean="0">
                <a:solidFill>
                  <a:schemeClr val="accent3">
                    <a:lumMod val="75000"/>
                  </a:schemeClr>
                </a:solidFill>
              </a:rPr>
              <a:t>Құдайшылық жолынан</a:t>
            </a:r>
            <a:r>
              <a:rPr lang="ru-RU" sz="2000" dirty="0" smtClean="0">
                <a:solidFill>
                  <a:schemeClr val="accent3">
                    <a:lumMod val="75000"/>
                  </a:schemeClr>
                </a:solidFill>
              </a:rPr>
              <a:t> </a:t>
            </a:r>
            <a:r>
              <a:rPr lang="ru-RU" sz="2000" dirty="0" err="1" smtClean="0">
                <a:solidFill>
                  <a:schemeClr val="accent3">
                    <a:lumMod val="75000"/>
                  </a:schemeClr>
                </a:solidFill>
              </a:rPr>
              <a:t>түспеуді жөн көріп, киелі</a:t>
            </a:r>
            <a:r>
              <a:rPr lang="ru-RU" sz="2000" dirty="0" smtClean="0">
                <a:solidFill>
                  <a:schemeClr val="accent3">
                    <a:lumMod val="75000"/>
                  </a:schemeClr>
                </a:solidFill>
              </a:rPr>
              <a:t> </a:t>
            </a:r>
            <a:r>
              <a:rPr lang="ru-RU" sz="2000" dirty="0" err="1" smtClean="0">
                <a:solidFill>
                  <a:schemeClr val="accent3">
                    <a:lumMod val="75000"/>
                  </a:schemeClr>
                </a:solidFill>
              </a:rPr>
              <a:t>аққу құсты атудан</a:t>
            </a:r>
            <a:r>
              <a:rPr lang="ru-RU" sz="2000" dirty="0" smtClean="0">
                <a:solidFill>
                  <a:schemeClr val="accent3">
                    <a:lumMod val="75000"/>
                  </a:schemeClr>
                </a:solidFill>
              </a:rPr>
              <a:t> бас </a:t>
            </a:r>
            <a:r>
              <a:rPr lang="ru-RU" sz="2000" dirty="0" err="1" smtClean="0">
                <a:solidFill>
                  <a:schemeClr val="accent3">
                    <a:lumMod val="75000"/>
                  </a:schemeClr>
                </a:solidFill>
              </a:rPr>
              <a:t>тартты</a:t>
            </a:r>
            <a:r>
              <a:rPr lang="ru-RU" sz="2000" dirty="0" smtClean="0">
                <a:solidFill>
                  <a:schemeClr val="accent3">
                    <a:lumMod val="75000"/>
                  </a:schemeClr>
                </a:solidFill>
              </a:rPr>
              <a:t>.</a:t>
            </a:r>
            <a:br>
              <a:rPr lang="ru-RU" sz="2000" dirty="0" smtClean="0">
                <a:solidFill>
                  <a:schemeClr val="accent3">
                    <a:lumMod val="75000"/>
                  </a:schemeClr>
                </a:solidFill>
              </a:rPr>
            </a:br>
            <a:r>
              <a:rPr lang="ru-RU" sz="2000" dirty="0" smtClean="0">
                <a:solidFill>
                  <a:schemeClr val="accent3">
                    <a:lumMod val="75000"/>
                  </a:schemeClr>
                </a:solidFill>
              </a:rPr>
              <a:t/>
            </a:r>
            <a:br>
              <a:rPr lang="ru-RU" sz="2000" dirty="0" smtClean="0">
                <a:solidFill>
                  <a:schemeClr val="accent3">
                    <a:lumMod val="75000"/>
                  </a:schemeClr>
                </a:solidFill>
              </a:rPr>
            </a:br>
            <a:r>
              <a:rPr lang="ru-RU" sz="2000" b="1" dirty="0" err="1" smtClean="0">
                <a:solidFill>
                  <a:schemeClr val="accent3">
                    <a:lumMod val="75000"/>
                  </a:schemeClr>
                </a:solidFill>
              </a:rPr>
              <a:t>Жылқышы</a:t>
            </a:r>
            <a:r>
              <a:rPr lang="ru-RU" sz="2000" dirty="0" err="1" smtClean="0">
                <a:solidFill>
                  <a:schemeClr val="accent3">
                    <a:lumMod val="75000"/>
                  </a:schemeClr>
                </a:solidFill>
              </a:rPr>
              <a:t> </a:t>
            </a:r>
            <a:r>
              <a:rPr lang="ru-RU" sz="2000" dirty="0" smtClean="0">
                <a:solidFill>
                  <a:schemeClr val="accent3">
                    <a:lumMod val="75000"/>
                  </a:schemeClr>
                </a:solidFill>
              </a:rPr>
              <a:t>- </a:t>
            </a:r>
            <a:r>
              <a:rPr lang="ru-RU" sz="2000" dirty="0" err="1" smtClean="0">
                <a:solidFill>
                  <a:schemeClr val="accent3">
                    <a:lumMod val="75000"/>
                  </a:schemeClr>
                </a:solidFill>
              </a:rPr>
              <a:t>жылқы бағып жүрген адам</a:t>
            </a:r>
            <a:r>
              <a:rPr lang="ru-RU" sz="2000" dirty="0" smtClean="0">
                <a:solidFill>
                  <a:schemeClr val="accent3">
                    <a:lumMod val="75000"/>
                  </a:schemeClr>
                </a:solidFill>
              </a:rPr>
              <a:t>. </a:t>
            </a:r>
            <a:r>
              <a:rPr lang="ru-RU" sz="2000" dirty="0" err="1" smtClean="0">
                <a:solidFill>
                  <a:schemeClr val="accent3">
                    <a:lumMod val="75000"/>
                  </a:schemeClr>
                </a:solidFill>
              </a:rPr>
              <a:t>Парасатты</a:t>
            </a:r>
            <a:r>
              <a:rPr lang="ru-RU" sz="2000" dirty="0" smtClean="0">
                <a:solidFill>
                  <a:schemeClr val="accent3">
                    <a:lumMod val="75000"/>
                  </a:schemeClr>
                </a:solidFill>
              </a:rPr>
              <a:t>, </a:t>
            </a:r>
            <a:r>
              <a:rPr lang="ru-RU" sz="2000" dirty="0" err="1" smtClean="0">
                <a:solidFill>
                  <a:schemeClr val="accent3">
                    <a:lumMod val="75000"/>
                  </a:schemeClr>
                </a:solidFill>
              </a:rPr>
              <a:t>ақылды, данышпан</a:t>
            </a:r>
            <a:r>
              <a:rPr lang="ru-RU" sz="2000" dirty="0" smtClean="0">
                <a:solidFill>
                  <a:schemeClr val="accent3">
                    <a:lumMod val="75000"/>
                  </a:schemeClr>
                </a:solidFill>
              </a:rPr>
              <a:t>. </a:t>
            </a:r>
            <a:r>
              <a:rPr lang="ru-RU" sz="2000" dirty="0" err="1" smtClean="0">
                <a:solidFill>
                  <a:schemeClr val="accent3">
                    <a:lumMod val="75000"/>
                  </a:schemeClr>
                </a:solidFill>
              </a:rPr>
              <a:t>Ол</a:t>
            </a:r>
            <a:r>
              <a:rPr lang="ru-RU" sz="2000" dirty="0" smtClean="0">
                <a:solidFill>
                  <a:schemeClr val="accent3">
                    <a:lumMod val="75000"/>
                  </a:schemeClr>
                </a:solidFill>
              </a:rPr>
              <a:t> </a:t>
            </a:r>
            <a:r>
              <a:rPr lang="ru-RU" sz="2000" dirty="0" err="1" smtClean="0">
                <a:solidFill>
                  <a:schemeClr val="accent3">
                    <a:lumMod val="75000"/>
                  </a:schemeClr>
                </a:solidFill>
              </a:rPr>
              <a:t>анаға ақыл айтып</a:t>
            </a:r>
            <a:r>
              <a:rPr lang="ru-RU" sz="2000" dirty="0" smtClean="0">
                <a:solidFill>
                  <a:schemeClr val="accent3">
                    <a:lumMod val="75000"/>
                  </a:schemeClr>
                </a:solidFill>
              </a:rPr>
              <a:t>, оны </a:t>
            </a:r>
            <a:r>
              <a:rPr lang="ru-RU" sz="2000" dirty="0" err="1" smtClean="0">
                <a:solidFill>
                  <a:schemeClr val="accent3">
                    <a:lumMod val="75000"/>
                  </a:schemeClr>
                </a:solidFill>
              </a:rPr>
              <a:t>дұрыс жолға қоюды тырысты</a:t>
            </a:r>
            <a:r>
              <a:rPr lang="ru-RU" sz="2000" dirty="0" smtClean="0">
                <a:solidFill>
                  <a:schemeClr val="accent3">
                    <a:lumMod val="75000"/>
                  </a:schemeClr>
                </a:solidFill>
              </a:rPr>
              <a:t>.</a:t>
            </a:r>
            <a:r>
              <a:rPr lang="ru-RU" dirty="0" smtClean="0">
                <a:solidFill>
                  <a:schemeClr val="accent3">
                    <a:lumMod val="75000"/>
                  </a:schemeClr>
                </a:solidFill>
              </a:rPr>
              <a:t/>
            </a:r>
            <a:br>
              <a:rPr lang="ru-RU" dirty="0" smtClean="0">
                <a:solidFill>
                  <a:schemeClr val="accent3">
                    <a:lumMod val="75000"/>
                  </a:schemeClr>
                </a:solidFill>
              </a:rPr>
            </a:br>
            <a:endParaRPr lang="ru-RU" dirty="0">
              <a:solidFill>
                <a:schemeClr val="accent3">
                  <a:lumMod val="75000"/>
                </a:schemeClr>
              </a:solidFill>
            </a:endParaRPr>
          </a:p>
        </p:txBody>
      </p:sp>
      <p:sp>
        <p:nvSpPr>
          <p:cNvPr id="3" name="Содержимое 2"/>
          <p:cNvSpPr>
            <a:spLocks noGrp="1"/>
          </p:cNvSpPr>
          <p:nvPr>
            <p:ph sz="quarter" idx="1"/>
          </p:nvPr>
        </p:nvSpPr>
        <p:spPr>
          <a:xfrm flipV="1">
            <a:off x="7858148" y="6473951"/>
            <a:ext cx="66652" cy="45719"/>
          </a:xfrm>
        </p:spPr>
        <p:txBody>
          <a:bodyPr>
            <a:normAutofit fontScale="25000" lnSpcReduction="20000"/>
          </a:bodyPr>
          <a:lstStyle/>
          <a:p>
            <a:endParaRPr lang="ru-RU" dirty="0"/>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7758138" cy="4654560"/>
          </a:xfrm>
        </p:spPr>
        <p:txBody>
          <a:bodyPr>
            <a:normAutofit/>
          </a:bodyPr>
          <a:lstStyle/>
          <a:p>
            <a:r>
              <a:rPr lang="ru-RU" sz="1800" b="1" dirty="0" err="1" smtClean="0">
                <a:solidFill>
                  <a:schemeClr val="accent3">
                    <a:lumMod val="75000"/>
                  </a:schemeClr>
                </a:solidFill>
              </a:rPr>
              <a:t>Қысқаша </a:t>
            </a:r>
            <a:r>
              <a:rPr lang="ru-RU" sz="1800" b="1" dirty="0" err="1" smtClean="0">
                <a:solidFill>
                  <a:schemeClr val="accent3">
                    <a:lumMod val="75000"/>
                  </a:schemeClr>
                </a:solidFill>
              </a:rPr>
              <a:t>мазмұны</a:t>
            </a:r>
            <a:r>
              <a:rPr lang="ru-RU" sz="1800" b="1" dirty="0" smtClean="0">
                <a:solidFill>
                  <a:schemeClr val="accent3">
                    <a:lumMod val="75000"/>
                  </a:schemeClr>
                </a:solidFill>
              </a:rPr>
              <a:t/>
            </a:r>
            <a:br>
              <a:rPr lang="ru-RU" sz="1800" b="1" dirty="0" smtClean="0">
                <a:solidFill>
                  <a:schemeClr val="accent3">
                    <a:lumMod val="75000"/>
                  </a:schemeClr>
                </a:solidFill>
              </a:rPr>
            </a:br>
            <a:r>
              <a:rPr lang="ru-RU" sz="1800" dirty="0" smtClean="0">
                <a:solidFill>
                  <a:schemeClr val="accent3">
                    <a:lumMod val="75000"/>
                  </a:schemeClr>
                </a:solidFill>
              </a:rPr>
              <a:t/>
            </a:r>
            <a:br>
              <a:rPr lang="ru-RU" sz="1800" dirty="0" smtClean="0">
                <a:solidFill>
                  <a:schemeClr val="accent3">
                    <a:lumMod val="75000"/>
                  </a:schemeClr>
                </a:solidFill>
              </a:rPr>
            </a:br>
            <a:r>
              <a:rPr lang="ru-RU" sz="1800" dirty="0" err="1" smtClean="0">
                <a:solidFill>
                  <a:schemeClr val="accent3">
                    <a:lumMod val="75000"/>
                  </a:schemeClr>
                </a:solidFill>
              </a:rPr>
              <a:t>Бұл поэмада</a:t>
            </a:r>
            <a:r>
              <a:rPr lang="ru-RU" sz="1800" dirty="0" smtClean="0">
                <a:solidFill>
                  <a:schemeClr val="accent3">
                    <a:lumMod val="75000"/>
                  </a:schemeClr>
                </a:solidFill>
              </a:rPr>
              <a:t> </a:t>
            </a:r>
            <a:r>
              <a:rPr lang="ru-RU" sz="1800" dirty="0" err="1" smtClean="0">
                <a:solidFill>
                  <a:schemeClr val="accent3">
                    <a:lumMod val="75000"/>
                  </a:schemeClr>
                </a:solidFill>
              </a:rPr>
              <a:t>бір</a:t>
            </a:r>
            <a:r>
              <a:rPr lang="ru-RU" sz="1800" dirty="0" smtClean="0">
                <a:solidFill>
                  <a:schemeClr val="accent3">
                    <a:lumMod val="75000"/>
                  </a:schemeClr>
                </a:solidFill>
              </a:rPr>
              <a:t> </a:t>
            </a:r>
            <a:r>
              <a:rPr lang="ru-RU" sz="1800" dirty="0" err="1" smtClean="0">
                <a:solidFill>
                  <a:schemeClr val="accent3">
                    <a:lumMod val="75000"/>
                  </a:schemeClr>
                </a:solidFill>
              </a:rPr>
              <a:t>жанұяның жалғыз баласы</a:t>
            </a:r>
            <a:r>
              <a:rPr lang="ru-RU" sz="1800" dirty="0" smtClean="0">
                <a:solidFill>
                  <a:schemeClr val="accent3">
                    <a:lumMod val="75000"/>
                  </a:schemeClr>
                </a:solidFill>
              </a:rPr>
              <a:t> </a:t>
            </a:r>
            <a:r>
              <a:rPr lang="ru-RU" sz="1800" dirty="0" err="1" smtClean="0">
                <a:solidFill>
                  <a:schemeClr val="accent3">
                    <a:lumMod val="75000"/>
                  </a:schemeClr>
                </a:solidFill>
              </a:rPr>
              <a:t>ауыр</a:t>
            </a:r>
            <a:r>
              <a:rPr lang="ru-RU" sz="1800" dirty="0" smtClean="0">
                <a:solidFill>
                  <a:schemeClr val="accent3">
                    <a:lumMod val="75000"/>
                  </a:schemeClr>
                </a:solidFill>
              </a:rPr>
              <a:t> </a:t>
            </a:r>
            <a:r>
              <a:rPr lang="ru-RU" sz="1800" dirty="0" err="1" smtClean="0">
                <a:solidFill>
                  <a:schemeClr val="accent3">
                    <a:lumMod val="75000"/>
                  </a:schemeClr>
                </a:solidFill>
              </a:rPr>
              <a:t>сырқатпен сырқаттанып қалады.</a:t>
            </a:r>
            <a:r>
              <a:rPr lang="ru-RU" sz="1800" dirty="0" smtClean="0">
                <a:solidFill>
                  <a:schemeClr val="accent3">
                    <a:lumMod val="75000"/>
                  </a:schemeClr>
                </a:solidFill>
              </a:rPr>
              <a:t> </a:t>
            </a:r>
            <a:r>
              <a:rPr lang="ru-RU" sz="1800" dirty="0" err="1" smtClean="0">
                <a:solidFill>
                  <a:schemeClr val="accent3">
                    <a:lumMod val="75000"/>
                  </a:schemeClr>
                </a:solidFill>
              </a:rPr>
              <a:t>Тәуіп </a:t>
            </a:r>
            <a:r>
              <a:rPr lang="ru-RU" sz="1800" dirty="0" smtClean="0">
                <a:solidFill>
                  <a:schemeClr val="accent3">
                    <a:lumMod val="75000"/>
                  </a:schemeClr>
                </a:solidFill>
              </a:rPr>
              <a:t>шал </a:t>
            </a:r>
            <a:r>
              <a:rPr lang="ru-RU" sz="1800" dirty="0" err="1" smtClean="0">
                <a:solidFill>
                  <a:schemeClr val="accent3">
                    <a:lumMod val="75000"/>
                  </a:schemeClr>
                </a:solidFill>
              </a:rPr>
              <a:t>баланы</a:t>
            </a:r>
            <a:r>
              <a:rPr lang="ru-RU" sz="1800" dirty="0" smtClean="0">
                <a:solidFill>
                  <a:schemeClr val="accent3">
                    <a:lumMod val="75000"/>
                  </a:schemeClr>
                </a:solidFill>
              </a:rPr>
              <a:t> тек </a:t>
            </a:r>
            <a:r>
              <a:rPr lang="ru-RU" sz="1800" dirty="0" err="1" smtClean="0">
                <a:solidFill>
                  <a:schemeClr val="accent3">
                    <a:lumMod val="75000"/>
                  </a:schemeClr>
                </a:solidFill>
              </a:rPr>
              <a:t>аққудың қанатымен аластаса</a:t>
            </a:r>
            <a:r>
              <a:rPr lang="ru-RU" sz="1800" dirty="0" smtClean="0">
                <a:solidFill>
                  <a:schemeClr val="accent3">
                    <a:lumMod val="75000"/>
                  </a:schemeClr>
                </a:solidFill>
              </a:rPr>
              <a:t> </a:t>
            </a:r>
            <a:r>
              <a:rPr lang="ru-RU" sz="1800" dirty="0" err="1" smtClean="0">
                <a:solidFill>
                  <a:schemeClr val="accent3">
                    <a:lumMod val="75000"/>
                  </a:schemeClr>
                </a:solidFill>
              </a:rPr>
              <a:t>ғана дертінен</a:t>
            </a:r>
            <a:r>
              <a:rPr lang="ru-RU" sz="1800" dirty="0" smtClean="0">
                <a:solidFill>
                  <a:schemeClr val="accent3">
                    <a:lumMod val="75000"/>
                  </a:schemeClr>
                </a:solidFill>
              </a:rPr>
              <a:t> </a:t>
            </a:r>
            <a:r>
              <a:rPr lang="ru-RU" sz="1800" dirty="0" err="1" smtClean="0">
                <a:solidFill>
                  <a:schemeClr val="accent3">
                    <a:lumMod val="75000"/>
                  </a:schemeClr>
                </a:solidFill>
              </a:rPr>
              <a:t>айрылады</a:t>
            </a:r>
            <a:r>
              <a:rPr lang="ru-RU" sz="1800" dirty="0" smtClean="0">
                <a:solidFill>
                  <a:schemeClr val="accent3">
                    <a:lumMod val="75000"/>
                  </a:schemeClr>
                </a:solidFill>
              </a:rPr>
              <a:t> </a:t>
            </a:r>
            <a:r>
              <a:rPr lang="ru-RU" sz="1800" dirty="0" err="1" smtClean="0">
                <a:solidFill>
                  <a:schemeClr val="accent3">
                    <a:lumMod val="75000"/>
                  </a:schemeClr>
                </a:solidFill>
              </a:rPr>
              <a:t>деп</a:t>
            </a:r>
            <a:r>
              <a:rPr lang="ru-RU" sz="1800" dirty="0" smtClean="0">
                <a:solidFill>
                  <a:schemeClr val="accent3">
                    <a:lumMod val="75000"/>
                  </a:schemeClr>
                </a:solidFill>
              </a:rPr>
              <a:t> </a:t>
            </a:r>
            <a:r>
              <a:rPr lang="ru-RU" sz="1800" dirty="0" err="1" smtClean="0">
                <a:solidFill>
                  <a:schemeClr val="accent3">
                    <a:lumMod val="75000"/>
                  </a:schemeClr>
                </a:solidFill>
              </a:rPr>
              <a:t>айтады</a:t>
            </a:r>
            <a:r>
              <a:rPr lang="ru-RU" sz="1800" dirty="0" smtClean="0">
                <a:solidFill>
                  <a:schemeClr val="accent3">
                    <a:lumMod val="75000"/>
                  </a:schemeClr>
                </a:solidFill>
              </a:rPr>
              <a:t>. </a:t>
            </a:r>
            <a:r>
              <a:rPr lang="ru-RU" sz="1800" dirty="0" err="1" smtClean="0">
                <a:solidFill>
                  <a:schemeClr val="accent3">
                    <a:lumMod val="75000"/>
                  </a:schemeClr>
                </a:solidFill>
              </a:rPr>
              <a:t>Әкесінің аққуды өлтеруге дәті бармағандықтан оның орнына</a:t>
            </a:r>
            <a:r>
              <a:rPr lang="ru-RU" sz="1800" dirty="0" smtClean="0">
                <a:solidFill>
                  <a:schemeClr val="accent3">
                    <a:lumMod val="75000"/>
                  </a:schemeClr>
                </a:solidFill>
              </a:rPr>
              <a:t> </a:t>
            </a:r>
            <a:r>
              <a:rPr lang="ru-RU" sz="1800" dirty="0" err="1" smtClean="0">
                <a:solidFill>
                  <a:schemeClr val="accent3">
                    <a:lumMod val="75000"/>
                  </a:schemeClr>
                </a:solidFill>
              </a:rPr>
              <a:t>анасы</a:t>
            </a:r>
            <a:r>
              <a:rPr lang="ru-RU" sz="1800" dirty="0" smtClean="0">
                <a:solidFill>
                  <a:schemeClr val="accent3">
                    <a:lumMod val="75000"/>
                  </a:schemeClr>
                </a:solidFill>
              </a:rPr>
              <a:t> </a:t>
            </a:r>
            <a:r>
              <a:rPr lang="ru-RU" sz="1800" dirty="0" err="1" smtClean="0">
                <a:solidFill>
                  <a:schemeClr val="accent3">
                    <a:lumMod val="75000"/>
                  </a:schemeClr>
                </a:solidFill>
              </a:rPr>
              <a:t>мылтығын алып</a:t>
            </a:r>
            <a:r>
              <a:rPr lang="ru-RU" sz="1800" dirty="0" smtClean="0">
                <a:solidFill>
                  <a:schemeClr val="accent3">
                    <a:lumMod val="75000"/>
                  </a:schemeClr>
                </a:solidFill>
              </a:rPr>
              <a:t>, </a:t>
            </a:r>
            <a:r>
              <a:rPr lang="ru-RU" sz="1800" dirty="0" err="1" smtClean="0">
                <a:solidFill>
                  <a:schemeClr val="accent3">
                    <a:lumMod val="75000"/>
                  </a:schemeClr>
                </a:solidFill>
              </a:rPr>
              <a:t>қасиетті аққулар мекендейтін</a:t>
            </a:r>
            <a:r>
              <a:rPr lang="ru-RU" sz="1800" dirty="0" smtClean="0">
                <a:solidFill>
                  <a:schemeClr val="accent3">
                    <a:lumMod val="75000"/>
                  </a:schemeClr>
                </a:solidFill>
              </a:rPr>
              <a:t> </a:t>
            </a:r>
            <a:r>
              <a:rPr lang="ru-RU" sz="1800" dirty="0" err="1" smtClean="0">
                <a:solidFill>
                  <a:schemeClr val="accent3">
                    <a:lumMod val="75000"/>
                  </a:schemeClr>
                </a:solidFill>
              </a:rPr>
              <a:t>көлге барады</a:t>
            </a:r>
            <a:r>
              <a:rPr lang="ru-RU" sz="1800" dirty="0" smtClean="0">
                <a:solidFill>
                  <a:schemeClr val="accent3">
                    <a:lumMod val="75000"/>
                  </a:schemeClr>
                </a:solidFill>
              </a:rPr>
              <a:t>. </a:t>
            </a:r>
            <a:r>
              <a:rPr lang="ru-RU" sz="1800" dirty="0" err="1" smtClean="0">
                <a:solidFill>
                  <a:schemeClr val="accent3">
                    <a:lumMod val="75000"/>
                  </a:schemeClr>
                </a:solidFill>
              </a:rPr>
              <a:t>Көлге келгенде</a:t>
            </a:r>
            <a:r>
              <a:rPr lang="ru-RU" sz="1800" dirty="0" smtClean="0">
                <a:solidFill>
                  <a:schemeClr val="accent3">
                    <a:lumMod val="75000"/>
                  </a:schemeClr>
                </a:solidFill>
              </a:rPr>
              <a:t> </a:t>
            </a:r>
            <a:r>
              <a:rPr lang="ru-RU" sz="1800" dirty="0" err="1" smtClean="0">
                <a:solidFill>
                  <a:schemeClr val="accent3">
                    <a:lumMod val="75000"/>
                  </a:schemeClr>
                </a:solidFill>
              </a:rPr>
              <a:t>ананың қолындағы мылтығы абайсызда</a:t>
            </a:r>
            <a:r>
              <a:rPr lang="ru-RU" sz="1800" dirty="0" smtClean="0">
                <a:solidFill>
                  <a:schemeClr val="accent3">
                    <a:lumMod val="75000"/>
                  </a:schemeClr>
                </a:solidFill>
              </a:rPr>
              <a:t> </a:t>
            </a:r>
            <a:r>
              <a:rPr lang="ru-RU" sz="1800" dirty="0" err="1" smtClean="0">
                <a:solidFill>
                  <a:schemeClr val="accent3">
                    <a:lumMod val="75000"/>
                  </a:schemeClr>
                </a:solidFill>
              </a:rPr>
              <a:t>атылып</a:t>
            </a:r>
            <a:r>
              <a:rPr lang="ru-RU" sz="1800" dirty="0" smtClean="0">
                <a:solidFill>
                  <a:schemeClr val="accent3">
                    <a:lumMod val="75000"/>
                  </a:schemeClr>
                </a:solidFill>
              </a:rPr>
              <a:t> </a:t>
            </a:r>
            <a:r>
              <a:rPr lang="ru-RU" sz="1800" dirty="0" err="1" smtClean="0">
                <a:solidFill>
                  <a:schemeClr val="accent3">
                    <a:lumMod val="75000"/>
                  </a:schemeClr>
                </a:solidFill>
              </a:rPr>
              <a:t>қалады </a:t>
            </a:r>
            <a:r>
              <a:rPr lang="ru-RU" sz="1800" dirty="0" smtClean="0">
                <a:solidFill>
                  <a:schemeClr val="accent3">
                    <a:lumMod val="75000"/>
                  </a:schemeClr>
                </a:solidFill>
              </a:rPr>
              <a:t>да, </a:t>
            </a:r>
            <a:r>
              <a:rPr lang="ru-RU" sz="1800" dirty="0" err="1" smtClean="0">
                <a:solidFill>
                  <a:schemeClr val="accent3">
                    <a:lumMod val="75000"/>
                  </a:schemeClr>
                </a:solidFill>
              </a:rPr>
              <a:t>мылтықтың оғы аққуға тиеді</a:t>
            </a:r>
            <a:r>
              <a:rPr lang="ru-RU" sz="1800" dirty="0" smtClean="0">
                <a:solidFill>
                  <a:schemeClr val="accent3">
                    <a:lumMod val="75000"/>
                  </a:schemeClr>
                </a:solidFill>
              </a:rPr>
              <a:t>. </a:t>
            </a:r>
            <a:r>
              <a:rPr lang="ru-RU" sz="1800" dirty="0" err="1" smtClean="0">
                <a:solidFill>
                  <a:schemeClr val="accent3">
                    <a:lumMod val="75000"/>
                  </a:schemeClr>
                </a:solidFill>
              </a:rPr>
              <a:t>Шуды</a:t>
            </a:r>
            <a:r>
              <a:rPr lang="ru-RU" sz="1800" dirty="0" smtClean="0">
                <a:solidFill>
                  <a:schemeClr val="accent3">
                    <a:lumMod val="75000"/>
                  </a:schemeClr>
                </a:solidFill>
              </a:rPr>
              <a:t> </a:t>
            </a:r>
            <a:r>
              <a:rPr lang="ru-RU" sz="1800" dirty="0" err="1" smtClean="0">
                <a:solidFill>
                  <a:schemeClr val="accent3">
                    <a:lumMod val="75000"/>
                  </a:schemeClr>
                </a:solidFill>
              </a:rPr>
              <a:t>естіген</a:t>
            </a:r>
            <a:r>
              <a:rPr lang="ru-RU" sz="1800" dirty="0" smtClean="0">
                <a:solidFill>
                  <a:schemeClr val="accent3">
                    <a:lumMod val="75000"/>
                  </a:schemeClr>
                </a:solidFill>
              </a:rPr>
              <a:t> </a:t>
            </a:r>
            <a:r>
              <a:rPr lang="ru-RU" sz="1800" dirty="0" err="1" smtClean="0">
                <a:solidFill>
                  <a:schemeClr val="accent3">
                    <a:lumMod val="75000"/>
                  </a:schemeClr>
                </a:solidFill>
              </a:rPr>
              <a:t>қарт жылқышы көлге қарай келеді</a:t>
            </a:r>
            <a:r>
              <a:rPr lang="ru-RU" sz="1800" dirty="0" smtClean="0">
                <a:solidFill>
                  <a:schemeClr val="accent3">
                    <a:lumMod val="75000"/>
                  </a:schemeClr>
                </a:solidFill>
              </a:rPr>
              <a:t> де, </a:t>
            </a:r>
            <a:r>
              <a:rPr lang="ru-RU" sz="1800" dirty="0" err="1" smtClean="0">
                <a:solidFill>
                  <a:schemeClr val="accent3">
                    <a:lumMod val="75000"/>
                  </a:schemeClr>
                </a:solidFill>
              </a:rPr>
              <a:t>аққу өлтірген анаға ақыл береді</a:t>
            </a:r>
            <a:r>
              <a:rPr lang="ru-RU" sz="1800" dirty="0" smtClean="0">
                <a:solidFill>
                  <a:schemeClr val="accent3">
                    <a:lumMod val="75000"/>
                  </a:schemeClr>
                </a:solidFill>
              </a:rPr>
              <a:t>. </a:t>
            </a:r>
            <a:r>
              <a:rPr lang="ru-RU" sz="1800" dirty="0" err="1" smtClean="0">
                <a:solidFill>
                  <a:schemeClr val="accent3">
                    <a:lumMod val="75000"/>
                  </a:schemeClr>
                </a:solidFill>
              </a:rPr>
              <a:t>Қалай болса</a:t>
            </a:r>
            <a:r>
              <a:rPr lang="ru-RU" sz="1800" dirty="0" smtClean="0">
                <a:solidFill>
                  <a:schemeClr val="accent3">
                    <a:lumMod val="75000"/>
                  </a:schemeClr>
                </a:solidFill>
              </a:rPr>
              <a:t> да </a:t>
            </a:r>
            <a:r>
              <a:rPr lang="ru-RU" sz="1800" dirty="0" err="1" smtClean="0">
                <a:solidFill>
                  <a:schemeClr val="accent3">
                    <a:lumMod val="75000"/>
                  </a:schemeClr>
                </a:solidFill>
              </a:rPr>
              <a:t>ана</a:t>
            </a:r>
            <a:r>
              <a:rPr lang="ru-RU" sz="1800" dirty="0" smtClean="0">
                <a:solidFill>
                  <a:schemeClr val="accent3">
                    <a:lumMod val="75000"/>
                  </a:schemeClr>
                </a:solidFill>
              </a:rPr>
              <a:t> </a:t>
            </a:r>
            <a:r>
              <a:rPr lang="ru-RU" sz="1800" dirty="0" err="1" smtClean="0">
                <a:solidFill>
                  <a:schemeClr val="accent3">
                    <a:lumMod val="75000"/>
                  </a:schemeClr>
                </a:solidFill>
              </a:rPr>
              <a:t>аққуды үйге әкеледі</a:t>
            </a:r>
            <a:r>
              <a:rPr lang="ru-RU" sz="1800" dirty="0" smtClean="0">
                <a:solidFill>
                  <a:schemeClr val="accent3">
                    <a:lumMod val="75000"/>
                  </a:schemeClr>
                </a:solidFill>
              </a:rPr>
              <a:t>,</a:t>
            </a:r>
            <a:r>
              <a:rPr lang="ru-RU" sz="1800" dirty="0" err="1" smtClean="0">
                <a:solidFill>
                  <a:schemeClr val="accent3">
                    <a:lumMod val="75000"/>
                  </a:schemeClr>
                </a:solidFill>
              </a:rPr>
              <a:t>алайда</a:t>
            </a:r>
            <a:r>
              <a:rPr lang="ru-RU" sz="1800" dirty="0" smtClean="0">
                <a:solidFill>
                  <a:schemeClr val="accent3">
                    <a:lumMod val="75000"/>
                  </a:schemeClr>
                </a:solidFill>
              </a:rPr>
              <a:t> </a:t>
            </a:r>
            <a:r>
              <a:rPr lang="ru-RU" sz="1800" dirty="0" err="1" smtClean="0">
                <a:solidFill>
                  <a:schemeClr val="accent3">
                    <a:lumMod val="75000"/>
                  </a:schemeClr>
                </a:solidFill>
              </a:rPr>
              <a:t>үйге қайтып оралғанда баласынын</a:t>
            </a:r>
            <a:r>
              <a:rPr lang="ru-RU" sz="1800" dirty="0" smtClean="0">
                <a:solidFill>
                  <a:schemeClr val="accent3">
                    <a:lumMod val="75000"/>
                  </a:schemeClr>
                </a:solidFill>
              </a:rPr>
              <a:t> </a:t>
            </a:r>
            <a:r>
              <a:rPr lang="ru-RU" sz="1800" dirty="0" err="1" smtClean="0">
                <a:solidFill>
                  <a:schemeClr val="accent3">
                    <a:lumMod val="75000"/>
                  </a:schemeClr>
                </a:solidFill>
              </a:rPr>
              <a:t>қайтыс болғанын түсінеді.</a:t>
            </a:r>
            <a:endParaRPr lang="ru-RU" sz="1800" dirty="0">
              <a:solidFill>
                <a:schemeClr val="accent3">
                  <a:lumMod val="75000"/>
                </a:schemeClr>
              </a:solidFill>
            </a:endParaRPr>
          </a:p>
        </p:txBody>
      </p:sp>
      <p:sp>
        <p:nvSpPr>
          <p:cNvPr id="3" name="Содержимое 2"/>
          <p:cNvSpPr>
            <a:spLocks noGrp="1"/>
          </p:cNvSpPr>
          <p:nvPr>
            <p:ph sz="quarter" idx="1"/>
          </p:nvPr>
        </p:nvSpPr>
        <p:spPr>
          <a:xfrm flipH="1">
            <a:off x="7967633" y="6471082"/>
            <a:ext cx="45719" cy="45719"/>
          </a:xfrm>
        </p:spPr>
        <p:txBody>
          <a:bodyPr>
            <a:normAutofit fontScale="25000" lnSpcReduction="20000"/>
          </a:bodyPr>
          <a:lstStyle/>
          <a:p>
            <a:endParaRPr lang="ru-RU" dirty="0"/>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297502"/>
          </a:xfrm>
        </p:spPr>
        <p:txBody>
          <a:bodyPr>
            <a:normAutofit fontScale="90000"/>
          </a:bodyPr>
          <a:lstStyle/>
          <a:p>
            <a:r>
              <a:rPr lang="kk-KZ" dirty="0" smtClean="0">
                <a:solidFill>
                  <a:schemeClr val="accent3">
                    <a:lumMod val="75000"/>
                  </a:schemeClr>
                </a:solidFill>
              </a:rPr>
              <a:t>                 Тапсырма!!!</a:t>
            </a:r>
            <a:br>
              <a:rPr lang="kk-KZ" dirty="0" smtClean="0">
                <a:solidFill>
                  <a:schemeClr val="accent3">
                    <a:lumMod val="75000"/>
                  </a:schemeClr>
                </a:solidFill>
              </a:rPr>
            </a:br>
            <a:r>
              <a:rPr lang="kk-KZ" dirty="0" smtClean="0">
                <a:solidFill>
                  <a:schemeClr val="accent3">
                    <a:lumMod val="75000"/>
                  </a:schemeClr>
                </a:solidFill>
              </a:rPr>
              <a:t/>
            </a:r>
            <a:br>
              <a:rPr lang="kk-KZ" dirty="0" smtClean="0">
                <a:solidFill>
                  <a:schemeClr val="accent3">
                    <a:lumMod val="75000"/>
                  </a:schemeClr>
                </a:solidFill>
              </a:rPr>
            </a:br>
            <a:r>
              <a:rPr lang="kk-KZ" dirty="0" smtClean="0">
                <a:solidFill>
                  <a:schemeClr val="accent3">
                    <a:lumMod val="75000"/>
                  </a:schemeClr>
                </a:solidFill>
              </a:rPr>
              <a:t>1) Автор кейіпкерлерді қалай сипаттады?</a:t>
            </a:r>
            <a:br>
              <a:rPr lang="kk-KZ" dirty="0" smtClean="0">
                <a:solidFill>
                  <a:schemeClr val="accent3">
                    <a:lumMod val="75000"/>
                  </a:schemeClr>
                </a:solidFill>
              </a:rPr>
            </a:br>
            <a:r>
              <a:rPr lang="kk-KZ" dirty="0" smtClean="0">
                <a:solidFill>
                  <a:schemeClr val="accent3">
                    <a:lumMod val="75000"/>
                  </a:schemeClr>
                </a:solidFill>
              </a:rPr>
              <a:t>2)Аққуды ана неліктен атып өлтіреді?</a:t>
            </a:r>
            <a:br>
              <a:rPr lang="kk-KZ" dirty="0" smtClean="0">
                <a:solidFill>
                  <a:schemeClr val="accent3">
                    <a:lumMod val="75000"/>
                  </a:schemeClr>
                </a:solidFill>
              </a:rPr>
            </a:br>
            <a:r>
              <a:rPr lang="kk-KZ" dirty="0" smtClean="0">
                <a:solidFill>
                  <a:schemeClr val="accent3">
                    <a:lumMod val="75000"/>
                  </a:schemeClr>
                </a:solidFill>
              </a:rPr>
              <a:t>3) Неліктен  аққулар қайтадан Жетімкөлге оралмады?</a:t>
            </a:r>
            <a:br>
              <a:rPr lang="kk-KZ" dirty="0" smtClean="0">
                <a:solidFill>
                  <a:schemeClr val="accent3">
                    <a:lumMod val="75000"/>
                  </a:schemeClr>
                </a:solidFill>
              </a:rPr>
            </a:br>
            <a:r>
              <a:rPr lang="kk-KZ" dirty="0" smtClean="0">
                <a:solidFill>
                  <a:schemeClr val="accent3">
                    <a:lumMod val="75000"/>
                  </a:schemeClr>
                </a:solidFill>
              </a:rPr>
              <a:t>4)Аққу неліктен киелі құс болып саналады?</a:t>
            </a:r>
            <a:br>
              <a:rPr lang="kk-KZ" dirty="0" smtClean="0">
                <a:solidFill>
                  <a:schemeClr val="accent3">
                    <a:lumMod val="75000"/>
                  </a:schemeClr>
                </a:solidFill>
              </a:rPr>
            </a:br>
            <a:r>
              <a:rPr lang="kk-KZ" dirty="0" smtClean="0">
                <a:solidFill>
                  <a:schemeClr val="accent3">
                    <a:lumMod val="75000"/>
                  </a:schemeClr>
                </a:solidFill>
              </a:rPr>
              <a:t>5)Ақынның айтпақ ойы? Поэманың түйіні?</a:t>
            </a:r>
            <a:br>
              <a:rPr lang="kk-KZ" dirty="0" smtClean="0">
                <a:solidFill>
                  <a:schemeClr val="accent3">
                    <a:lumMod val="75000"/>
                  </a:schemeClr>
                </a:solidFill>
              </a:rPr>
            </a:br>
            <a:endParaRPr lang="ru-RU" dirty="0">
              <a:solidFill>
                <a:schemeClr val="accent3">
                  <a:lumMod val="75000"/>
                </a:schemeClr>
              </a:solidFill>
            </a:endParaRPr>
          </a:p>
        </p:txBody>
      </p:sp>
      <p:sp>
        <p:nvSpPr>
          <p:cNvPr id="3" name="Содержимое 2"/>
          <p:cNvSpPr>
            <a:spLocks noGrp="1"/>
          </p:cNvSpPr>
          <p:nvPr>
            <p:ph sz="quarter" idx="1"/>
          </p:nvPr>
        </p:nvSpPr>
        <p:spPr>
          <a:xfrm flipH="1" flipV="1">
            <a:off x="7924800" y="6473951"/>
            <a:ext cx="76224" cy="45719"/>
          </a:xfrm>
        </p:spPr>
        <p:txBody>
          <a:bodyPr>
            <a:normAutofit fontScale="25000" lnSpcReduction="20000"/>
          </a:bodyPr>
          <a:lstStyle/>
          <a:p>
            <a:endParaRPr lang="ru-RU" dirty="0"/>
          </a:p>
        </p:txBody>
      </p:sp>
    </p:spTree>
  </p:cSld>
  <p:clrMapOvr>
    <a:masterClrMapping/>
  </p:clrMapOvr>
  <p:transition spd="slow">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TotalTime>
  <Words>51</Words>
  <PresentationFormat>Экран (4:3)</PresentationFormat>
  <Paragraphs>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Эркер</vt:lpstr>
      <vt:lpstr>Мұқағали Мақатаев !!!</vt:lpstr>
      <vt:lpstr>1931 ж. 9-шы ақпанда Алматы облысы, қазіргі Райымбек (бұрынғы Нарынқол) ауданының Қарасаз ауылында дүниеге келген. Ақынның туған күні жөнінде екі түрлі ақпарат бар. Алайда, құжаттар бойынша ақынның туған күні ақпанның 9-нда тойланады. Екінші ақпарат: ақынның анасы Нағиман апа былай деген: «Мұқағалиым 1931 жылы наурыз айының 8-інде дүниеге келген болатын. Жаңылысуым мүмкін емес. Себебі балам мынау фәнидің есігін ашқаннан біраз уақыт кейін Наурыз тойы болады, наурыз көже жасаймыз деп күтіп отырғанбыз.» Мұқағали Мақатаев атындағы әдеби сыйлықтың лауреатыОразақын Асқар ақынның екінші туған күніне байланысты мынадай сөз айтады: «Ал құжат бойынша Мұқағали 9 ақпан­да дүниеге келген.</vt:lpstr>
      <vt:lpstr>Хронология 1948 - 1949 ҚазМУ-дың филология факултетінің студенті; 1948 - оқуын тастап, Шибұт ауылында ауылдық кеңестің хатшысы; 1949 - көктемде жары Лашынмен отау құрады; 1949 - "Советтік шекара" газеті ақынның "Қырман басында", "Қойшы бала - Әкітай" деген өлеңдірін жариялады; 1950 - Алматыдағы Шет тілдер институтының неміс тілі факультетіне оқуға түсіп, көп ұзамай тұрмыстық жағдайына байланысты оқуын тастайды; 1954 - Қарасаздың бастауыш мектебінде орыс тілі мұғалімі болып тағайындалады, осы жылы ақынның үш өлеңі "Әдебиет және искусство" журналында жарияланды; 1957 - Республикалық радионың диктор қызметін атқарады; 1960-62 - "Советтік шекара" газетінің бөлім меңгерушісі; 1963-1965 - "Мәдениет және тұрмыс" журналында жұмыс істейді; 1962 жылы Алматыға қоныс аударып, әдеби ортаға етене араласа бастайды. Алматы Шет тілдері институтының неміс тілі, Қазақ мемлекеттік университетінің филология факультеттерінде оқып және Мәскеудегі М. Горький атындағы әлем әдебиеті институтында білім алады. </vt:lpstr>
      <vt:lpstr>Слайд 4</vt:lpstr>
      <vt:lpstr>Ақынның тұңғыш өлеңдері “Қырман басында”, “Қойшы бала — Әкітай” ауданындағы “Советтік шекара” газетінде жарияланды (1949). “Інімнің ойы”, “Шебер” өлеңдері “Жастық жыры” атты жинаққа енді (1951). Алғаш Мұқағали талантын бағалаған Ә.Тәжібаев: “Өзіңнен де жігерлілеу, оттылау жас жеткіншек жеткенде, мақтанбасқа бола ма?!” деген еді .  Мұқағалидің “Қарлығашым, келдің бе?”, “Дариға жүрек” (1972 ж.), “Аққулар ұйықтағанда”, “Шуағым менің” (1975 ж.), “Соғады жүрек”, “Шолпан”, “Жырлайды жүрек”, “Өмір-өзен”, ”Өмір-дастан” және т.б. жыр жинақтары, сондай-ақ, “Қош, махаббат!” (1988 ж.) атты прозалық кітабы да бар. Біршама өлеңдеріне ән жазылды. Өзін аудармашылық қырынан да сынап көрген Мұқағали  Дантенің “Құдіретті комедиясының” “Тамұқ” деген бөлімін (1971 ж.), Шекспирдің “Сонеттерін” (1970 ж.), Уолт Уитменнің өлеңдерін (1969 ж.) қазақ тіліне аударды.</vt:lpstr>
      <vt:lpstr>Аққулар ұйықтағанда</vt:lpstr>
      <vt:lpstr>Шығарма кейпкерлері Ана - баланың анасы. Ержүрек, батыл,өзінің баласына деген махаббаттан киелі аққу құсты атып өлтіргендіктен баласынан да айырылды.  Бала - сырқаттанып жатқан бала. Оның өмірі қыл үстінде болды.  Тәуіп шал - емші. Есінен ауысқан адам, баланың ата-анасына өтірік айтты.  Әке - баланың әкесі. Қоянжүрек, ар-намысты. Құдайшылық жолынан түспеуді жөн көріп, киелі аққу құсты атудан бас тартты.  Жылқышы - жылқы бағып жүрген адам. Парасатты, ақылды, данышпан. Ол анаға ақыл айтып, оны дұрыс жолға қоюды тырысты. </vt:lpstr>
      <vt:lpstr>Қысқаша мазмұны  Бұл поэмада бір жанұяның жалғыз баласы ауыр сырқатпен сырқаттанып қалады. Тәуіп шал баланы тек аққудың қанатымен аластаса ғана дертінен айрылады деп айтады. Әкесінің аққуды өлтеруге дәті бармағандықтан оның орнына анасы мылтығын алып, қасиетті аққулар мекендейтін көлге барады. Көлге келгенде ананың қолындағы мылтығы абайсызда атылып қалады да, мылтықтың оғы аққуға тиеді. Шуды естіген қарт жылқышы көлге қарай келеді де, аққу өлтірген анаға ақыл береді. Қалай болса да ана аққуды үйге әкеледі,алайда үйге қайтып оралғанда баласынын қайтыс болғанын түсінеді.</vt:lpstr>
      <vt:lpstr>                 Тапсырма!!!  1) Автор кейіпкерлерді қалай сипаттады? 2)Аққуды ана неліктен атып өлтіреді? 3) Неліктен  аққулар қайтадан Жетімкөлге оралмады? 4)Аққу неліктен киелі құс болып саналады? 5)Ақынның айтпақ ойы? Поэманың түйіні? </vt:lpstr>
      <vt:lpstr>Назарларыңызға рахмет!!!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Мұқағали Мақатаев !!!</dc:title>
  <dc:creator>Пользователь</dc:creator>
  <cp:lastModifiedBy>Пользователь</cp:lastModifiedBy>
  <cp:revision>4</cp:revision>
  <dcterms:created xsi:type="dcterms:W3CDTF">2014-02-17T14:18:51Z</dcterms:created>
  <dcterms:modified xsi:type="dcterms:W3CDTF">2014-02-17T14:50:59Z</dcterms:modified>
</cp:coreProperties>
</file>