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2204864"/>
            <a:ext cx="38790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Қаңтардың он екісі </a:t>
            </a:r>
          </a:p>
          <a:p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 жұмысы 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2420888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 ТАҚЫРЫБЫ</a:t>
            </a:r>
          </a:p>
          <a:p>
            <a:pPr algn="ctr"/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Етістік </a:t>
            </a:r>
          </a:p>
          <a:p>
            <a:pPr algn="ctr"/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БОЛЫМДЫ  ,БОЛЫМСЫЗ ЕТІСТІКТЕР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196752"/>
            <a:ext cx="8331961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Өткен тақырыптарға шолу жасау</a:t>
            </a:r>
            <a:r>
              <a:rPr kumimoji="0" lang="kk-KZ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050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Сөз таптары нешеге бөлінеді, рет-ретімен атап шық.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Атауыш сөздерге нелер жатады?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Біз қандай сөз таптырмен таныстық?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Есімдік дегеніміз не?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Мағынасына қарай нешеге бөлінеді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764704"/>
          <a:ext cx="8208911" cy="5509722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051585"/>
                <a:gridCol w="2052442"/>
                <a:gridCol w="2052442"/>
                <a:gridCol w="2052442"/>
              </a:tblGrid>
              <a:tr h="82824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Тұлғасына қарай</a:t>
                      </a:r>
                      <a:endParaRPr lang="ru-RU" sz="1600" b="1" i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Құрамына қарай</a:t>
                      </a:r>
                      <a:endParaRPr lang="ru-RU" sz="1600" b="1" i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Негізгі</a:t>
                      </a:r>
                      <a:endParaRPr lang="ru-RU" sz="1600" b="1" i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Туынды</a:t>
                      </a:r>
                      <a:endParaRPr lang="ru-RU" sz="1600" b="1" i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1">
                          <a:latin typeface="Times New Roman" pitchFamily="18" charset="0"/>
                          <a:cs typeface="Times New Roman" pitchFamily="18" charset="0"/>
                        </a:rPr>
                        <a:t>Дара</a:t>
                      </a:r>
                      <a:endParaRPr lang="ru-RU" sz="1600" b="1" i="1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1">
                          <a:latin typeface="Times New Roman" pitchFamily="18" charset="0"/>
                          <a:cs typeface="Times New Roman" pitchFamily="18" charset="0"/>
                        </a:rPr>
                        <a:t>Күрделі</a:t>
                      </a:r>
                      <a:endParaRPr lang="ru-RU" sz="1600" b="1" i="1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72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1">
                          <a:latin typeface="Times New Roman" pitchFamily="18" charset="0"/>
                          <a:cs typeface="Times New Roman" pitchFamily="18" charset="0"/>
                        </a:rPr>
                        <a:t>Сөздің түбірі етістіктен болса, ол негізгі етістік болады.</a:t>
                      </a:r>
                      <a:endParaRPr lang="ru-RU" sz="1600" b="1" i="1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1">
                          <a:latin typeface="Times New Roman" pitchFamily="18" charset="0"/>
                          <a:cs typeface="Times New Roman" pitchFamily="18" charset="0"/>
                        </a:rPr>
                        <a:t>Мысалы: кел, бар, жүр, көр, бер, қойды, айтты т.б.</a:t>
                      </a:r>
                      <a:endParaRPr lang="ru-RU" sz="1600" b="1" i="1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Басқа сөз таптарынан сөз тудырушы жұрнақтар арқылы жасалған етістіктер туынды етістік немиесе туынды түбір деп аталады.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Мысалы:ойна, шегеле, қарайып, көгерген, күшей т.б.</a:t>
                      </a:r>
                      <a:endParaRPr lang="ru-RU" sz="1600" b="1" i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Бір ғана түбірден тұрады: баста, аяқта, тара, байы, тасы т.б.</a:t>
                      </a:r>
                      <a:endParaRPr lang="ru-RU" sz="1600" b="1" i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1" dirty="0">
                          <a:latin typeface="Times New Roman" pitchFamily="18" charset="0"/>
                          <a:cs typeface="Times New Roman" pitchFamily="18" charset="0"/>
                        </a:rPr>
                        <a:t>Кемінде екі сөздің тіркесуі арқылы жасалады. Бірінші сыңары негізгі етістік, кейінгі тұрғандары көмекші етістік болып саналады: Бара жатыр еді, алып кел, жазып отыр, шөлдеп кеттім т.б.</a:t>
                      </a:r>
                      <a:endParaRPr lang="ru-RU" sz="1600" b="1" i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332656"/>
          <a:ext cx="8496944" cy="5874450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123570"/>
                <a:gridCol w="2124458"/>
                <a:gridCol w="2124458"/>
                <a:gridCol w="2124458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Іс-әрекеттің жүзеге асу-аспауына қарай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 pitchFamily="18" charset="0"/>
                          <a:cs typeface="Times New Roman" pitchFamily="18" charset="0"/>
                        </a:rPr>
                        <a:t>Мағынасына қарай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Болымды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Болымсыз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 pitchFamily="18" charset="0"/>
                          <a:cs typeface="Times New Roman" pitchFamily="18" charset="0"/>
                        </a:rPr>
                        <a:t>Салт етістік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 pitchFamily="18" charset="0"/>
                          <a:cs typeface="Times New Roman" pitchFamily="18" charset="0"/>
                        </a:rPr>
                        <a:t>Сабақты етістік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Іс әрекеттің жүзеге асуын білдіреді.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Мысалы:кел, санады, жаздыр, барды т.б.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Іс әрекеттің болмауын, жүзеге аспауын білдіреді.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Негізгі және туынды етістікке  -ма,-ме, -ба,-бе, -па, -пе жұрнақтары жалғану арқылы жасалады.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Мысалы: келме, санамады, жаздырма, бармады т.б.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Өзінің алдынан табыс септігіндегі сөзді қажет етпейді.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Мысалы: үйге кел, үйден шық, үйде отыр, үймен хабарлас, үй өртенді.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Өзінің алдынан табыс септігіндегі сөзді қажет етеді.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Мысалы: хатты оқы, ақшаны сана, есепті шығар, шашыңды сана, төсекті сал.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2708920"/>
          <a:ext cx="7344816" cy="1495290"/>
        </p:xfrm>
        <a:graphic>
          <a:graphicData uri="http://schemas.openxmlformats.org/drawingml/2006/table">
            <a:tbl>
              <a:tblPr/>
              <a:tblGrid>
                <a:gridCol w="2512585"/>
                <a:gridCol w="2785831"/>
                <a:gridCol w="2046400"/>
              </a:tblGrid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Негізгі</a:t>
                      </a: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түбір</a:t>
                      </a:r>
                      <a:endParaRPr lang="ru-RU" sz="2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Туынды етістік</a:t>
                      </a:r>
                      <a:endParaRPr lang="ru-RU" sz="2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Жұрнақ</a:t>
                      </a:r>
                      <a:endParaRPr lang="ru-RU" sz="2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Аял</a:t>
                      </a:r>
                      <a:endParaRPr lang="ru-RU" sz="28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Аялда</a:t>
                      </a:r>
                      <a:endParaRPr lang="ru-RU" sz="28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-да</a:t>
                      </a:r>
                      <a:endParaRPr lang="ru-RU" sz="28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Аз</a:t>
                      </a:r>
                      <a:endParaRPr lang="ru-RU" sz="28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Азай</a:t>
                      </a:r>
                      <a:endParaRPr lang="ru-RU" sz="28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-ай</a:t>
                      </a:r>
                      <a:endParaRPr lang="ru-RU" sz="28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827584" y="980728"/>
            <a:ext cx="79928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110- беттегі туынды етістік жасайтын жұрнақтар тақтаға жазылады, әр оқушы өздерінің ойлаған мысалдарын жазады.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221-жаттығу: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Етістіктердің негізгі түбірлерін жазып көрсетіңдер.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043608" y="2060848"/>
            <a:ext cx="7344816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Үйге тапсырма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Ережені түсініп оқу.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1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«Қыс қызығы»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тақырыбына байланысты етістіктерді қатыстырып әңгіме құрастыру.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</TotalTime>
  <Words>334</Words>
  <Application>Microsoft Office PowerPoint</Application>
  <PresentationFormat>Экран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UserXP</cp:lastModifiedBy>
  <cp:revision>3</cp:revision>
  <dcterms:modified xsi:type="dcterms:W3CDTF">2015-01-11T14:35:23Z</dcterms:modified>
</cp:coreProperties>
</file>