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346516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368555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88136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2080379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6564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2248417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5992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392671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56134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DD7CA4E-B947-4DF6-815C-CF4CECA76D0E}" type="datetimeFigureOut">
              <a:rPr lang="ru-RU" smtClean="0"/>
              <a:t>19.04.2014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8665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DD7CA4E-B947-4DF6-815C-CF4CECA76D0E}" type="datetimeFigureOut">
              <a:rPr lang="ru-RU" smtClean="0"/>
              <a:t>19.04.2014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212685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DD7CA4E-B947-4DF6-815C-CF4CECA76D0E}" type="datetimeFigureOut">
              <a:rPr lang="ru-RU" smtClean="0"/>
              <a:t>19.04.2014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56814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DD7CA4E-B947-4DF6-815C-CF4CECA76D0E}" type="datetimeFigureOut">
              <a:rPr lang="ru-RU" smtClean="0"/>
              <a:t>19.04.2014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988905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7CA4E-B947-4DF6-815C-CF4CECA76D0E}" type="datetimeFigureOut">
              <a:rPr lang="ru-RU" smtClean="0"/>
              <a:t>19.04.2014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326536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D7CA4E-B947-4DF6-815C-CF4CECA76D0E}" type="datetimeFigureOut">
              <a:rPr lang="ru-RU" smtClean="0"/>
              <a:t>19.04.2014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1528715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DD7CA4E-B947-4DF6-815C-CF4CECA76D0E}" type="datetimeFigureOut">
              <a:rPr lang="ru-RU" smtClean="0"/>
              <a:t>19.04.2014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883FC2-FB53-40BC-9D50-31DA53C92794}" type="slidenum">
              <a:rPr lang="ru-RU" smtClean="0"/>
              <a:t>‹#›</a:t>
            </a:fld>
            <a:endParaRPr lang="ru-RU"/>
          </a:p>
        </p:txBody>
      </p:sp>
    </p:spTree>
    <p:extLst>
      <p:ext uri="{BB962C8B-B14F-4D97-AF65-F5344CB8AC3E}">
        <p14:creationId xmlns:p14="http://schemas.microsoft.com/office/powerpoint/2010/main" val="335439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D7CA4E-B947-4DF6-815C-CF4CECA76D0E}" type="datetimeFigureOut">
              <a:rPr lang="ru-RU" smtClean="0"/>
              <a:t>19.04.2014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883FC2-FB53-40BC-9D50-31DA53C92794}" type="slidenum">
              <a:rPr lang="ru-RU" smtClean="0"/>
              <a:t>‹#›</a:t>
            </a:fld>
            <a:endParaRPr lang="ru-RU"/>
          </a:p>
        </p:txBody>
      </p:sp>
    </p:spTree>
    <p:extLst>
      <p:ext uri="{BB962C8B-B14F-4D97-AF65-F5344CB8AC3E}">
        <p14:creationId xmlns:p14="http://schemas.microsoft.com/office/powerpoint/2010/main" val="2000953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kk.wikipedia.org/wiki/1966_%D0%B6%D1%8B%D0%BB" TargetMode="External"/><Relationship Id="rId3" Type="http://schemas.openxmlformats.org/officeDocument/2006/relationships/hyperlink" Target="http://kk.wikipedia.org/wiki/%D0%96%D2%B1%D0%BB%D0%B4%D1%8B%D0%B7_(%D0%B6%D1%83%D1%80%D0%BD%D0%B0%D0%BB)" TargetMode="External"/><Relationship Id="rId7" Type="http://schemas.openxmlformats.org/officeDocument/2006/relationships/hyperlink" Target="http://kk.wikipedia.org/wiki/%D2%9A%D0%B0%D0%B7%D0%B0%D2%9B%D1%81%D1%82%D0%B0%D0%BD_%D0%96%D0%B0%D0%B7%D1%83%D1%88%D1%8B%D0%BB%D0%B0%D1%80_%D0%BE%D0%B4%D0%B0%D2%93%D1%8B" TargetMode="External"/><Relationship Id="rId2" Type="http://schemas.openxmlformats.org/officeDocument/2006/relationships/hyperlink" Target="http://kk.wikipedia.org/wiki/%D0%91%D0%B0%D0%BB%D0%B4%D1%8B%D1%80%D2%93%D0%B0%D0%BD_(%D0%B6%D1%83%D1%80%D0%BD%D0%B0%D0%BB)" TargetMode="External"/><Relationship Id="rId1" Type="http://schemas.openxmlformats.org/officeDocument/2006/relationships/slideLayout" Target="../slideLayouts/slideLayout2.xml"/><Relationship Id="rId6" Type="http://schemas.openxmlformats.org/officeDocument/2006/relationships/hyperlink" Target="http://kk.wikipedia.org/wiki/%D0%96%D0%B0%D0%B7%D1%83%D1%88%D1%8B_%D0%B1%D0%B0%D1%81%D0%BF%D0%B0%D1%81%D1%8B" TargetMode="External"/><Relationship Id="rId5" Type="http://schemas.openxmlformats.org/officeDocument/2006/relationships/hyperlink" Target="http://kk.wikipedia.org/wiki/1973" TargetMode="External"/><Relationship Id="rId10" Type="http://schemas.openxmlformats.org/officeDocument/2006/relationships/hyperlink" Target="http://kk.wikipedia.org/wiki/2001_%D0%B6%D1%8B%D0%BB" TargetMode="External"/><Relationship Id="rId4" Type="http://schemas.openxmlformats.org/officeDocument/2006/relationships/hyperlink" Target="http://kk.wikipedia.org/wiki/1968" TargetMode="External"/><Relationship Id="rId9" Type="http://schemas.openxmlformats.org/officeDocument/2006/relationships/hyperlink" Target="http://kk.wikipedia.org/wiki/1980_%D0%B6%D1%8B%D0%BB"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kk.wikipedia.org/wiki/%D0%9F%D0%BE%D0%BB%D1%8F%D0%BA_%D1%82%D1%96%D0%BB%D1%96" TargetMode="External"/><Relationship Id="rId13" Type="http://schemas.openxmlformats.org/officeDocument/2006/relationships/hyperlink" Target="http://kk.wikipedia.org/wiki/%D2%9A%D0%B0%D0%B4%D1%8B%D1%80_%D0%9C%D1%8B%D1%80%D0%B7%D0%B0_%D3%98%D0%BB%D1%96#cite_note-kazen-1" TargetMode="External"/><Relationship Id="rId18" Type="http://schemas.openxmlformats.org/officeDocument/2006/relationships/hyperlink" Target="http://kk.wikipedia.org/wiki/%D0%90%D0%BB%D0%BC%D0%B0%D1%82%D1%8B" TargetMode="External"/><Relationship Id="rId3" Type="http://schemas.openxmlformats.org/officeDocument/2006/relationships/hyperlink" Target="http://kk.wikipedia.org/wiki/%D0%9F%D0%B8%D0%BE%D0%BD%D0%B5%D1%80_%D0%B6%D1%83%D1%80%D0%BD%D0%B0%D0%BB%D1%8B" TargetMode="External"/><Relationship Id="rId7" Type="http://schemas.openxmlformats.org/officeDocument/2006/relationships/hyperlink" Target="http://kk.wikipedia.org/wiki/%D0%9D%D0%B5%D0%BC%D1%96%D1%81_%D1%82%D1%96%D0%BB%D1%96" TargetMode="External"/><Relationship Id="rId12" Type="http://schemas.openxmlformats.org/officeDocument/2006/relationships/hyperlink" Target="http://kk.wikipedia.org/wiki/%D0%9E%D1%80%D1%8B%D1%81_%D1%82%D1%96%D0%BB%D1%96" TargetMode="External"/><Relationship Id="rId17" Type="http://schemas.openxmlformats.org/officeDocument/2006/relationships/hyperlink" Target="http://kk.wikipedia.org/wiki/%D0%91%D1%96%D1%88%D0%BA%D0%B5%D0%BA" TargetMode="External"/><Relationship Id="rId2" Type="http://schemas.openxmlformats.org/officeDocument/2006/relationships/hyperlink" Target="http://kk.wikipedia.org/wiki/1954_%D0%B6%D1%8B%D0%BB" TargetMode="External"/><Relationship Id="rId16" Type="http://schemas.openxmlformats.org/officeDocument/2006/relationships/hyperlink" Target="http://kk.wikipedia.org/wiki/%D0%91%D0%B0%D0%BA%D1%83" TargetMode="External"/><Relationship Id="rId1" Type="http://schemas.openxmlformats.org/officeDocument/2006/relationships/slideLayout" Target="../slideLayouts/slideLayout2.xml"/><Relationship Id="rId6" Type="http://schemas.openxmlformats.org/officeDocument/2006/relationships/hyperlink" Target="http://kk.wikipedia.org/wiki/%D0%A4%D1%80%D0%B0%D0%BD%D1%86%D1%83%D0%B7_%D1%82%D1%96%D0%BB%D1%96" TargetMode="External"/><Relationship Id="rId11" Type="http://schemas.openxmlformats.org/officeDocument/2006/relationships/hyperlink" Target="http://kk.wikipedia.org/w/index.php?title=%D0%A4%D0%B8%D0%BD_%D1%82%D1%96%D0%BB%D1%96&amp;action=edit&amp;redlink=1" TargetMode="External"/><Relationship Id="rId5" Type="http://schemas.openxmlformats.org/officeDocument/2006/relationships/hyperlink" Target="http://kk.wikipedia.org/wiki/%D0%90%D2%93%D1%8B%D0%BB%D1%88%D1%8B%D0%BD_%D1%82%D1%96%D0%BB%D1%96" TargetMode="External"/><Relationship Id="rId15" Type="http://schemas.openxmlformats.org/officeDocument/2006/relationships/hyperlink" Target="http://kk.wikipedia.org/wiki/%D0%A2%D0%B0%D1%88%D0%BA%D0%B5%D0%BD%D1%82" TargetMode="External"/><Relationship Id="rId10" Type="http://schemas.openxmlformats.org/officeDocument/2006/relationships/hyperlink" Target="http://kk.wikipedia.org/w/index.php?title=%D0%92%D0%B5%D0%BD%D0%B3%D0%B5%D1%80_%D1%82%D1%96%D0%BB%D1%96&amp;action=edit&amp;redlink=1" TargetMode="External"/><Relationship Id="rId19" Type="http://schemas.openxmlformats.org/officeDocument/2006/relationships/hyperlink" Target="http://kk.wikipedia.org/wiki/%D0%9C%D3%99%D1%81%D0%BA%D0%B5%D1%83" TargetMode="External"/><Relationship Id="rId4" Type="http://schemas.openxmlformats.org/officeDocument/2006/relationships/hyperlink" Target="http://kk.wikipedia.org/wiki/1959_%D0%B6%D1%8B%D0%BB" TargetMode="External"/><Relationship Id="rId9" Type="http://schemas.openxmlformats.org/officeDocument/2006/relationships/hyperlink" Target="http://kk.wikipedia.org/w/index.php?title=%D0%91%D0%BE%D0%BB%D0%B3%D0%B0%D1%80_%D1%82%D1%96%D0%BB%D1%96&amp;action=edit&amp;redlink=1" TargetMode="External"/><Relationship Id="rId14" Type="http://schemas.openxmlformats.org/officeDocument/2006/relationships/hyperlink" Target="http://kk.wikipedia.org/wiki/%D0%9A%D0%A1%D0%A0%D0%9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kk.wikipedia.org/wiki/1961" TargetMode="External"/><Relationship Id="rId2" Type="http://schemas.openxmlformats.org/officeDocument/2006/relationships/hyperlink" Target="http://kk.wikipedia.org/wiki/1960" TargetMode="External"/><Relationship Id="rId1" Type="http://schemas.openxmlformats.org/officeDocument/2006/relationships/slideLayout" Target="../slideLayouts/slideLayout2.xml"/><Relationship Id="rId6" Type="http://schemas.openxmlformats.org/officeDocument/2006/relationships/hyperlink" Target="http://kk.wikipedia.org/wiki/1964" TargetMode="External"/><Relationship Id="rId5" Type="http://schemas.openxmlformats.org/officeDocument/2006/relationships/hyperlink" Target="http://kk.wikipedia.org/wiki/1963" TargetMode="External"/><Relationship Id="rId4" Type="http://schemas.openxmlformats.org/officeDocument/2006/relationships/hyperlink" Target="http://kk.wikipedia.org/wiki/1962"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kk.wikipedia.org/wiki/1977" TargetMode="External"/><Relationship Id="rId13" Type="http://schemas.openxmlformats.org/officeDocument/2006/relationships/hyperlink" Target="http://kk.wikipedia.org/wiki/1985" TargetMode="External"/><Relationship Id="rId18" Type="http://schemas.openxmlformats.org/officeDocument/2006/relationships/hyperlink" Target="http://kk.wikipedia.org/wiki/%D2%9A%D0%B0%D0%B4%D1%8B%D1%80_%D0%9C%D1%8B%D1%80%D0%B7%D0%B0_%D3%98%D0%BB%D1%96#cite_note-kazen-1" TargetMode="External"/><Relationship Id="rId3" Type="http://schemas.openxmlformats.org/officeDocument/2006/relationships/hyperlink" Target="http://kk.wikipedia.org/wiki/1966" TargetMode="External"/><Relationship Id="rId7" Type="http://schemas.openxmlformats.org/officeDocument/2006/relationships/hyperlink" Target="http://kk.wikipedia.org/wiki/1976" TargetMode="External"/><Relationship Id="rId12" Type="http://schemas.openxmlformats.org/officeDocument/2006/relationships/hyperlink" Target="http://kk.wikipedia.org/wiki/1970" TargetMode="External"/><Relationship Id="rId17" Type="http://schemas.openxmlformats.org/officeDocument/2006/relationships/hyperlink" Target="http://kk.wikipedia.org/wiki/2004" TargetMode="External"/><Relationship Id="rId2" Type="http://schemas.openxmlformats.org/officeDocument/2006/relationships/hyperlink" Target="http://kk.wikipedia.org/wiki/1965" TargetMode="External"/><Relationship Id="rId16" Type="http://schemas.openxmlformats.org/officeDocument/2006/relationships/hyperlink" Target="http://kk.wikipedia.org/wiki/2001" TargetMode="External"/><Relationship Id="rId1" Type="http://schemas.openxmlformats.org/officeDocument/2006/relationships/slideLayout" Target="../slideLayouts/slideLayout2.xml"/><Relationship Id="rId6" Type="http://schemas.openxmlformats.org/officeDocument/2006/relationships/hyperlink" Target="http://kk.wikipedia.org/wiki/1973" TargetMode="External"/><Relationship Id="rId11" Type="http://schemas.openxmlformats.org/officeDocument/2006/relationships/hyperlink" Target="http://kk.wikipedia.org/wiki/1983" TargetMode="External"/><Relationship Id="rId5" Type="http://schemas.openxmlformats.org/officeDocument/2006/relationships/hyperlink" Target="http://kk.wikipedia.org/wiki/1971" TargetMode="External"/><Relationship Id="rId15" Type="http://schemas.openxmlformats.org/officeDocument/2006/relationships/hyperlink" Target="http://kk.wikipedia.org/wiki/1996" TargetMode="External"/><Relationship Id="rId10" Type="http://schemas.openxmlformats.org/officeDocument/2006/relationships/hyperlink" Target="http://kk.wikipedia.org/wiki/1981" TargetMode="External"/><Relationship Id="rId19" Type="http://schemas.openxmlformats.org/officeDocument/2006/relationships/image" Target="../media/image3.jpeg"/><Relationship Id="rId4" Type="http://schemas.openxmlformats.org/officeDocument/2006/relationships/hyperlink" Target="http://kk.wikipedia.org/wiki/1968" TargetMode="External"/><Relationship Id="rId9" Type="http://schemas.openxmlformats.org/officeDocument/2006/relationships/hyperlink" Target="http://kk.wikipedia.org/wiki/1980" TargetMode="External"/><Relationship Id="rId14" Type="http://schemas.openxmlformats.org/officeDocument/2006/relationships/hyperlink" Target="http://kk.wikipedia.org/wiki/199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descr="data:image/jpeg;base64,/9j/4AAQSkZJRgABAQAAAQABAAD/2wCEAAkGBxQSERUUEhQVExQWGBoXFBgVGBcYGBgYFBgXGhgbFxcYHCggGBomHBUXIjEhJSksLi4uFx80ODMsNygtLisBCgoKBQUFDgUFDisZExkrKysrKysrKysrKysrKysrKysrKysrKysrKysrKysrKysrKysrKysrKysrKysrKysrK//AABEIAKcBLQMBIgACEQEDEQH/xAAcAAEAAgMBAQEAAAAAAAAAAAAABQYCAwQHAQj/xAA9EAABAwIEAwUFBgQHAQEAAAABAAIDBBEFEiExBkFREyJhcYEUMpGh8AcjQrHB0VJy4fEVJDNic5KyY4L/xAAUAQEAAAAAAAAAAAAAAAAAAAAA/8QAFBEBAAAAAAAAAAAAAAAAAAAAAP/aAAwDAQACEQMRAD8A9IREQEREBERAREQEREBERAREQEREBERAREQEREBERAREQERcOI4gIh42uEGeI1QjYTex+aplbiNn97lb/sb6lY1WKmVxF9wSB1ttb56KArps8gJOV1rOvsehCDprMZNxkt2jzoT+FvUDyX2PGMshY0kke846ucfDoo6ege0B25b82m2o6qOjhc2Uk3AdfXpfr8UFuq8Rbzs7LY3vYhx1ABCncD4rDu7L6Hc+Rtv5ry3EJXNtr1J89gfBWXhapjbC57zYNFnO5672QerxyBwBabg7ELJeYUHFYikvHmyO3Dvd9V6RQ1bZWB7dig3oiICIiAiIgIiICIiAiIgIiICIiAiIgIiICIiAiIgIiICIiDVPNl8zsPJVPiObORe9/wAOXl4W5+Smqqf743IsAMo5+P14L57CHObI4e6bjxPL4IIfDeDC7vPcQTqdNvLouqs4JzbO/wCwB/RW6lkFtlvzoKvhnCLYx3nF3hy9AvlVw7G25aBcg+KsriuWsqBbVB59XcNRuGrdOgAuVT+IaJ7RlAysbqGj8z1K9ekLTyVU4mpM1yweV9idUFKo2Hsb5g4bZenW9/2Vq+z7H+zeaeZ2Vrv9LNtcfhuobD6CN2a/dJ0c0nn6+KhsTpXwPBcAdQWuHMjbTkUHvSKJ4VxX2mlZIfe913m3T5qWQEREBERAREQEREBERAREQEREBERAREQEREBERAREQF8K+ogpDnuNVaxDQe8OZPTyVviGcfXJVfiB/YzOkI0a0v8AMkWHnsfipfCsYc2nj7hklLczwBrd2tvmgslNEANVuyhVWm4ua52WSOSEj+MWv63U6Kv7vOdrX+KDdOBZRdRD6rmqOJoI3WcXH+UXXXSY3TyjuOB8Dofmg46huVqr1biDbAHne3nyCs1eAdAV51xe1zRpoQbjzQcWJ1Zif4HY2uPVQsleCTfVjveZfVvl4c1okxJ0jSw2Dhq3o7qPNRgcC7TunmDsg9i+y53+We29w1+nqArmqX9l2X2Z9gQc+vwGyuiAiIgIiICIiAiIgIiICIiAiIgIiICIiAiIgIiICIiAiIgq3HELXMDbHM9rhpzta35r5xLgssoFnugiDdeyJzOIAAuRsFKY5AHOpyRtMB6EflorYGC3gg8fgwNrWhkcz3yl1y51yCDyI2C9NlhLaVoPvZAD52WTmRuflZa4sXWGw81uxE6C+yDyLFaGo7TK2VkIubE6nTw5BdFKysY27pYagg6My6lvQOA95ej+yQzgg5XEb9QvkeCxxXLWBBXsLrwQA9j4XW92Tl5HmobjODOwuAvax+Ct88dr32+NlXccfmaRuEHlLsNMhOXQjUdPisWUzSbSva3xBGv9V31OEyfeSZbsbdxF9CFodQf5XtSBpe/roPmQg9I+yhloJbEkZxa/gFeVXPs9p8mHQaWJbmPiSd1Y0BERARYvkDfeIHmQPzR0gAuSAOpIA+KDJERAREQEREBEWDZWk2BBI3AINkGaLF8gbuQOlyAskBERAREQEREBERAREQEREGEsYcNeoPqNlhV4mRGbb7DzW4rhqnBjXOOttUHzCp/ZW2lIJeS4u/3Hl6L5iHE8AIL3gAcr7qDrMRjljtIJGDa5ZYehKiKCkpGS5+2bIQPxageXignm1Tnze1QgtiyhrgQRmsdSPJWI4mCNDdVuXiSL3e0Z03H5L62Jwbe+nLyQSFbUZgbKAliJvdSNObgkrknlGayDU7DBMOzJswjvgbkHl6qn8Ruj9ohomDLGHt7QA33IsL8z+4XZxRxZLSShsQaQ5lzmvvew2VU4VhfU4hDe7nOkD3n+XvEnoNEH6Agp2xtDGCzWizR0AWaEogIiIKh9p8bDSxF7Q4Cpg3bm0L7OsLX1FxYbo+lgxOplZK0PggYI2RODmOzy6vk7M2c0Boa1rrD8dl18d0M00EbYIjK4TxSOAdG2zY3Zjq9zelhZY49QTispqymjMhAdDUsDo2uMTu8Dd7gCWu5A80HfiWI1DTL2VNmbE0OzSSZBJ3cxEQa1xNtiXW167r47HM1B7ZGzMOx7cMc62gbmLS4A66EeaiKyhqJJ6kSwOmY8D2ZxlaIY2lliHx5r5w+5vlde+hAXDCZmUdJhxgk7Z0be3AdEcsMTwJO92mW7tGjX8d+VkE9QY7K+s9mfCxtoBOXtkc6we7K1tiwa3B8NFt4bxl9S6oD4hH2EzodHl2YssS73RYWLbc91EsmkZizZZYJI46iFtNGSYnfeMdJKQ7I85RlBt5KLPD0zmV2aiPbTzyPp5TJBeMOaBG/MJMzSCM1gPigtkOLvNc+l7NoayJsufObkPcWgZMu92nnso+n4jqZfaBFSte+nlMbrzWa7KA7uEsuXEHYgDbVMIoKhleXyMc5nskUJmzR2dJGXOccubPY5t7bhcPDtZKybEhHTvl/zby0tdGBmMbO67O4Fo0BvY7+CCz4DirKunjnjuGyNvY7g7EHxBBCpUzBTYs+qaMrHTMpp7DS1REwsebf/AEa3X/crZwjhLqSjiheQ57QTIRtneS51vC5so2fBpKj/ABCKSN0TJy0wyExu70bGhrg1jy4Wc0GxtoOSCG4ltPiVI9wzRx1TaeMHVpcI3PmNufe7NvgY3dVao8Xea91L2bcoiEvaZzcgkttky75h12+ChsQwKWP/AA5kUbpxTzdrO8OjbcuBzus94Jc573O0vzWeJ4W9+IvlkozUQdg2NpLoDd2YuNmySAgWNrlBL41i74JqaNsbXioeY7l5aWlrS4mwabjKD6rmfj05qp6aOna98TWPa4y5WFsl7Zzlu12mwB56qFo8Fq4/YQ6J0giqJZXASRnsYpA9rGXe8F5aHja4sLDkuuCqezF6zLC+UGCnuWFgLSO0yiz3NuDrqNrIO/DeI5KiHNFTkzNmdBNGXgCJ7L5y59jdo02Fzdb6LGnmomp5Ih2kMbZbxOztcH5rN7waWv7ux3UXh2GzwQyudTid1XUvkqIg9nchlBAALiGvcAG3F9bm1918w/CJ431jqWMUkckQEEbiw3qADeXK0uDBbKLX1teyDvfj00clOJqcRsqXZG/eZnxvylzRI3Ll1APuuNj1Xbi2ISRyQRxxseZnObdzy3LlaXX0a64sCPgqmcHqH+xSeySNkhma+d0k8b5Xd1wcWkyWLbuJtccrNU/Riolqu2mhMTIGysiaHscZnPcLPFjZoyMAGa2sh2sg5WcVyHDpK3sW/dl/c7Q6tieWOObJvcEgW2XTi3EToJaSHJG6WocGlvaOGS4ve+Q3boRyuRpztCxYPVDBZqb2d3bvMoazPDtLK54ObPlsA7XW+i6q3BpQaJzIpJZG1DZ6p7nQh2kbma3eAbZ7BrbgAfEJaoxxzp5YKdjHvga10pkf2bQZAXMY2zSS4gXJ2FwuKo4uvSU9TDEHtnlZEWvflLHPcWa2ab2cCCuOrwV8VdUTGjbWxVHZubbsc8T42Bjge2cLtdYG4Ollu4mwqWSkgiipW3E8UksUT4wxjGPLnWLywOJGmg3JQS9BjLnVUlLLGGSMjbLmY4vYWvcWjUtaWuuDoRtqpdVjA8LkjrpJWRey0zog0xEsJkmDr9rZjnBvcs3fW2ys6AuctBflIuD1XQsJWXsRoQbgoMq6hdbuWB6WuLeIKgX4SXO78cPn2Tf2U1PjjY9HjKfHZcMnEcR5hBpnwCnLbOiYf/yFwVMuRuTpt5LKu4ibY5dVWajEXPfexd0HigmaqqyMt8fMrijN9zY7u8ug8Vzwxvc67zY8r7M8T1Ks+AYAZSC4FsQN9d5D18vFB5Dx0/8AzABBBDBvpe+ot4KyfYzQkzTTfhawNB8XE/oFq+1/EY563JFa0LBGXDm69yPTZeicGYPHS0jGRHMHAPc/+Iu1v4DkgnEREBERAREQFr7FufPYZ7Zc3PLe9vK62Ig1ywNcWlzQSx2Zl/wusW3HQ2c4epWxFwY02YxnsZGxWa4ucW5nCzbjICct78zfy10DvUfheER07pXRl5Mz+0kzOLrvOhdrsbADToFG4BiTxhUVQ68sgp+0OY3L3BpOp81CVM0rMKbiDamUziNk5zSO7F9yC6PsdGBtiWiwDtBre6C+ooavpzKWSvqHw0/Z3cxjzES91iHOlaQ4ANv3QR15KO4TnlMNUTJJJAJH+ySSEl7ogzcPOr2Zr5XHUjW6C1IvPOEqGKojp3PxSrknLY5ZIPa2EZhlcWujy5stxsTsvQ0BR9PhEbKiSoBf2kgDX3cS0hvujLsLXNrdSuauwovfLJLUzNiyjI2KR0IjDR33OcwgvN9dTYAbKAp8fnjwX2hzi6Z3che8auEkuSGRw590td4oLwiqNYX0VTRZZpZI6h5gmEz3SXcWXY9uY9w5gbhtm2O21tvGk1RGInsmEcftNOzKwd94fI0OzvJ0HKzRtuTewC0otFayQttE5rHEjvOBdYcyGgi7ulzbz2MLwLUySUpM0jpXiadpc7chkrmjQaAWGw0QWFERAREQERc9TWxx++9rfMi/wQdCKuV3GELNGAyH4D5qqYlxXUT3DXdkz/ZcH/t1QXzGsN9ojJabuiOtulrn1GhVHq6N7djcdbBXP7LXl1CXuNy6V5JOpNrDXqubiOi7GTUfdvN2O5Andp6IKgym07xJHidFKYVQSSm0MZ/m2FvNTeEYB25DjpH1tv8Ay/urpT07WNDWAABBAYNwqyOzprPcNQB7oP6la/tA4kFFSnKfvpLsiHTTV3kPzVlmlDGuc4gNaCXE8gBqvz1xdjrq2qfKb5B3Yh0YCbadTuggHguJJ1J1J5kk6k+qvXBHGBpwIZzeHZjubN/lqqaGeq+EagdEH6CpqlkjQ5jg5p2IN1tXimEYpLTm8by3qBt6hW+k4+cG2kizHq02HzQXxERAREQEREBcONVbY4Xl2bVrgA1rnknKdA1gJXciCucAzg0FPGQ5r44mtka9j2EEaEWcBf0UPjnD9PMDR0kBaXPHbPyvEUDA67yzP3M7gC0CP+K+m6vaIIXFK+BkjKeeEmIszte+PPCC05QxxsQ11tQT8VF8KRuhFa9jH+y9oXUsVnAkNYM/Zsdq1jnA5RYDporciCj8RzMrIIG0sbhUdrE9g7NzHQAOBkLyWgRgNuLE68rqy1mDCSYS9vUssWnIyTLGchvqzLqDz11UndEFN4nxZr6n2aZs/szAHTdnBK8TuOrY8zGkdmBYu/iuByIWXEBdX4bL2ET2lrwYmPaWOeIHtcLMIBbmymwVwuiCo10grqih7IOywye0TFzXNyZWENYcwHfLne7uACeiy+0CrAiiYBI9wqIJCGRyPsyOQOcTlaRoArYl0HN/iEfZ9pc5OuV9/wDrbN8lXPs9qh2DoyHsf2077PjkZdr5HOaRmaOTgrYl0BERAWitqmxML3mzQt6pn2hVhvFCPxHM7y1/QFBon4lmlBIIY0+6G725XPVQk019evx+aSOsAuaQ3Nh/ZBg9uY9B8yuad9tG2AG63ymw08gssOoe0kZGNS9wb53OvyCD1D7PaX2fD4s+mcl4H/Ie6PPZcvEfFsOV0QYJzfVovlBB5v6+S+8ate6CQRXaymjcQRp3w2wt5C/xXndI7LCHHk39OaD2TAMYiqYgY+6W2D2c2Hp5dCpNeZ/Zpw9OCax73ML7hkZ2c2+7vDporvxBjTaamfM7cCzW8y87D9UFI+1riQgexxHU6zeXJvrzXl8TL7Lpr6l0sr3yHM55zOJ6lYReYQazHb03uvkA58zqfzW6f3D4j81tjb9fP9EGMbbfp5/3K35CdiNF8aP6/n+ZWQPT6sg9xREQEREBERAREQEREBERAREQEREBERAREQEREBULjRt61pP4YRbzL3/t81fVR+NG/wCZB/8Ak35Ok/dBXZDv9fBcsc9nlp5jQ/mLLoqLDVaYobXLtzsOgQfXsP735baKe4IgLqxpaLljXOHm4ZQT4C5UKSrz9l9L/ryfysHpcn9EE7xQWQ0T2HXOOz31Jf7xv8SVX6HAIJqMiOMCV1m3dfuu20125rg4xxUz1WQH7uPQfzbErLAsR7KZupykgOHhff0Qej0UWWNjf4WhvwFv0XjP2j4z7RVOaw/dx90WOjnD3nfHT0XpnG+N+y0rnNIEj+5H5nd3oP0Xhvr/AHQabbfXx8VtY1fHN9P6Lcx7bXJGvUoNVYDl8yPzWYO/10C1TVAfYNBOoN7aaePNdDGba9P1KA4/Xmf6I2x+uq1tdcG/1p/VZ5fPl8gg91REQEREBERAREQEREBERAREQEREBERAREQEREBUrjf/AFh/xj/05XVUnjc/ft/4x/6cgqtULtIv/fksaebO3axG/gRusp2rlb3H35O0Pmg6eZXoHDs3s2FPlvrIXOb691vyC8/kOhVt4jltDTU4OjI2ufbqQLBBX4hu47k3K6KZ1nXWAC5sSmyRkg6u0H6oNXG2Puq6jMNI2AMjHl7x9Sq8FsPy/RfA1BkxqxqR3mC3P+66GRgW/ouedwc8Bu/e+YQbGHQfP5lZk/Xp/VfDHp9dFjmv5/uf6IM2t/t8/wBlta62v1p/da3Ot9eiMGn0eZQe5oiICIiAiIgIiICIiAiIgIiICIiAiIgIiICIiAqPxz/rt/4x/wCnIiCrz9VokjzAhEQZQOuAHcyGn5hTk8hc4uO5N/r0XxEGDVWsXqC555AaDyXxEHPbVZtbbU6WREGt0pfsbDbxP7LOEBvx/REQbHHT65BZ5eQ+tQiINLXXB8LfqV9LrfL8kRB//9k="/>
          <p:cNvSpPr>
            <a:spLocks noChangeAspect="1" noChangeArrowheads="1"/>
          </p:cNvSpPr>
          <p:nvPr/>
        </p:nvSpPr>
        <p:spPr bwMode="auto">
          <a:xfrm>
            <a:off x="2910464" y="1967485"/>
            <a:ext cx="644535" cy="719069"/>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ru-RU"/>
          </a:p>
        </p:txBody>
      </p:sp>
      <p:pic>
        <p:nvPicPr>
          <p:cNvPr id="1030" name="Picture 6" descr="http://1.bp.blogspot.com/-pFYZp00f9mI/UTR9N0eJd2I/AAAAAAAAAIA/QGlWDQOn3Xw/s16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14" y="615218"/>
            <a:ext cx="9000780" cy="5752531"/>
          </a:xfrm>
          <a:prstGeom prst="rect">
            <a:avLst/>
          </a:prstGeom>
          <a:ln>
            <a:noFill/>
          </a:ln>
          <a:effectLst>
            <a:softEdge rad="112500"/>
          </a:effectLst>
        </p:spPr>
        <p:style>
          <a:lnRef idx="2">
            <a:schemeClr val="accent2"/>
          </a:lnRef>
          <a:fillRef idx="1">
            <a:schemeClr val="lt1"/>
          </a:fillRef>
          <a:effectRef idx="0">
            <a:schemeClr val="accent2"/>
          </a:effectRef>
          <a:fontRef idx="minor">
            <a:schemeClr val="dk1"/>
          </a:fontRef>
        </p:style>
      </p:pic>
      <p:sp>
        <p:nvSpPr>
          <p:cNvPr id="7" name="TextBox 6"/>
          <p:cNvSpPr txBox="1"/>
          <p:nvPr/>
        </p:nvSpPr>
        <p:spPr>
          <a:xfrm>
            <a:off x="2016087" y="2209500"/>
            <a:ext cx="4663071" cy="1077218"/>
          </a:xfrm>
          <a:prstGeom prst="rect">
            <a:avLst/>
          </a:prstGeom>
          <a:noFill/>
        </p:spPr>
        <p:txBody>
          <a:bodyPr wrap="none" rtlCol="0">
            <a:spAutoFit/>
          </a:bodyPr>
          <a:lstStyle/>
          <a:p>
            <a:r>
              <a:rPr lang="kk-KZ" sz="3200" b="1" i="1" dirty="0" smtClean="0">
                <a:solidFill>
                  <a:schemeClr val="accent2"/>
                </a:solidFill>
                <a:latin typeface="Times New Roman" panose="02020603050405020304" pitchFamily="18" charset="0"/>
                <a:cs typeface="Times New Roman" panose="02020603050405020304" pitchFamily="18" charset="0"/>
              </a:rPr>
              <a:t>Сәуірдің  он  тоғызы </a:t>
            </a:r>
          </a:p>
          <a:p>
            <a:r>
              <a:rPr lang="kk-KZ" sz="3200" b="1" i="1" dirty="0" smtClean="0">
                <a:solidFill>
                  <a:schemeClr val="accent2"/>
                </a:solidFill>
                <a:latin typeface="Times New Roman" panose="02020603050405020304" pitchFamily="18" charset="0"/>
                <a:cs typeface="Times New Roman" panose="02020603050405020304" pitchFamily="18" charset="0"/>
              </a:rPr>
              <a:t>Сабақтың  тақырыбы : </a:t>
            </a:r>
            <a:endParaRPr lang="ru-RU" sz="3200" b="1" i="1" dirty="0">
              <a:solidFill>
                <a:schemeClr val="accent2"/>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016087" y="4881000"/>
            <a:ext cx="3687228" cy="707886"/>
          </a:xfrm>
          <a:prstGeom prst="rect">
            <a:avLst/>
          </a:prstGeom>
          <a:noFill/>
        </p:spPr>
        <p:txBody>
          <a:bodyPr wrap="none" rtlCol="0">
            <a:spAutoFit/>
          </a:bodyPr>
          <a:lstStyle/>
          <a:p>
            <a:r>
              <a:rPr lang="kk-KZ" sz="4000" b="1" i="1" dirty="0" smtClean="0">
                <a:solidFill>
                  <a:schemeClr val="accent2"/>
                </a:solidFill>
                <a:latin typeface="Times New Roman" panose="02020603050405020304" pitchFamily="18" charset="0"/>
                <a:cs typeface="Times New Roman" panose="02020603050405020304" pitchFamily="18" charset="0"/>
              </a:rPr>
              <a:t>«Кәрі  Қыран » </a:t>
            </a:r>
            <a:endParaRPr lang="ru-RU" sz="4000" b="1" i="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713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9594" y="1889247"/>
            <a:ext cx="9423094" cy="1354217"/>
          </a:xfrm>
          <a:prstGeom prst="rect">
            <a:avLst/>
          </a:prstGeom>
        </p:spPr>
        <p:txBody>
          <a:bodyPr wrap="square">
            <a:spAutoFit/>
          </a:bodyPr>
          <a:lstStyle/>
          <a:p>
            <a:r>
              <a:rPr lang="ru-RU" b="1" i="1" dirty="0" smtClean="0">
                <a:solidFill>
                  <a:schemeClr val="accent5"/>
                </a:solidFill>
                <a:effectLst/>
                <a:latin typeface="Times New Roman" panose="02020603050405020304" pitchFamily="18" charset="0"/>
              </a:rPr>
              <a:t/>
            </a:r>
            <a:br>
              <a:rPr lang="ru-RU" b="1" i="1" dirty="0" smtClean="0">
                <a:solidFill>
                  <a:schemeClr val="accent5"/>
                </a:solidFill>
                <a:effectLst/>
                <a:latin typeface="Times New Roman" panose="02020603050405020304" pitchFamily="18" charset="0"/>
              </a:rPr>
            </a:br>
            <a:r>
              <a:rPr lang="ru-RU" sz="3200" b="1" i="1" dirty="0" err="1" smtClean="0">
                <a:solidFill>
                  <a:schemeClr val="accent5"/>
                </a:solidFill>
                <a:effectLst/>
                <a:latin typeface="Times New Roman" panose="02020603050405020304" pitchFamily="18" charset="0"/>
              </a:rPr>
              <a:t>Қадыр</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ақынға</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немесе</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Қыранға</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шығаруға</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болады</a:t>
            </a:r>
            <a:r>
              <a:rPr lang="ru-RU" sz="3200" b="1" i="1" dirty="0" smtClean="0">
                <a:solidFill>
                  <a:schemeClr val="accent5"/>
                </a:solidFill>
                <a:effectLst/>
                <a:latin typeface="Times New Roman" panose="02020603050405020304" pitchFamily="18" charset="0"/>
              </a:rPr>
              <a:t>.</a:t>
            </a:r>
            <a:br>
              <a:rPr lang="ru-RU" sz="3200" b="1" i="1" dirty="0" smtClean="0">
                <a:solidFill>
                  <a:schemeClr val="accent5"/>
                </a:solidFill>
                <a:effectLst/>
                <a:latin typeface="Times New Roman" panose="02020603050405020304" pitchFamily="18" charset="0"/>
              </a:rPr>
            </a:br>
            <a:endParaRPr lang="ru-RU" sz="3200" b="1" i="1" dirty="0">
              <a:solidFill>
                <a:schemeClr val="accent5"/>
              </a:solidFill>
              <a:effectLst/>
              <a:latin typeface="Times New Roman" panose="02020603050405020304" pitchFamily="18" charset="0"/>
            </a:endParaRPr>
          </a:p>
        </p:txBody>
      </p:sp>
      <p:sp>
        <p:nvSpPr>
          <p:cNvPr id="5" name="Прямоугольник 4"/>
          <p:cNvSpPr/>
          <p:nvPr/>
        </p:nvSpPr>
        <p:spPr>
          <a:xfrm>
            <a:off x="699594" y="216770"/>
            <a:ext cx="5328446" cy="923330"/>
          </a:xfrm>
          <a:prstGeom prst="rect">
            <a:avLst/>
          </a:prstGeom>
          <a:noFill/>
        </p:spPr>
        <p:txBody>
          <a:bodyPr wrap="none" lIns="91440" tIns="45720" rIns="91440" bIns="45720">
            <a:spAutoFit/>
          </a:bodyPr>
          <a:lstStyle/>
          <a:p>
            <a:pPr algn="ctr"/>
            <a:r>
              <a:rPr lang="ru-RU" sz="5400" b="1" i="0"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Бес </a:t>
            </a:r>
            <a:r>
              <a:rPr lang="ru-RU" sz="5400" b="1" i="0"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жолды</a:t>
            </a:r>
            <a:r>
              <a:rPr lang="ru-RU" sz="5400" b="1" i="0"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 </a:t>
            </a:r>
            <a:r>
              <a:rPr lang="ru-RU" sz="5400" b="1" i="0"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өлең</a:t>
            </a:r>
            <a:r>
              <a:rPr lang="ru-RU" sz="5400" b="1" i="0"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55591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17503" y="2040341"/>
            <a:ext cx="6096000" cy="2369367"/>
          </a:xfrm>
          <a:prstGeom prst="rect">
            <a:avLst/>
          </a:prstGeom>
        </p:spPr>
        <p:txBody>
          <a:bodyPr>
            <a:spAutoFit/>
          </a:bodyPr>
          <a:lstStyle/>
          <a:p>
            <a:pPr>
              <a:lnSpc>
                <a:spcPct val="150000"/>
              </a:lnSpc>
            </a:pPr>
            <a:r>
              <a:rPr lang="ru-RU" b="0" i="0" dirty="0" smtClean="0">
                <a:solidFill>
                  <a:srgbClr val="000000"/>
                </a:solidFill>
                <a:effectLst/>
                <a:latin typeface="Times New Roman" panose="02020603050405020304" pitchFamily="18" charset="0"/>
              </a:rPr>
              <a:t/>
            </a:r>
            <a:br>
              <a:rPr lang="ru-RU" b="0" i="0" dirty="0" smtClean="0">
                <a:solidFill>
                  <a:srgbClr val="000000"/>
                </a:solidFill>
                <a:effectLst/>
                <a:latin typeface="Times New Roman" panose="02020603050405020304" pitchFamily="18" charset="0"/>
              </a:rPr>
            </a:br>
            <a:r>
              <a:rPr lang="ru-RU" sz="2800" b="1" i="1" dirty="0" smtClean="0">
                <a:solidFill>
                  <a:schemeClr val="accent5"/>
                </a:solidFill>
                <a:effectLst/>
                <a:latin typeface="Times New Roman" panose="02020603050405020304" pitchFamily="18" charset="0"/>
              </a:rPr>
              <a:t>1.Ұнаған </a:t>
            </a:r>
            <a:r>
              <a:rPr lang="ru-RU" sz="2800" b="1" i="1" dirty="0" err="1" smtClean="0">
                <a:solidFill>
                  <a:schemeClr val="accent5"/>
                </a:solidFill>
                <a:effectLst/>
                <a:latin typeface="Times New Roman" panose="02020603050405020304" pitchFamily="18" charset="0"/>
              </a:rPr>
              <a:t>шумақты</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жаттау</a:t>
            </a:r>
            <a:r>
              <a:rPr lang="ru-RU" sz="2800" b="1" i="1" dirty="0" smtClean="0">
                <a:solidFill>
                  <a:schemeClr val="accent5"/>
                </a:solidFill>
                <a:effectLst/>
                <a:latin typeface="Times New Roman" panose="02020603050405020304" pitchFamily="18" charset="0"/>
              </a:rPr>
              <a:t>.</a:t>
            </a:r>
            <a:br>
              <a:rPr lang="ru-RU" sz="2800" b="1" i="1" dirty="0" smtClean="0">
                <a:solidFill>
                  <a:schemeClr val="accent5"/>
                </a:solidFill>
                <a:effectLst/>
                <a:latin typeface="Times New Roman" panose="02020603050405020304" pitchFamily="18" charset="0"/>
              </a:rPr>
            </a:br>
            <a:r>
              <a:rPr lang="ru-RU" sz="2800" b="1" i="1" dirty="0" smtClean="0">
                <a:solidFill>
                  <a:schemeClr val="accent5"/>
                </a:solidFill>
                <a:effectLst/>
                <a:latin typeface="Times New Roman" panose="02020603050405020304" pitchFamily="18" charset="0"/>
              </a:rPr>
              <a:t>2. "</a:t>
            </a:r>
            <a:r>
              <a:rPr lang="ru-RU" sz="2800" b="1" i="1" dirty="0" err="1" smtClean="0">
                <a:solidFill>
                  <a:schemeClr val="accent5"/>
                </a:solidFill>
                <a:effectLst/>
                <a:latin typeface="Times New Roman" panose="02020603050405020304" pitchFamily="18" charset="0"/>
              </a:rPr>
              <a:t>Қадыр-Қыран-Қазақ</a:t>
            </a:r>
            <a:r>
              <a:rPr lang="ru-RU" sz="2800" b="1" i="1" dirty="0" smtClean="0">
                <a:solidFill>
                  <a:schemeClr val="accent5"/>
                </a:solidFill>
                <a:effectLst/>
                <a:latin typeface="Times New Roman" panose="02020603050405020304" pitchFamily="18" charset="0"/>
              </a:rPr>
              <a:t>" ой - </a:t>
            </a:r>
            <a:r>
              <a:rPr lang="ru-RU" sz="2800" b="1" i="1" dirty="0" err="1" smtClean="0">
                <a:solidFill>
                  <a:schemeClr val="accent5"/>
                </a:solidFill>
                <a:effectLst/>
                <a:latin typeface="Times New Roman" panose="02020603050405020304" pitchFamily="18" charset="0"/>
              </a:rPr>
              <a:t>толғау</a:t>
            </a:r>
            <a:r>
              <a:rPr lang="ru-RU" sz="2800" b="1" i="1" dirty="0" smtClean="0">
                <a:solidFill>
                  <a:schemeClr val="accent5"/>
                </a:solidFill>
                <a:effectLst/>
                <a:latin typeface="Times New Roman" panose="02020603050405020304" pitchFamily="18" charset="0"/>
              </a:rPr>
              <a:t/>
            </a:r>
            <a:br>
              <a:rPr lang="ru-RU" sz="2800" b="1" i="1" dirty="0" smtClean="0">
                <a:solidFill>
                  <a:schemeClr val="accent5"/>
                </a:solidFill>
                <a:effectLst/>
                <a:latin typeface="Times New Roman" panose="02020603050405020304" pitchFamily="18" charset="0"/>
              </a:rPr>
            </a:br>
            <a:r>
              <a:rPr lang="ru-RU" sz="2800" b="1" i="1" dirty="0" smtClean="0">
                <a:solidFill>
                  <a:schemeClr val="accent5"/>
                </a:solidFill>
                <a:effectLst/>
                <a:latin typeface="Times New Roman" panose="02020603050405020304" pitchFamily="18" charset="0"/>
              </a:rPr>
              <a:t>3.Ақын </a:t>
            </a:r>
            <a:r>
              <a:rPr lang="ru-RU" sz="2800" b="1" i="1" dirty="0" err="1" smtClean="0">
                <a:solidFill>
                  <a:schemeClr val="accent5"/>
                </a:solidFill>
                <a:effectLst/>
                <a:latin typeface="Times New Roman" panose="02020603050405020304" pitchFamily="18" charset="0"/>
              </a:rPr>
              <a:t>туралы</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ізденіп</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келу</a:t>
            </a:r>
            <a:r>
              <a:rPr lang="ru-RU" sz="2800" b="1" i="1" dirty="0" smtClean="0">
                <a:solidFill>
                  <a:schemeClr val="accent5"/>
                </a:solidFill>
                <a:effectLst/>
                <a:latin typeface="Times New Roman" panose="02020603050405020304" pitchFamily="18" charset="0"/>
              </a:rPr>
              <a:t>.</a:t>
            </a:r>
          </a:p>
        </p:txBody>
      </p:sp>
      <p:sp>
        <p:nvSpPr>
          <p:cNvPr id="5" name="Прямоугольник 4"/>
          <p:cNvSpPr/>
          <p:nvPr/>
        </p:nvSpPr>
        <p:spPr>
          <a:xfrm>
            <a:off x="1546830" y="763962"/>
            <a:ext cx="5220403" cy="923330"/>
          </a:xfrm>
          <a:prstGeom prst="rect">
            <a:avLst/>
          </a:prstGeom>
          <a:noFill/>
        </p:spPr>
        <p:txBody>
          <a:bodyPr wrap="none" lIns="91440" tIns="45720" rIns="91440" bIns="45720">
            <a:spAutoFit/>
          </a:bodyPr>
          <a:lstStyle/>
          <a:p>
            <a:pPr algn="ctr"/>
            <a:r>
              <a:rPr lang="ru-RU" sz="5400" b="1" i="0"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Үйге</a:t>
            </a:r>
            <a:r>
              <a:rPr lang="ru-RU" sz="5400" b="1" i="0"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 </a:t>
            </a:r>
            <a:r>
              <a:rPr lang="ru-RU" sz="5400" b="1" i="0"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тапсырма</a:t>
            </a:r>
            <a:r>
              <a:rPr lang="ru-RU" sz="5400" b="1" i="0"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rPr>
              <a:t>:</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475228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xQSERUUEhQVExQWGBoXFBgVGBcYGBgYFBgXGhgbFxcYHCggGBomHBUXIjEhJSksLi4uFx80ODMsNygtLisBCgoKBQUFDgUFDisZExkrKysrKysrKysrKysrKysrKysrKysrKysrKysrKysrKysrKysrKysrKysrKysrKysrK//AABEIAKcBLQMBIgACEQEDEQH/xAAcAAEAAgMBAQEAAAAAAAAAAAAABQYCAwQHAQj/xAA9EAABAwIEAwUFBgQHAQEAAAABAAIDBBEFEiExBkFREyJhcYEUMpGh8AcjQrHB0VJy4fEVJDNic5KyY4L/xAAUAQEAAAAAAAAAAAAAAAAAAAAA/8QAFBEBAAAAAAAAAAAAAAAAAAAAAP/aAAwDAQACEQMRAD8A9IREQEREBERAREQEREBERAREQEREBERAREQEREBERAREQERcOI4gIh42uEGeI1QjYTex+aplbiNn97lb/sb6lY1WKmVxF9wSB1ttb56KArps8gJOV1rOvsehCDprMZNxkt2jzoT+FvUDyX2PGMshY0kke846ucfDoo6ege0B25b82m2o6qOjhc2Uk3AdfXpfr8UFuq8Rbzs7LY3vYhx1ABCncD4rDu7L6Hc+Rtv5ry3EJXNtr1J89gfBWXhapjbC57zYNFnO5672QerxyBwBabg7ELJeYUHFYikvHmyO3Dvd9V6RQ1bZWB7dig3oiICIiAiIgIiICIiAiIgIiICIiAiIgIiICIiAiIgIiICIiDVPNl8zsPJVPiObORe9/wAOXl4W5+Smqqf743IsAMo5+P14L57CHObI4e6bjxPL4IIfDeDC7vPcQTqdNvLouqs4JzbO/wCwB/RW6lkFtlvzoKvhnCLYx3nF3hy9AvlVw7G25aBcg+KsriuWsqBbVB59XcNRuGrdOgAuVT+IaJ7RlAysbqGj8z1K9ekLTyVU4mpM1yweV9idUFKo2Hsb5g4bZenW9/2Vq+z7H+zeaeZ2Vrv9LNtcfhuobD6CN2a/dJ0c0nn6+KhsTpXwPBcAdQWuHMjbTkUHvSKJ4VxX2mlZIfe913m3T5qWQEREBERAREQEREBERAREQEREBERAREQEREBERAREQF8K+ogpDnuNVaxDQe8OZPTyVviGcfXJVfiB/YzOkI0a0v8AMkWHnsfipfCsYc2nj7hklLczwBrd2tvmgslNEANVuyhVWm4ua52WSOSEj+MWv63U6Kv7vOdrX+KDdOBZRdRD6rmqOJoI3WcXH+UXXXSY3TyjuOB8Dofmg46huVqr1biDbAHne3nyCs1eAdAV51xe1zRpoQbjzQcWJ1Zif4HY2uPVQsleCTfVjveZfVvl4c1okxJ0jSw2Dhq3o7qPNRgcC7TunmDsg9i+y53+We29w1+nqArmqX9l2X2Z9gQc+vwGyuiAiIgIiICIiAiIgIiICIiAiIgIiICIiAiIgIiICIiAiIgq3HELXMDbHM9rhpzta35r5xLgssoFnugiDdeyJzOIAAuRsFKY5AHOpyRtMB6EflorYGC3gg8fgwNrWhkcz3yl1y51yCDyI2C9NlhLaVoPvZAD52WTmRuflZa4sXWGw81uxE6C+yDyLFaGo7TK2VkIubE6nTw5BdFKysY27pYagg6My6lvQOA95ej+yQzgg5XEb9QvkeCxxXLWBBXsLrwQA9j4XW92Tl5HmobjODOwuAvax+Ct88dr32+NlXccfmaRuEHlLsNMhOXQjUdPisWUzSbSva3xBGv9V31OEyfeSZbsbdxF9CFodQf5XtSBpe/roPmQg9I+yhloJbEkZxa/gFeVXPs9p8mHQaWJbmPiSd1Y0BERARYvkDfeIHmQPzR0gAuSAOpIA+KDJERAREQEREBEWDZWk2BBI3AINkGaLF8gbuQOlyAskBERAREQEREBERAREQEREGEsYcNeoPqNlhV4mRGbb7DzW4rhqnBjXOOttUHzCp/ZW2lIJeS4u/3Hl6L5iHE8AIL3gAcr7qDrMRjljtIJGDa5ZYehKiKCkpGS5+2bIQPxageXignm1Tnze1QgtiyhrgQRmsdSPJWI4mCNDdVuXiSL3e0Z03H5L62Jwbe+nLyQSFbUZgbKAliJvdSNObgkrknlGayDU7DBMOzJswjvgbkHl6qn8Ruj9ohomDLGHt7QA33IsL8z+4XZxRxZLSShsQaQ5lzmvvew2VU4VhfU4hDe7nOkD3n+XvEnoNEH6Agp2xtDGCzWizR0AWaEogIiIKh9p8bDSxF7Q4Cpg3bm0L7OsLX1FxYbo+lgxOplZK0PggYI2RODmOzy6vk7M2c0Boa1rrD8dl18d0M00EbYIjK4TxSOAdG2zY3Zjq9zelhZY49QTispqymjMhAdDUsDo2uMTu8Dd7gCWu5A80HfiWI1DTL2VNmbE0OzSSZBJ3cxEQa1xNtiXW167r47HM1B7ZGzMOx7cMc62gbmLS4A66EeaiKyhqJJ6kSwOmY8D2ZxlaIY2lliHx5r5w+5vlde+hAXDCZmUdJhxgk7Z0be3AdEcsMTwJO92mW7tGjX8d+VkE9QY7K+s9mfCxtoBOXtkc6we7K1tiwa3B8NFt4bxl9S6oD4hH2EzodHl2YssS73RYWLbc91EsmkZizZZYJI46iFtNGSYnfeMdJKQ7I85RlBt5KLPD0zmV2aiPbTzyPp5TJBeMOaBG/MJMzSCM1gPigtkOLvNc+l7NoayJsufObkPcWgZMu92nnso+n4jqZfaBFSte+nlMbrzWa7KA7uEsuXEHYgDbVMIoKhleXyMc5nskUJmzR2dJGXOccubPY5t7bhcPDtZKybEhHTvl/zby0tdGBmMbO67O4Fo0BvY7+CCz4DirKunjnjuGyNvY7g7EHxBBCpUzBTYs+qaMrHTMpp7DS1REwsebf/AEa3X/crZwjhLqSjiheQ57QTIRtneS51vC5so2fBpKj/ABCKSN0TJy0wyExu70bGhrg1jy4Wc0GxtoOSCG4ltPiVI9wzRx1TaeMHVpcI3PmNufe7NvgY3dVao8Xea91L2bcoiEvaZzcgkttky75h12+ChsQwKWP/AA5kUbpxTzdrO8OjbcuBzus94Jc573O0vzWeJ4W9+IvlkozUQdg2NpLoDd2YuNmySAgWNrlBL41i74JqaNsbXioeY7l5aWlrS4mwabjKD6rmfj05qp6aOna98TWPa4y5WFsl7Zzlu12mwB56qFo8Fq4/YQ6J0giqJZXASRnsYpA9rGXe8F5aHja4sLDkuuCqezF6zLC+UGCnuWFgLSO0yiz3NuDrqNrIO/DeI5KiHNFTkzNmdBNGXgCJ7L5y59jdo02Fzdb6LGnmomp5Ih2kMbZbxOztcH5rN7waWv7ux3UXh2GzwQyudTid1XUvkqIg9nchlBAALiGvcAG3F9bm1918w/CJ431jqWMUkckQEEbiw3qADeXK0uDBbKLX1teyDvfj00clOJqcRsqXZG/eZnxvylzRI3Ll1APuuNj1Xbi2ISRyQRxxseZnObdzy3LlaXX0a64sCPgqmcHqH+xSeySNkhma+d0k8b5Xd1wcWkyWLbuJtccrNU/Riolqu2mhMTIGysiaHscZnPcLPFjZoyMAGa2sh2sg5WcVyHDpK3sW/dl/c7Q6tieWOObJvcEgW2XTi3EToJaSHJG6WocGlvaOGS4ve+Q3boRyuRpztCxYPVDBZqb2d3bvMoazPDtLK54ObPlsA7XW+i6q3BpQaJzIpJZG1DZ6p7nQh2kbma3eAbZ7BrbgAfEJaoxxzp5YKdjHvga10pkf2bQZAXMY2zSS4gXJ2FwuKo4uvSU9TDEHtnlZEWvflLHPcWa2ab2cCCuOrwV8VdUTGjbWxVHZubbsc8T42Bjge2cLtdYG4Ollu4mwqWSkgiipW3E8UksUT4wxjGPLnWLywOJGmg3JQS9BjLnVUlLLGGSMjbLmY4vYWvcWjUtaWuuDoRtqpdVjA8LkjrpJWRey0zog0xEsJkmDr9rZjnBvcs3fW2ys6AuctBflIuD1XQsJWXsRoQbgoMq6hdbuWB6WuLeIKgX4SXO78cPn2Tf2U1PjjY9HjKfHZcMnEcR5hBpnwCnLbOiYf/yFwVMuRuTpt5LKu4ibY5dVWajEXPfexd0HigmaqqyMt8fMrijN9zY7u8ug8Vzwxvc67zY8r7M8T1Ks+AYAZSC4FsQN9d5D18vFB5Dx0/8AzABBBDBvpe+ot4KyfYzQkzTTfhawNB8XE/oFq+1/EY563JFa0LBGXDm69yPTZeicGYPHS0jGRHMHAPc/+Iu1v4DkgnEREBERAREQFr7FufPYZ7Zc3PLe9vK62Ig1ywNcWlzQSx2Zl/wusW3HQ2c4epWxFwY02YxnsZGxWa4ucW5nCzbjICct78zfy10DvUfheER07pXRl5Mz+0kzOLrvOhdrsbADToFG4BiTxhUVQ68sgp+0OY3L3BpOp81CVM0rMKbiDamUziNk5zSO7F9yC6PsdGBtiWiwDtBre6C+ooavpzKWSvqHw0/Z3cxjzES91iHOlaQ4ANv3QR15KO4TnlMNUTJJJAJH+ySSEl7ogzcPOr2Zr5XHUjW6C1IvPOEqGKojp3PxSrknLY5ZIPa2EZhlcWujy5stxsTsvQ0BR9PhEbKiSoBf2kgDX3cS0hvujLsLXNrdSuauwovfLJLUzNiyjI2KR0IjDR33OcwgvN9dTYAbKAp8fnjwX2hzi6Z3che8auEkuSGRw590td4oLwiqNYX0VTRZZpZI6h5gmEz3SXcWXY9uY9w5gbhtm2O21tvGk1RGInsmEcftNOzKwd94fI0OzvJ0HKzRtuTewC0otFayQttE5rHEjvOBdYcyGgi7ulzbz2MLwLUySUpM0jpXiadpc7chkrmjQaAWGw0QWFERAREQERc9TWxx++9rfMi/wQdCKuV3GELNGAyH4D5qqYlxXUT3DXdkz/ZcH/t1QXzGsN9ojJabuiOtulrn1GhVHq6N7djcdbBXP7LXl1CXuNy6V5JOpNrDXqubiOi7GTUfdvN2O5Andp6IKgym07xJHidFKYVQSSm0MZ/m2FvNTeEYB25DjpH1tv8Ay/urpT07WNDWAABBAYNwqyOzprPcNQB7oP6la/tA4kFFSnKfvpLsiHTTV3kPzVlmlDGuc4gNaCXE8gBqvz1xdjrq2qfKb5B3Yh0YCbadTuggHguJJ1J1J5kk6k+qvXBHGBpwIZzeHZjubN/lqqaGeq+EagdEH6CpqlkjQ5jg5p2IN1tXimEYpLTm8by3qBt6hW+k4+cG2kizHq02HzQXxERAREQEREBcONVbY4Xl2bVrgA1rnknKdA1gJXciCucAzg0FPGQ5r44mtka9j2EEaEWcBf0UPjnD9PMDR0kBaXPHbPyvEUDA67yzP3M7gC0CP+K+m6vaIIXFK+BkjKeeEmIszte+PPCC05QxxsQ11tQT8VF8KRuhFa9jH+y9oXUsVnAkNYM/Zsdq1jnA5RYDporciCj8RzMrIIG0sbhUdrE9g7NzHQAOBkLyWgRgNuLE68rqy1mDCSYS9vUssWnIyTLGchvqzLqDz11UndEFN4nxZr6n2aZs/szAHTdnBK8TuOrY8zGkdmBYu/iuByIWXEBdX4bL2ET2lrwYmPaWOeIHtcLMIBbmymwVwuiCo10grqih7IOywye0TFzXNyZWENYcwHfLne7uACeiy+0CrAiiYBI9wqIJCGRyPsyOQOcTlaRoArYl0HN/iEfZ9pc5OuV9/wDrbN8lXPs9qh2DoyHsf2077PjkZdr5HOaRmaOTgrYl0BERAWitqmxML3mzQt6pn2hVhvFCPxHM7y1/QFBon4lmlBIIY0+6G725XPVQk019evx+aSOsAuaQ3Nh/ZBg9uY9B8yuad9tG2AG63ymw08gssOoe0kZGNS9wb53OvyCD1D7PaX2fD4s+mcl4H/Ie6PPZcvEfFsOV0QYJzfVovlBB5v6+S+8ate6CQRXaymjcQRp3w2wt5C/xXndI7LCHHk39OaD2TAMYiqYgY+6W2D2c2Hp5dCpNeZ/Zpw9OCax73ML7hkZ2c2+7vDporvxBjTaamfM7cCzW8y87D9UFI+1riQgexxHU6zeXJvrzXl8TL7Lpr6l0sr3yHM55zOJ6lYReYQazHb03uvkA58zqfzW6f3D4j81tjb9fP9EGMbbfp5/3K35CdiNF8aP6/n+ZWQPT6sg9xREQEREBERAREQEREBERAREQEREBERAREQEREBULjRt61pP4YRbzL3/t81fVR+NG/wCZB/8Ak35Ok/dBXZDv9fBcsc9nlp5jQ/mLLoqLDVaYobXLtzsOgQfXsP735baKe4IgLqxpaLljXOHm4ZQT4C5UKSrz9l9L/ryfysHpcn9EE7xQWQ0T2HXOOz31Jf7xv8SVX6HAIJqMiOMCV1m3dfuu20125rg4xxUz1WQH7uPQfzbErLAsR7KZupykgOHhff0Qej0UWWNjf4WhvwFv0XjP2j4z7RVOaw/dx90WOjnD3nfHT0XpnG+N+y0rnNIEj+5H5nd3oP0Xhvr/AHQabbfXx8VtY1fHN9P6Lcx7bXJGvUoNVYDl8yPzWYO/10C1TVAfYNBOoN7aaePNdDGba9P1KA4/Xmf6I2x+uq1tdcG/1p/VZ5fPl8gg91REQEREBERAREQEREBERAREQEREBERAREQEREBUrjf/AFh/xj/05XVUnjc/ft/4x/6cgqtULtIv/fksaebO3axG/gRusp2rlb3H35O0Pmg6eZXoHDs3s2FPlvrIXOb691vyC8/kOhVt4jltDTU4OjI2ufbqQLBBX4hu47k3K6KZ1nXWAC5sSmyRkg6u0H6oNXG2Puq6jMNI2AMjHl7x9Sq8FsPy/RfA1BkxqxqR3mC3P+66GRgW/ouedwc8Bu/e+YQbGHQfP5lZk/Xp/VfDHp9dFjmv5/uf6IM2t/t8/wBlta62v1p/da3Ot9eiMGn0eZQe5oiICIiAiIgIiICIiAiIgIiICIiAiIgIiICIiAqPxz/rt/4x/wCnIiCrz9VokjzAhEQZQOuAHcyGn5hTk8hc4uO5N/r0XxEGDVWsXqC555AaDyXxEHPbVZtbbU6WREGt0pfsbDbxP7LOEBvx/REQbHHT65BZ5eQ+tQiINLXXB8LfqV9LrfL8k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 name="Picture 2" descr="Қадыр Мырза Әлі.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501" y="1124907"/>
            <a:ext cx="3771403" cy="41191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4751904" y="1124907"/>
            <a:ext cx="6096000" cy="5078313"/>
          </a:xfrm>
          <a:prstGeom prst="rect">
            <a:avLst/>
          </a:prstGeom>
        </p:spPr>
        <p:txBody>
          <a:bodyPr>
            <a:spAutoFit/>
          </a:bodyPr>
          <a:lstStyle/>
          <a:p>
            <a:pPr>
              <a:lnSpc>
                <a:spcPct val="150000"/>
              </a:lnSpc>
            </a:pPr>
            <a:r>
              <a:rPr lang="ru-RU" b="1" i="1" dirty="0" err="1" smtClean="0">
                <a:solidFill>
                  <a:schemeClr val="accent5"/>
                </a:solidFill>
                <a:effectLst/>
                <a:latin typeface="Times New Roman" panose="02020603050405020304" pitchFamily="18" charset="0"/>
                <a:cs typeface="Times New Roman" panose="02020603050405020304" pitchFamily="18" charset="0"/>
              </a:rPr>
              <a:t>Қадыр</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Мырзалиев</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Жымпиты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ауылында</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туған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Ол</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атақты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қазақ</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ақыны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халық</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жазушысы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Қаз</a:t>
            </a:r>
            <a:r>
              <a:rPr lang="ru-RU" b="1" i="1" dirty="0" smtClean="0">
                <a:solidFill>
                  <a:schemeClr val="accent5"/>
                </a:solidFill>
                <a:effectLst/>
                <a:latin typeface="Times New Roman" panose="02020603050405020304" pitchFamily="18" charset="0"/>
                <a:cs typeface="Times New Roman" panose="02020603050405020304" pitchFamily="18" charset="0"/>
              </a:rPr>
              <a:t> МУ-</a:t>
            </a:r>
            <a:r>
              <a:rPr lang="ru-RU" b="1" i="1" dirty="0" err="1" smtClean="0">
                <a:solidFill>
                  <a:schemeClr val="accent5"/>
                </a:solidFill>
                <a:effectLst/>
                <a:latin typeface="Times New Roman" panose="02020603050405020304" pitchFamily="18" charset="0"/>
                <a:cs typeface="Times New Roman" panose="02020603050405020304" pitchFamily="18" charset="0"/>
              </a:rPr>
              <a:t>дың</a:t>
            </a:r>
            <a:r>
              <a:rPr lang="ru-RU" b="1" i="1" dirty="0" smtClean="0">
                <a:solidFill>
                  <a:schemeClr val="accent5"/>
                </a:solidFill>
                <a:effectLst/>
                <a:latin typeface="Times New Roman" panose="02020603050405020304" pitchFamily="18" charset="0"/>
                <a:cs typeface="Times New Roman" panose="02020603050405020304" pitchFamily="18" charset="0"/>
              </a:rPr>
              <a:t>     филология </a:t>
            </a:r>
            <a:r>
              <a:rPr lang="ru-RU" b="1" i="1" dirty="0" err="1" smtClean="0">
                <a:solidFill>
                  <a:schemeClr val="accent5"/>
                </a:solidFill>
                <a:effectLst/>
                <a:latin typeface="Times New Roman" panose="02020603050405020304" pitchFamily="18" charset="0"/>
                <a:cs typeface="Times New Roman" panose="02020603050405020304" pitchFamily="18" charset="0"/>
              </a:rPr>
              <a:t>факультетін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бітірген</a:t>
            </a:r>
            <a:r>
              <a:rPr lang="ru-RU" b="1" i="1" dirty="0" smtClean="0">
                <a:solidFill>
                  <a:schemeClr val="accent5"/>
                </a:solidFill>
                <a:effectLst/>
                <a:latin typeface="Times New Roman" panose="02020603050405020304" pitchFamily="18" charset="0"/>
                <a:cs typeface="Times New Roman" panose="02020603050405020304" pitchFamily="18" charset="0"/>
              </a:rPr>
              <a:t>. 1958-1993 </a:t>
            </a:r>
            <a:r>
              <a:rPr lang="ru-RU" b="1" i="1" dirty="0" err="1" smtClean="0">
                <a:solidFill>
                  <a:schemeClr val="accent5"/>
                </a:solidFill>
                <a:effectLst/>
                <a:latin typeface="Times New Roman" panose="02020603050405020304" pitchFamily="18" charset="0"/>
                <a:cs typeface="Times New Roman" panose="02020603050405020304" pitchFamily="18" charset="0"/>
              </a:rPr>
              <a:t>жылы</a:t>
            </a:r>
            <a:r>
              <a:rPr lang="ru-RU" b="1" i="1" dirty="0" smtClean="0">
                <a:solidFill>
                  <a:schemeClr val="accent5"/>
                </a:solidFill>
                <a:effectLst/>
                <a:latin typeface="Times New Roman" panose="02020603050405020304" pitchFamily="18" charset="0"/>
                <a:cs typeface="Times New Roman" panose="02020603050405020304" pitchFamily="18" charset="0"/>
              </a:rPr>
              <a:t> « </a:t>
            </a:r>
            <a:r>
              <a:rPr lang="ru-RU" b="1" i="1" dirty="0" err="1" smtClean="0">
                <a:solidFill>
                  <a:schemeClr val="accent5"/>
                </a:solidFill>
                <a:effectLst/>
                <a:latin typeface="Times New Roman" panose="02020603050405020304" pitchFamily="18" charset="0"/>
                <a:cs typeface="Times New Roman" panose="02020603050405020304" pitchFamily="18" charset="0"/>
              </a:rPr>
              <a:t>Балдырған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журналында</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әдеби</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қызметкер</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Жұлдыз</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журналында</a:t>
            </a:r>
            <a:r>
              <a:rPr lang="ru-RU" b="1" i="1" dirty="0" smtClean="0">
                <a:solidFill>
                  <a:schemeClr val="accent5"/>
                </a:solidFill>
                <a:effectLst/>
                <a:latin typeface="Times New Roman" panose="02020603050405020304" pitchFamily="18" charset="0"/>
                <a:cs typeface="Times New Roman" panose="02020603050405020304" pitchFamily="18" charset="0"/>
              </a:rPr>
              <a:t> поэзия </a:t>
            </a:r>
            <a:r>
              <a:rPr lang="ru-RU" b="1" i="1" dirty="0" err="1" smtClean="0">
                <a:solidFill>
                  <a:schemeClr val="accent5"/>
                </a:solidFill>
                <a:effectLst/>
                <a:latin typeface="Times New Roman" panose="02020603050405020304" pitchFamily="18" charset="0"/>
                <a:cs typeface="Times New Roman" panose="02020603050405020304" pitchFamily="18" charset="0"/>
              </a:rPr>
              <a:t>және</a:t>
            </a:r>
            <a:r>
              <a:rPr lang="ru-RU" b="1" i="1" dirty="0" smtClean="0">
                <a:solidFill>
                  <a:schemeClr val="accent5"/>
                </a:solidFill>
                <a:effectLst/>
                <a:latin typeface="Times New Roman" panose="02020603050405020304" pitchFamily="18" charset="0"/>
                <a:cs typeface="Times New Roman" panose="02020603050405020304" pitchFamily="18" charset="0"/>
              </a:rPr>
              <a:t> сын </a:t>
            </a:r>
            <a:r>
              <a:rPr lang="ru-RU" b="1" i="1" dirty="0" err="1" smtClean="0">
                <a:solidFill>
                  <a:schemeClr val="accent5"/>
                </a:solidFill>
                <a:effectLst/>
                <a:latin typeface="Times New Roman" panose="02020603050405020304" pitchFamily="18" charset="0"/>
                <a:cs typeface="Times New Roman" panose="02020603050405020304" pitchFamily="18" charset="0"/>
              </a:rPr>
              <a:t>бөлімінің</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меңгерушісі</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жауапты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хатшы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болды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Мырзалиевтің</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алғашқы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өлеңі</a:t>
            </a:r>
            <a:r>
              <a:rPr lang="ru-RU" b="1" i="1" dirty="0" smtClean="0">
                <a:solidFill>
                  <a:schemeClr val="accent5"/>
                </a:solidFill>
                <a:effectLst/>
                <a:latin typeface="Times New Roman" panose="02020603050405020304" pitchFamily="18" charset="0"/>
                <a:cs typeface="Times New Roman" panose="02020603050405020304" pitchFamily="18" charset="0"/>
              </a:rPr>
              <a:t> 1954 «Пионер» </a:t>
            </a:r>
            <a:r>
              <a:rPr lang="ru-RU" b="1" i="1" dirty="0" err="1" smtClean="0">
                <a:solidFill>
                  <a:schemeClr val="accent5"/>
                </a:solidFill>
                <a:effectLst/>
                <a:latin typeface="Times New Roman" panose="02020603050405020304" pitchFamily="18" charset="0"/>
                <a:cs typeface="Times New Roman" panose="02020603050405020304" pitchFamily="18" charset="0"/>
              </a:rPr>
              <a:t>журналында</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жарияланған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Ол</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Ақ</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отау</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Домбыра</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Қорамсаң</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т.б</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шығармаларын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жазды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Ол</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шетел</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елдері</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үшін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ең</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атақты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адам</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Оның</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еңбектерін</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шеделдіктер</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өте</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жоғары</a:t>
            </a:r>
            <a:r>
              <a:rPr lang="ru-RU" b="1" i="1" dirty="0" smtClean="0">
                <a:solidFill>
                  <a:schemeClr val="accent5"/>
                </a:solidFill>
                <a:effectLst/>
                <a:latin typeface="Times New Roman" panose="02020603050405020304" pitchFamily="18" charset="0"/>
                <a:cs typeface="Times New Roman" panose="02020603050405020304" pitchFamily="18" charset="0"/>
              </a:rPr>
              <a:t> </a:t>
            </a:r>
            <a:r>
              <a:rPr lang="ru-RU" b="1" i="1" dirty="0" err="1" smtClean="0">
                <a:solidFill>
                  <a:schemeClr val="accent5"/>
                </a:solidFill>
                <a:effectLst/>
                <a:latin typeface="Times New Roman" panose="02020603050405020304" pitchFamily="18" charset="0"/>
                <a:cs typeface="Times New Roman" panose="02020603050405020304" pitchFamily="18" charset="0"/>
              </a:rPr>
              <a:t>бағалады</a:t>
            </a:r>
            <a:r>
              <a:rPr lang="ru-RU" b="1" i="1" dirty="0" smtClean="0">
                <a:solidFill>
                  <a:schemeClr val="accent5"/>
                </a:solidFill>
                <a:effectLst/>
                <a:latin typeface="Times New Roman" panose="02020603050405020304" pitchFamily="18" charset="0"/>
                <a:cs typeface="Times New Roman" panose="02020603050405020304" pitchFamily="18" charset="0"/>
              </a:rPr>
              <a:t>.</a:t>
            </a:r>
          </a:p>
          <a:p>
            <a:pPr>
              <a:lnSpc>
                <a:spcPct val="150000"/>
              </a:lnSpc>
            </a:pPr>
            <a:r>
              <a:rPr lang="ru-RU" b="1" i="1" dirty="0" smtClean="0">
                <a:solidFill>
                  <a:schemeClr val="accent5"/>
                </a:solidFill>
              </a:rPr>
              <a:t/>
            </a:r>
            <a:br>
              <a:rPr lang="ru-RU" b="1" i="1" dirty="0" smtClean="0">
                <a:solidFill>
                  <a:schemeClr val="accent5"/>
                </a:solidFill>
              </a:rPr>
            </a:br>
            <a:endParaRPr lang="ru-RU" b="1" i="1" dirty="0">
              <a:solidFill>
                <a:schemeClr val="accent5"/>
              </a:solidFill>
            </a:endParaRPr>
          </a:p>
        </p:txBody>
      </p:sp>
    </p:spTree>
    <p:extLst>
      <p:ext uri="{BB962C8B-B14F-4D97-AF65-F5344CB8AC3E}">
        <p14:creationId xmlns:p14="http://schemas.microsoft.com/office/powerpoint/2010/main" val="2007644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0506" y="864668"/>
            <a:ext cx="9672810" cy="4708981"/>
          </a:xfrm>
          <a:prstGeom prst="rect">
            <a:avLst/>
          </a:prstGeom>
        </p:spPr>
        <p:txBody>
          <a:bodyPr wrap="square">
            <a:spAutoFit/>
          </a:bodyPr>
          <a:lstStyle/>
          <a:p>
            <a:pPr>
              <a:lnSpc>
                <a:spcPct val="150000"/>
              </a:lnSpc>
            </a:pPr>
            <a:r>
              <a:rPr lang="ru-RU" sz="2000" b="1" i="1" dirty="0" err="1" smtClean="0">
                <a:solidFill>
                  <a:schemeClr val="accent2"/>
                </a:solidFill>
                <a:effectLst/>
                <a:latin typeface="Times New Roman" panose="02020603050405020304" pitchFamily="18" charset="0"/>
                <a:cs typeface="Times New Roman" panose="02020603050405020304" pitchFamily="18" charset="0"/>
              </a:rPr>
              <a:t>Еңбек</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жолын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сол</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кезде</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жаңадан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ашылған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балалар</a:t>
            </a:r>
            <a:r>
              <a:rPr lang="ru-RU" sz="2000" b="1" i="1" dirty="0" smtClean="0">
                <a:solidFill>
                  <a:schemeClr val="accent2"/>
                </a:solidFill>
                <a:effectLst/>
                <a:latin typeface="Times New Roman" panose="02020603050405020304" pitchFamily="18" charset="0"/>
                <a:cs typeface="Times New Roman" panose="02020603050405020304" pitchFamily="18" charset="0"/>
              </a:rPr>
              <a:t> журналы </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2" tooltip="Балдырған (журнал)"/>
              </a:rPr>
              <a:t>«</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2" tooltip="Балдырған (журнал)"/>
              </a:rPr>
              <a:t>Балдырғаннан</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2" tooltip="Балдырған (журнал)"/>
              </a:rPr>
              <a:t>»</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бастаған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3" tooltip="Жұлдыз (журнал)"/>
              </a:rPr>
              <a:t>«</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3" tooltip="Жұлдыз (журнал)"/>
              </a:rPr>
              <a:t>Жұлдыз</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3" tooltip="Жұлдыз (журнал)"/>
              </a:rPr>
              <a:t>»</a:t>
            </a:r>
            <a:r>
              <a:rPr lang="ru-RU" sz="2000" b="1" i="1" dirty="0" smtClean="0">
                <a:solidFill>
                  <a:schemeClr val="accent2"/>
                </a:solidFill>
                <a:effectLst/>
                <a:latin typeface="Times New Roman" panose="02020603050405020304" pitchFamily="18" charset="0"/>
                <a:cs typeface="Times New Roman" panose="02020603050405020304" pitchFamily="18" charset="0"/>
              </a:rPr>
              <a:t> журналы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редакциясында</a:t>
            </a:r>
            <a:r>
              <a:rPr lang="ru-RU" sz="2000" b="1" i="1" dirty="0" smtClean="0">
                <a:solidFill>
                  <a:schemeClr val="accent2"/>
                </a:solidFill>
                <a:effectLst/>
                <a:latin typeface="Times New Roman" panose="02020603050405020304" pitchFamily="18" charset="0"/>
                <a:cs typeface="Times New Roman" panose="02020603050405020304" pitchFamily="18" charset="0"/>
              </a:rPr>
              <a:t> поэзия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және</a:t>
            </a:r>
            <a:r>
              <a:rPr lang="ru-RU" sz="2000" b="1" i="1" dirty="0" smtClean="0">
                <a:solidFill>
                  <a:schemeClr val="accent2"/>
                </a:solidFill>
                <a:effectLst/>
                <a:latin typeface="Times New Roman" panose="02020603050405020304" pitchFamily="18" charset="0"/>
                <a:cs typeface="Times New Roman" panose="02020603050405020304" pitchFamily="18" charset="0"/>
              </a:rPr>
              <a:t> сын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бөлімінің</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меңгерушісі</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жауапты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хатшы</a:t>
            </a:r>
            <a:r>
              <a:rPr lang="ru-RU" sz="2000" b="1" i="1" dirty="0" smtClean="0">
                <a:solidFill>
                  <a:schemeClr val="accent2"/>
                </a:solidFill>
                <a:effectLst/>
                <a:latin typeface="Times New Roman" panose="02020603050405020304" pitchFamily="18" charset="0"/>
                <a:cs typeface="Times New Roman" panose="02020603050405020304" pitchFamily="18" charset="0"/>
              </a:rPr>
              <a:t>, бас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редактордың</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орынбасары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4" tooltip="1968"/>
              </a:rPr>
              <a:t>1968</a:t>
            </a:r>
            <a:r>
              <a:rPr lang="ru-RU" sz="2000" b="1" i="1" dirty="0" smtClean="0">
                <a:solidFill>
                  <a:schemeClr val="accent2"/>
                </a:solidFill>
                <a:effectLst/>
                <a:latin typeface="Times New Roman" panose="02020603050405020304" pitchFamily="18" charset="0"/>
                <a:cs typeface="Times New Roman" panose="02020603050405020304" pitchFamily="18" charset="0"/>
              </a:rPr>
              <a:t>-</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5" tooltip="1973"/>
              </a:rPr>
              <a:t>1973</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жылдары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6" tooltip="Жазушы баспасы"/>
              </a:rPr>
              <a:t>«</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6" tooltip="Жазушы баспасы"/>
              </a:rPr>
              <a:t>Жазушы</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6" tooltip="Жазушы баспасы"/>
              </a:rPr>
              <a:t>»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6" tooltip="Жазушы баспасы"/>
              </a:rPr>
              <a:t>баспасында</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қазақ</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поэзиясы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бөлімінің</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меңгерушісі</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Балауса</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баспасының</a:t>
            </a:r>
            <a:r>
              <a:rPr lang="ru-RU" sz="2000" b="1" i="1" dirty="0" smtClean="0">
                <a:solidFill>
                  <a:schemeClr val="accent2"/>
                </a:solidFill>
                <a:effectLst/>
                <a:latin typeface="Times New Roman" panose="02020603050405020304" pitchFamily="18" charset="0"/>
                <a:cs typeface="Times New Roman" panose="02020603050405020304" pitchFamily="18" charset="0"/>
              </a:rPr>
              <a:t> редакторы,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кейін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7" tooltip="Қазақстан Жазушылар одағы"/>
              </a:rPr>
              <a:t>Қазақстан</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7" tooltip="Қазақстан Жазушылар одағы"/>
              </a:rPr>
              <a:t>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7" tooltip="Қазақстан Жазушылар одағы"/>
              </a:rPr>
              <a:t>Жазушылар</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7" tooltip="Қазақстан Жазушылар одағы"/>
              </a:rPr>
              <a:t>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7" tooltip="Қазақстан Жазушылар одағы"/>
              </a:rPr>
              <a:t>одағында</a:t>
            </a:r>
            <a:r>
              <a:rPr lang="ru-RU" sz="2000" b="1" i="1" dirty="0" smtClean="0">
                <a:solidFill>
                  <a:schemeClr val="accent2"/>
                </a:solidFill>
                <a:effectLst/>
                <a:latin typeface="Times New Roman" panose="02020603050405020304" pitchFamily="18" charset="0"/>
                <a:cs typeface="Times New Roman" panose="02020603050405020304" pitchFamily="18" charset="0"/>
              </a:rPr>
              <a:t> поэзия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секциясының</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кеңесшісі</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болған</a:t>
            </a:r>
            <a:r>
              <a:rPr lang="ru-RU" sz="2000" b="1" i="1" dirty="0" smtClean="0">
                <a:solidFill>
                  <a:schemeClr val="accent2"/>
                </a:solidFill>
                <a:effectLst/>
                <a:latin typeface="Times New Roman" panose="02020603050405020304" pitchFamily="18" charset="0"/>
                <a:cs typeface="Times New Roman" panose="02020603050405020304" pitchFamily="18" charset="0"/>
              </a:rPr>
              <a:t>.</a:t>
            </a:r>
          </a:p>
          <a:p>
            <a:pPr>
              <a:lnSpc>
                <a:spcPct val="150000"/>
              </a:lnSpc>
            </a:pP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8" tooltip="1966 жыл"/>
              </a:rPr>
              <a:t>1966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8" tooltip="1966 жыл"/>
              </a:rPr>
              <a:t>жылы</a:t>
            </a:r>
            <a:r>
              <a:rPr lang="ru-RU" sz="2000" b="1" i="1" dirty="0" smtClean="0">
                <a:solidFill>
                  <a:schemeClr val="accent2"/>
                </a:solidFill>
                <a:effectLst/>
                <a:latin typeface="Times New Roman" panose="02020603050405020304" pitchFamily="18" charset="0"/>
                <a:cs typeface="Times New Roman" panose="02020603050405020304" pitchFamily="18" charset="0"/>
              </a:rPr>
              <a:t> «Ой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орманы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жинағы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үшін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Қазақстан</a:t>
            </a:r>
            <a:r>
              <a:rPr lang="ru-RU" sz="2000" b="1" i="1" dirty="0" smtClean="0">
                <a:solidFill>
                  <a:schemeClr val="accent2"/>
                </a:solidFill>
                <a:effectLst/>
                <a:latin typeface="Times New Roman" panose="02020603050405020304" pitchFamily="18" charset="0"/>
                <a:cs typeface="Times New Roman" panose="02020603050405020304" pitchFamily="18" charset="0"/>
              </a:rPr>
              <a:t> Ленин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комсомолының</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сыйлығы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берілді</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9" tooltip="1980 жыл"/>
              </a:rPr>
              <a:t>1980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9" tooltip="1980 жыл"/>
              </a:rPr>
              <a:t>жылы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Жерұйық</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жыр</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кітабы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үшін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Қазақ</a:t>
            </a:r>
            <a:r>
              <a:rPr lang="ru-RU" sz="2000" b="1" i="1" dirty="0" smtClean="0">
                <a:solidFill>
                  <a:schemeClr val="accent2"/>
                </a:solidFill>
                <a:effectLst/>
                <a:latin typeface="Times New Roman" panose="02020603050405020304" pitchFamily="18" charset="0"/>
                <a:cs typeface="Times New Roman" panose="02020603050405020304" pitchFamily="18" charset="0"/>
              </a:rPr>
              <a:t> КСР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Мемлекеттік</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сыйлығының</a:t>
            </a:r>
            <a:r>
              <a:rPr lang="ru-RU" sz="2000" b="1" i="1" dirty="0" smtClean="0">
                <a:solidFill>
                  <a:schemeClr val="accent2"/>
                </a:solidFill>
                <a:effectLst/>
                <a:latin typeface="Times New Roman" panose="02020603050405020304" pitchFamily="18" charset="0"/>
                <a:cs typeface="Times New Roman" panose="02020603050405020304" pitchFamily="18" charset="0"/>
              </a:rPr>
              <a:t> лауреаты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атанды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Ол</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Қазақстанның</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халық</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жазушысы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u="none" strike="noStrike" dirty="0" smtClean="0">
                <a:solidFill>
                  <a:schemeClr val="accent2"/>
                </a:solidFill>
                <a:effectLst/>
                <a:latin typeface="Times New Roman" panose="02020603050405020304" pitchFamily="18" charset="0"/>
                <a:cs typeface="Times New Roman" panose="02020603050405020304" pitchFamily="18" charset="0"/>
                <a:hlinkClick r:id="rId10" tooltip="2001 жыл"/>
              </a:rPr>
              <a:t>2001 </a:t>
            </a:r>
            <a:r>
              <a:rPr lang="ru-RU" sz="2000" b="1" i="1" u="none" strike="noStrike" dirty="0" err="1" smtClean="0">
                <a:solidFill>
                  <a:schemeClr val="accent2"/>
                </a:solidFill>
                <a:effectLst/>
                <a:latin typeface="Times New Roman" panose="02020603050405020304" pitchFamily="18" charset="0"/>
                <a:cs typeface="Times New Roman" panose="02020603050405020304" pitchFamily="18" charset="0"/>
                <a:hlinkClick r:id="rId10" tooltip="2001 жыл"/>
              </a:rPr>
              <a:t>жылы</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Тәуелсіз</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Тарлан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сыйлығын</a:t>
            </a:r>
            <a:r>
              <a:rPr lang="ru-RU" sz="2000" b="1" i="1" dirty="0" smtClean="0">
                <a:solidFill>
                  <a:schemeClr val="accent2"/>
                </a:solidFill>
                <a:effectLst/>
                <a:latin typeface="Times New Roman" panose="02020603050405020304" pitchFamily="18" charset="0"/>
                <a:cs typeface="Times New Roman" panose="02020603050405020304" pitchFamily="18" charset="0"/>
              </a:rPr>
              <a:t> </a:t>
            </a:r>
            <a:r>
              <a:rPr lang="ru-RU" sz="2000" b="1" i="1" dirty="0" err="1" smtClean="0">
                <a:solidFill>
                  <a:schemeClr val="accent2"/>
                </a:solidFill>
                <a:effectLst/>
                <a:latin typeface="Times New Roman" panose="02020603050405020304" pitchFamily="18" charset="0"/>
                <a:cs typeface="Times New Roman" panose="02020603050405020304" pitchFamily="18" charset="0"/>
              </a:rPr>
              <a:t>алды</a:t>
            </a:r>
            <a:r>
              <a:rPr lang="ru-RU" sz="2000" b="1" i="1" dirty="0" smtClean="0">
                <a:solidFill>
                  <a:schemeClr val="accent2"/>
                </a:solidFill>
                <a:effectLst/>
                <a:latin typeface="Times New Roman" panose="02020603050405020304" pitchFamily="18" charset="0"/>
                <a:cs typeface="Times New Roman" panose="02020603050405020304" pitchFamily="18" charset="0"/>
              </a:rPr>
              <a:t>.</a:t>
            </a:r>
            <a:endParaRPr lang="ru-RU" sz="2000" b="1" i="1" dirty="0">
              <a:solidFill>
                <a:schemeClr val="accent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631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2540" y="1069233"/>
            <a:ext cx="11204154" cy="5078313"/>
          </a:xfrm>
          <a:prstGeom prst="rect">
            <a:avLst/>
          </a:prstGeom>
        </p:spPr>
        <p:txBody>
          <a:bodyPr wrap="square">
            <a:spAutoFit/>
          </a:bodyPr>
          <a:lstStyle/>
          <a:p>
            <a:endParaRPr lang="kk-KZ" b="0" i="1" dirty="0" smtClean="0">
              <a:solidFill>
                <a:srgbClr val="000000"/>
              </a:solidFill>
              <a:effectLst/>
              <a:latin typeface="Times New Roman" panose="02020603050405020304" pitchFamily="18" charset="0"/>
              <a:cs typeface="Times New Roman" panose="02020603050405020304" pitchFamily="18" charset="0"/>
            </a:endParaRPr>
          </a:p>
          <a:p>
            <a:r>
              <a:rPr lang="kk-KZ" b="1" i="1" dirty="0" smtClean="0">
                <a:solidFill>
                  <a:srgbClr val="000000"/>
                </a:solidFill>
                <a:effectLst/>
                <a:latin typeface="Times New Roman" panose="02020603050405020304" pitchFamily="18" charset="0"/>
                <a:cs typeface="Times New Roman" panose="02020603050405020304" pitchFamily="18" charset="0"/>
              </a:rPr>
              <a:t>Оның тұңғыш туындысы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2" tooltip="1954 жыл"/>
              </a:rPr>
              <a:t>1954 жылы</a:t>
            </a:r>
            <a:r>
              <a:rPr lang="kk-KZ" b="1" i="1" dirty="0" smtClean="0">
                <a:solidFill>
                  <a:srgbClr val="000000"/>
                </a:solidFill>
                <a:effectLst/>
                <a:latin typeface="Times New Roman" panose="02020603050405020304" pitchFamily="18" charset="0"/>
                <a:cs typeface="Times New Roman" panose="02020603050405020304" pitchFamily="18" charset="0"/>
              </a:rPr>
              <a:t> республикалық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3" tooltip="Пионер журналы"/>
              </a:rPr>
              <a:t>«Пионер»</a:t>
            </a:r>
            <a:r>
              <a:rPr lang="kk-KZ" b="1" i="1" dirty="0" smtClean="0">
                <a:solidFill>
                  <a:srgbClr val="000000"/>
                </a:solidFill>
                <a:effectLst/>
                <a:latin typeface="Times New Roman" panose="02020603050405020304" pitchFamily="18" charset="0"/>
                <a:cs typeface="Times New Roman" panose="02020603050405020304" pitchFamily="18" charset="0"/>
              </a:rPr>
              <a:t> балалар журналында жарияланды. Содан бергі уақыт ішінде оның жетпістен астам поэзиялық, прозалық, сондай-ақ </a:t>
            </a:r>
            <a:r>
              <a:rPr lang="kk-KZ" b="1" i="1" dirty="0" err="1" smtClean="0">
                <a:solidFill>
                  <a:srgbClr val="000000"/>
                </a:solidFill>
                <a:effectLst/>
                <a:latin typeface="Times New Roman" panose="02020603050405020304" pitchFamily="18" charset="0"/>
                <a:cs typeface="Times New Roman" panose="02020603050405020304" pitchFamily="18" charset="0"/>
              </a:rPr>
              <a:t>әдеби-сын</a:t>
            </a:r>
            <a:r>
              <a:rPr lang="kk-KZ" b="1" i="1" dirty="0" smtClean="0">
                <a:solidFill>
                  <a:srgbClr val="000000"/>
                </a:solidFill>
                <a:effectLst/>
                <a:latin typeface="Times New Roman" panose="02020603050405020304" pitchFamily="18" charset="0"/>
                <a:cs typeface="Times New Roman" panose="02020603050405020304" pitchFamily="18" charset="0"/>
              </a:rPr>
              <a:t> кітаптары жарық көрді, өлеңдері мектеп оқулықтарына енді. Ал әнге арнап жазылған өлеңдерінің саны екі жүзден асты. Олардың көбі халыққа кең тарады, «</a:t>
            </a:r>
            <a:r>
              <a:rPr lang="kk-KZ" b="1" i="1" dirty="0" err="1" smtClean="0">
                <a:solidFill>
                  <a:srgbClr val="000000"/>
                </a:solidFill>
                <a:effectLst/>
                <a:latin typeface="Times New Roman" panose="02020603050405020304" pitchFamily="18" charset="0"/>
                <a:cs typeface="Times New Roman" panose="02020603050405020304" pitchFamily="18" charset="0"/>
              </a:rPr>
              <a:t>Күндер-ай</a:t>
            </a:r>
            <a:r>
              <a:rPr lang="kk-KZ" b="1" i="1" dirty="0" smtClean="0">
                <a:solidFill>
                  <a:srgbClr val="000000"/>
                </a:solidFill>
                <a:effectLst/>
                <a:latin typeface="Times New Roman" panose="02020603050405020304" pitchFamily="18" charset="0"/>
                <a:cs typeface="Times New Roman" panose="02020603050405020304" pitchFamily="18" charset="0"/>
              </a:rPr>
              <a:t>» атты жеке кітап болып басылып шықты. Талантты ақын қаламынан халық фольклорының атақты күлдіргі кейіпкері Алдар көсе жайлы «Сақал саудасы», «Қасқыр қақпан» атты өткір сатиралы комедия мен Махамбеттің ең соңғы азапты күндеріне арналған «Жаралы жолбарыс» атты және «Әмір Темір» кесек драмалық шығармалары да жарық көрді. Тұңғыш жинағы «Көктем»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4" tooltip="1959 жыл"/>
              </a:rPr>
              <a:t>1959 жылы</a:t>
            </a:r>
            <a:r>
              <a:rPr lang="kk-KZ" b="1" i="1" dirty="0" smtClean="0">
                <a:solidFill>
                  <a:srgbClr val="000000"/>
                </a:solidFill>
                <a:effectLst/>
                <a:latin typeface="Times New Roman" panose="02020603050405020304" pitchFamily="18" charset="0"/>
                <a:cs typeface="Times New Roman" panose="02020603050405020304" pitchFamily="18" charset="0"/>
              </a:rPr>
              <a:t> жарық көрді.</a:t>
            </a:r>
          </a:p>
          <a:p>
            <a:r>
              <a:rPr lang="kk-KZ" b="1" i="1" dirty="0" smtClean="0">
                <a:solidFill>
                  <a:srgbClr val="000000"/>
                </a:solidFill>
                <a:effectLst/>
                <a:latin typeface="Times New Roman" panose="02020603050405020304" pitchFamily="18" charset="0"/>
                <a:cs typeface="Times New Roman" panose="02020603050405020304" pitchFamily="18" charset="0"/>
              </a:rPr>
              <a:t>Қадыр Мырза Әлі көркем аударма саласында да жемісті еңбектері көп. Әлемдік әдебиет </a:t>
            </a:r>
            <a:r>
              <a:rPr lang="kk-KZ" b="1" i="1" dirty="0" err="1" smtClean="0">
                <a:solidFill>
                  <a:srgbClr val="000000"/>
                </a:solidFill>
                <a:effectLst/>
                <a:latin typeface="Times New Roman" panose="02020603050405020304" pitchFamily="18" charset="0"/>
                <a:cs typeface="Times New Roman" panose="02020603050405020304" pitchFamily="18" charset="0"/>
              </a:rPr>
              <a:t>ғүламаларының</a:t>
            </a:r>
            <a:r>
              <a:rPr lang="kk-KZ" b="1" i="1" dirty="0" smtClean="0">
                <a:solidFill>
                  <a:srgbClr val="000000"/>
                </a:solidFill>
                <a:effectLst/>
                <a:latin typeface="Times New Roman" panose="02020603050405020304" pitchFamily="18" charset="0"/>
                <a:cs typeface="Times New Roman" panose="02020603050405020304" pitchFamily="18" charset="0"/>
              </a:rPr>
              <a:t> талайының шығармаларын ол қазақ тіліне аударады. Ал өзінің біраз топтамалары мен таңдаулы өлеңдері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5" tooltip="Ағылшын тілі"/>
              </a:rPr>
              <a:t>ағылшын</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6" tooltip="Француз тілі"/>
              </a:rPr>
              <a:t>француз</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7" tooltip="Неміс тілі"/>
              </a:rPr>
              <a:t>неміс</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8" tooltip="Поляк тілі"/>
              </a:rPr>
              <a:t>поляк</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A55858"/>
                </a:solidFill>
                <a:effectLst/>
                <a:latin typeface="Times New Roman" panose="02020603050405020304" pitchFamily="18" charset="0"/>
                <a:cs typeface="Times New Roman" panose="02020603050405020304" pitchFamily="18" charset="0"/>
                <a:hlinkClick r:id="rId9" tooltip="Болгар тілі (мұндай бет жоқ)"/>
              </a:rPr>
              <a:t>болгар</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A55858"/>
                </a:solidFill>
                <a:effectLst/>
                <a:latin typeface="Times New Roman" panose="02020603050405020304" pitchFamily="18" charset="0"/>
                <a:cs typeface="Times New Roman" panose="02020603050405020304" pitchFamily="18" charset="0"/>
                <a:hlinkClick r:id="rId10" tooltip="Венгер тілі (мұндай бет жоқ)"/>
              </a:rPr>
              <a:t>венгер</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A55858"/>
                </a:solidFill>
                <a:effectLst/>
                <a:latin typeface="Times New Roman" panose="02020603050405020304" pitchFamily="18" charset="0"/>
                <a:cs typeface="Times New Roman" panose="02020603050405020304" pitchFamily="18" charset="0"/>
                <a:hlinkClick r:id="rId11" tooltip="Фин тілі (мұндай бет жоқ)"/>
              </a:rPr>
              <a:t>фин</a:t>
            </a:r>
            <a:r>
              <a:rPr lang="kk-KZ" b="1" i="1" dirty="0" smtClean="0">
                <a:solidFill>
                  <a:srgbClr val="000000"/>
                </a:solidFill>
                <a:effectLst/>
                <a:latin typeface="Times New Roman" panose="02020603050405020304" pitchFamily="18" charset="0"/>
                <a:cs typeface="Times New Roman" panose="02020603050405020304" pitchFamily="18" charset="0"/>
              </a:rPr>
              <a:t> тілдеріне аударылды.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2" tooltip="Орыс тілі"/>
              </a:rPr>
              <a:t>Орыс тілінде</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dirty="0" err="1" smtClean="0">
                <a:solidFill>
                  <a:srgbClr val="000000"/>
                </a:solidFill>
                <a:effectLst/>
                <a:latin typeface="Times New Roman" panose="02020603050405020304" pitchFamily="18" charset="0"/>
                <a:cs typeface="Times New Roman" panose="02020603050405020304" pitchFamily="18" charset="0"/>
              </a:rPr>
              <a:t>Бессонница</a:t>
            </a:r>
            <a:r>
              <a:rPr lang="kk-KZ" b="1" i="1" dirty="0" smtClean="0">
                <a:solidFill>
                  <a:srgbClr val="000000"/>
                </a:solidFill>
                <a:effectLst/>
                <a:latin typeface="Times New Roman" panose="02020603050405020304" pitchFamily="18" charset="0"/>
                <a:cs typeface="Times New Roman" panose="02020603050405020304" pitchFamily="18" charset="0"/>
              </a:rPr>
              <a:t>» (1967), «Белая </a:t>
            </a:r>
            <a:r>
              <a:rPr lang="kk-KZ" b="1" i="1" dirty="0" err="1" smtClean="0">
                <a:solidFill>
                  <a:srgbClr val="000000"/>
                </a:solidFill>
                <a:effectLst/>
                <a:latin typeface="Times New Roman" panose="02020603050405020304" pitchFamily="18" charset="0"/>
                <a:cs typeface="Times New Roman" panose="02020603050405020304" pitchFamily="18" charset="0"/>
              </a:rPr>
              <a:t>юрта</a:t>
            </a:r>
            <a:r>
              <a:rPr lang="kk-KZ" b="1" i="1" dirty="0" smtClean="0">
                <a:solidFill>
                  <a:srgbClr val="000000"/>
                </a:solidFill>
                <a:effectLst/>
                <a:latin typeface="Times New Roman" panose="02020603050405020304" pitchFamily="18" charset="0"/>
                <a:cs typeface="Times New Roman" panose="02020603050405020304" pitchFamily="18" charset="0"/>
              </a:rPr>
              <a:t>» (1968), «</a:t>
            </a:r>
            <a:r>
              <a:rPr lang="kk-KZ" b="1" i="1" dirty="0" err="1" smtClean="0">
                <a:solidFill>
                  <a:srgbClr val="000000"/>
                </a:solidFill>
                <a:effectLst/>
                <a:latin typeface="Times New Roman" panose="02020603050405020304" pitchFamily="18" charset="0"/>
                <a:cs typeface="Times New Roman" panose="02020603050405020304" pitchFamily="18" charset="0"/>
              </a:rPr>
              <a:t>Соловьиный</a:t>
            </a:r>
            <a:r>
              <a:rPr lang="kk-KZ" b="1" i="1" dirty="0" smtClean="0">
                <a:solidFill>
                  <a:srgbClr val="000000"/>
                </a:solidFill>
                <a:effectLst/>
                <a:latin typeface="Times New Roman" panose="02020603050405020304" pitchFamily="18" charset="0"/>
                <a:cs typeface="Times New Roman" panose="02020603050405020304" pitchFamily="18" charset="0"/>
              </a:rPr>
              <a:t> сад» (1971), «</a:t>
            </a:r>
            <a:r>
              <a:rPr lang="kk-KZ" b="1" i="1" dirty="0" err="1" smtClean="0">
                <a:solidFill>
                  <a:srgbClr val="000000"/>
                </a:solidFill>
                <a:effectLst/>
                <a:latin typeface="Times New Roman" panose="02020603050405020304" pitchFamily="18" charset="0"/>
                <a:cs typeface="Times New Roman" panose="02020603050405020304" pitchFamily="18" charset="0"/>
              </a:rPr>
              <a:t>Степные</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dirty="0" err="1" smtClean="0">
                <a:solidFill>
                  <a:srgbClr val="000000"/>
                </a:solidFill>
                <a:effectLst/>
                <a:latin typeface="Times New Roman" panose="02020603050405020304" pitchFamily="18" charset="0"/>
                <a:cs typeface="Times New Roman" panose="02020603050405020304" pitchFamily="18" charset="0"/>
              </a:rPr>
              <a:t>пути</a:t>
            </a:r>
            <a:r>
              <a:rPr lang="kk-KZ" b="1" i="1" dirty="0" smtClean="0">
                <a:solidFill>
                  <a:srgbClr val="000000"/>
                </a:solidFill>
                <a:effectLst/>
                <a:latin typeface="Times New Roman" panose="02020603050405020304" pitchFamily="18" charset="0"/>
                <a:cs typeface="Times New Roman" panose="02020603050405020304" pitchFamily="18" charset="0"/>
              </a:rPr>
              <a:t>» (1975), «</a:t>
            </a:r>
            <a:r>
              <a:rPr lang="kk-KZ" b="1" i="1" dirty="0" err="1" smtClean="0">
                <a:solidFill>
                  <a:srgbClr val="000000"/>
                </a:solidFill>
                <a:effectLst/>
                <a:latin typeface="Times New Roman" panose="02020603050405020304" pitchFamily="18" charset="0"/>
                <a:cs typeface="Times New Roman" panose="02020603050405020304" pitchFamily="18" charset="0"/>
              </a:rPr>
              <a:t>Твой</a:t>
            </a:r>
            <a:r>
              <a:rPr lang="kk-KZ" b="1" i="1" dirty="0" smtClean="0">
                <a:solidFill>
                  <a:srgbClr val="000000"/>
                </a:solidFill>
                <a:effectLst/>
                <a:latin typeface="Times New Roman" panose="02020603050405020304" pitchFamily="18" charset="0"/>
                <a:cs typeface="Times New Roman" panose="02020603050405020304" pitchFamily="18" charset="0"/>
              </a:rPr>
              <a:t> дом» (1976), «</a:t>
            </a:r>
            <a:r>
              <a:rPr lang="kk-KZ" b="1" i="1" dirty="0" err="1" smtClean="0">
                <a:solidFill>
                  <a:srgbClr val="000000"/>
                </a:solidFill>
                <a:effectLst/>
                <a:latin typeface="Times New Roman" panose="02020603050405020304" pitchFamily="18" charset="0"/>
                <a:cs typeface="Times New Roman" panose="02020603050405020304" pitchFamily="18" charset="0"/>
              </a:rPr>
              <a:t>Верхная</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dirty="0" err="1" smtClean="0">
                <a:solidFill>
                  <a:srgbClr val="000000"/>
                </a:solidFill>
                <a:effectLst/>
                <a:latin typeface="Times New Roman" panose="02020603050405020304" pitchFamily="18" charset="0"/>
                <a:cs typeface="Times New Roman" panose="02020603050405020304" pitchFamily="18" charset="0"/>
              </a:rPr>
              <a:t>струна</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dirty="0" err="1" smtClean="0">
                <a:solidFill>
                  <a:srgbClr val="000000"/>
                </a:solidFill>
                <a:effectLst/>
                <a:latin typeface="Times New Roman" panose="02020603050405020304" pitchFamily="18" charset="0"/>
                <a:cs typeface="Times New Roman" panose="02020603050405020304" pitchFamily="18" charset="0"/>
              </a:rPr>
              <a:t>домбры</a:t>
            </a:r>
            <a:r>
              <a:rPr lang="kk-KZ" b="1" i="1" dirty="0" smtClean="0">
                <a:solidFill>
                  <a:srgbClr val="000000"/>
                </a:solidFill>
                <a:effectLst/>
                <a:latin typeface="Times New Roman" panose="02020603050405020304" pitchFamily="18" charset="0"/>
                <a:cs typeface="Times New Roman" panose="02020603050405020304" pitchFamily="18" charset="0"/>
              </a:rPr>
              <a:t>» (1976), «</a:t>
            </a:r>
            <a:r>
              <a:rPr lang="kk-KZ" b="1" i="1" dirty="0" err="1" smtClean="0">
                <a:solidFill>
                  <a:srgbClr val="000000"/>
                </a:solidFill>
                <a:effectLst/>
                <a:latin typeface="Times New Roman" panose="02020603050405020304" pitchFamily="18" charset="0"/>
                <a:cs typeface="Times New Roman" panose="02020603050405020304" pitchFamily="18" charset="0"/>
              </a:rPr>
              <a:t>Ладони</a:t>
            </a:r>
            <a:r>
              <a:rPr lang="kk-KZ" b="1" i="1" dirty="0" smtClean="0">
                <a:solidFill>
                  <a:srgbClr val="000000"/>
                </a:solidFill>
                <a:effectLst/>
                <a:latin typeface="Times New Roman" panose="02020603050405020304" pitchFamily="18" charset="0"/>
                <a:cs typeface="Times New Roman" panose="02020603050405020304" pitchFamily="18" charset="0"/>
              </a:rPr>
              <a:t>» (1984), «</a:t>
            </a:r>
            <a:r>
              <a:rPr lang="kk-KZ" b="1" i="1" dirty="0" err="1" smtClean="0">
                <a:solidFill>
                  <a:srgbClr val="000000"/>
                </a:solidFill>
                <a:effectLst/>
                <a:latin typeface="Times New Roman" panose="02020603050405020304" pitchFamily="18" charset="0"/>
                <a:cs typeface="Times New Roman" panose="02020603050405020304" pitchFamily="18" charset="0"/>
              </a:rPr>
              <a:t>Нижная</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dirty="0" err="1" smtClean="0">
                <a:solidFill>
                  <a:srgbClr val="000000"/>
                </a:solidFill>
                <a:effectLst/>
                <a:latin typeface="Times New Roman" panose="02020603050405020304" pitchFamily="18" charset="0"/>
                <a:cs typeface="Times New Roman" panose="02020603050405020304" pitchFamily="18" charset="0"/>
              </a:rPr>
              <a:t>струна</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dirty="0" err="1" smtClean="0">
                <a:solidFill>
                  <a:srgbClr val="000000"/>
                </a:solidFill>
                <a:effectLst/>
                <a:latin typeface="Times New Roman" panose="02020603050405020304" pitchFamily="18" charset="0"/>
                <a:cs typeface="Times New Roman" panose="02020603050405020304" pitchFamily="18" charset="0"/>
              </a:rPr>
              <a:t>домбры</a:t>
            </a:r>
            <a:r>
              <a:rPr lang="kk-KZ" b="1" i="1" dirty="0" smtClean="0">
                <a:solidFill>
                  <a:srgbClr val="000000"/>
                </a:solidFill>
                <a:effectLst/>
                <a:latin typeface="Times New Roman" panose="02020603050405020304" pitchFamily="18" charset="0"/>
                <a:cs typeface="Times New Roman" panose="02020603050405020304" pitchFamily="18" charset="0"/>
              </a:rPr>
              <a:t>» (1985), тағы басқа кітаптары жарық көрсе, өзбек тілінде «Күміс қоңырау» (1975), қырғыз тілінде «Алақан» (1979), әзербайжан тілінде «Бұлбұл бағы» (1980), </a:t>
            </a:r>
            <a:r>
              <a:rPr lang="kk-KZ" b="1" i="1" dirty="0" err="1" smtClean="0">
                <a:solidFill>
                  <a:srgbClr val="000000"/>
                </a:solidFill>
                <a:effectLst/>
                <a:latin typeface="Times New Roman" panose="02020603050405020304" pitchFamily="18" charset="0"/>
                <a:cs typeface="Times New Roman" panose="02020603050405020304" pitchFamily="18" charset="0"/>
              </a:rPr>
              <a:t>моңғол</a:t>
            </a:r>
            <a:r>
              <a:rPr lang="kk-KZ" b="1" i="1" dirty="0" smtClean="0">
                <a:solidFill>
                  <a:srgbClr val="000000"/>
                </a:solidFill>
                <a:effectLst/>
                <a:latin typeface="Times New Roman" panose="02020603050405020304" pitchFamily="18" charset="0"/>
                <a:cs typeface="Times New Roman" panose="02020603050405020304" pitchFamily="18" charset="0"/>
              </a:rPr>
              <a:t> тілінде «Шымыр жаңғақ» секілді еңбектері басылды</a:t>
            </a:r>
            <a:r>
              <a:rPr lang="kk-KZ" b="1" i="1" u="none" strike="noStrike" baseline="30000" dirty="0" smtClean="0">
                <a:solidFill>
                  <a:srgbClr val="0B0080"/>
                </a:solidFill>
                <a:effectLst/>
                <a:latin typeface="Times New Roman" panose="02020603050405020304" pitchFamily="18" charset="0"/>
                <a:cs typeface="Times New Roman" panose="02020603050405020304" pitchFamily="18" charset="0"/>
                <a:hlinkClick r:id="rId13"/>
              </a:rPr>
              <a:t>[1]</a:t>
            </a:r>
            <a:r>
              <a:rPr lang="kk-KZ" b="1" i="1" dirty="0" smtClean="0">
                <a:solidFill>
                  <a:srgbClr val="000000"/>
                </a:solidFill>
                <a:effectLst/>
                <a:latin typeface="Times New Roman" panose="02020603050405020304" pitchFamily="18" charset="0"/>
                <a:cs typeface="Times New Roman" panose="02020603050405020304" pitchFamily="18" charset="0"/>
              </a:rPr>
              <a:t>. Сондай-ақ дарынды ақынның оннан аса кітабы </a:t>
            </a:r>
            <a:r>
              <a:rPr lang="kk-KZ" b="1" i="1" dirty="0" err="1" smtClean="0">
                <a:solidFill>
                  <a:srgbClr val="000000"/>
                </a:solidFill>
                <a:effectLst/>
                <a:latin typeface="Times New Roman" panose="02020603050405020304" pitchFamily="18" charset="0"/>
                <a:cs typeface="Times New Roman" panose="02020603050405020304" pitchFamily="18" charset="0"/>
              </a:rPr>
              <a:t>бүрынғы</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4" tooltip="КСРО"/>
              </a:rPr>
              <a:t>КСРО</a:t>
            </a:r>
            <a:r>
              <a:rPr lang="kk-KZ" b="1" i="1" dirty="0" smtClean="0">
                <a:solidFill>
                  <a:srgbClr val="000000"/>
                </a:solidFill>
                <a:effectLst/>
                <a:latin typeface="Times New Roman" panose="02020603050405020304" pitchFamily="18" charset="0"/>
                <a:cs typeface="Times New Roman" panose="02020603050405020304" pitchFamily="18" charset="0"/>
              </a:rPr>
              <a:t> халықтарының көптеген тілдеріне аударылып,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5" tooltip="Ташкент"/>
              </a:rPr>
              <a:t>Ташкент</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6" tooltip="Баку"/>
              </a:rPr>
              <a:t>Баку</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7" tooltip="Бішкек"/>
              </a:rPr>
              <a:t>Бішкек</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8" tooltip="Алматы"/>
              </a:rPr>
              <a:t>Алматы</a:t>
            </a:r>
            <a:r>
              <a:rPr lang="kk-KZ" b="1" i="1" dirty="0" smtClean="0">
                <a:solidFill>
                  <a:srgbClr val="000000"/>
                </a:solidFill>
                <a:effectLst/>
                <a:latin typeface="Times New Roman" panose="02020603050405020304" pitchFamily="18" charset="0"/>
                <a:cs typeface="Times New Roman" panose="02020603050405020304" pitchFamily="18" charset="0"/>
              </a:rPr>
              <a:t>, </a:t>
            </a:r>
            <a:r>
              <a:rPr lang="kk-KZ" b="1" i="1" u="none" strike="noStrike" dirty="0" smtClean="0">
                <a:solidFill>
                  <a:srgbClr val="0B0080"/>
                </a:solidFill>
                <a:effectLst/>
                <a:latin typeface="Times New Roman" panose="02020603050405020304" pitchFamily="18" charset="0"/>
                <a:cs typeface="Times New Roman" panose="02020603050405020304" pitchFamily="18" charset="0"/>
                <a:hlinkClick r:id="rId19" tooltip="Мәскеу"/>
              </a:rPr>
              <a:t>Мәскеу</a:t>
            </a:r>
            <a:r>
              <a:rPr lang="kk-KZ" b="1" i="1" dirty="0" smtClean="0">
                <a:solidFill>
                  <a:srgbClr val="000000"/>
                </a:solidFill>
                <a:effectLst/>
                <a:latin typeface="Times New Roman" panose="02020603050405020304" pitchFamily="18" charset="0"/>
                <a:cs typeface="Times New Roman" panose="02020603050405020304" pitchFamily="18" charset="0"/>
              </a:rPr>
              <a:t> қалаларында басылып шықты.</a:t>
            </a:r>
            <a:endParaRPr lang="kk-KZ" b="1" i="1" dirty="0">
              <a:solidFill>
                <a:srgbClr val="000000"/>
              </a:solidFill>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89504" y="389388"/>
            <a:ext cx="7404528" cy="923330"/>
          </a:xfrm>
          <a:prstGeom prst="rect">
            <a:avLst/>
          </a:prstGeom>
          <a:noFill/>
        </p:spPr>
        <p:txBody>
          <a:bodyPr wrap="none" lIns="91440" tIns="45720" rIns="91440" bIns="45720">
            <a:spAutoFit/>
          </a:bodyPr>
          <a:lstStyle/>
          <a:p>
            <a:pPr algn="ctr"/>
            <a:r>
              <a:rPr lang="kk-KZ" sz="5400" b="1" i="1" cap="none" spc="0" dirty="0" smtClean="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Шығармашылық жолы</a:t>
            </a:r>
            <a:endParaRPr lang="ru-RU"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5986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80204" y="1114415"/>
            <a:ext cx="7990900" cy="3539430"/>
          </a:xfrm>
          <a:prstGeom prst="rect">
            <a:avLst/>
          </a:prstGeom>
        </p:spPr>
        <p:txBody>
          <a:bodyPr wrap="square">
            <a:spAutoFit/>
          </a:bodyPr>
          <a:lstStyle/>
          <a:p>
            <a:endParaRPr lang="ru-RU" sz="3200" b="1" i="1" dirty="0" smtClean="0">
              <a:solidFill>
                <a:srgbClr val="FF0000"/>
              </a:solidFill>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ru-RU" sz="3200" b="1" i="1" dirty="0" smtClean="0">
                <a:solidFill>
                  <a:srgbClr val="FF0000"/>
                </a:solidFill>
                <a:effectLst/>
                <a:latin typeface="Times New Roman" panose="02020603050405020304" pitchFamily="18" charset="0"/>
                <a:cs typeface="Times New Roman" panose="02020603050405020304" pitchFamily="18" charset="0"/>
              </a:rPr>
              <a:t>«</a:t>
            </a:r>
            <a:r>
              <a:rPr lang="ru-RU" sz="3200" b="1" i="1" dirty="0" err="1" smtClean="0">
                <a:solidFill>
                  <a:srgbClr val="FF0000"/>
                </a:solidFill>
                <a:effectLst/>
                <a:latin typeface="Times New Roman" panose="02020603050405020304" pitchFamily="18" charset="0"/>
                <a:cs typeface="Times New Roman" panose="02020603050405020304" pitchFamily="18" charset="0"/>
              </a:rPr>
              <a:t>Жаңғалақтар</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u="none" strike="noStrike" dirty="0" smtClean="0">
                <a:solidFill>
                  <a:srgbClr val="FF0000"/>
                </a:solidFill>
                <a:effectLst/>
                <a:latin typeface="Times New Roman" panose="02020603050405020304" pitchFamily="18" charset="0"/>
                <a:cs typeface="Times New Roman" panose="02020603050405020304" pitchFamily="18" charset="0"/>
                <a:hlinkClick r:id="rId2" tooltip="1960"/>
              </a:rPr>
              <a:t>1960</a:t>
            </a:r>
            <a:r>
              <a:rPr lang="ru-RU" sz="3200"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sz="3200" b="1" i="1" dirty="0" smtClean="0">
                <a:solidFill>
                  <a:srgbClr val="FF0000"/>
                </a:solidFill>
                <a:effectLst/>
                <a:latin typeface="Times New Roman" panose="02020603050405020304" pitchFamily="18" charset="0"/>
                <a:cs typeface="Times New Roman" panose="02020603050405020304" pitchFamily="18" charset="0"/>
              </a:rPr>
              <a:t>«</a:t>
            </a:r>
            <a:r>
              <a:rPr lang="ru-RU" sz="3200" b="1" i="1" dirty="0" err="1" smtClean="0">
                <a:solidFill>
                  <a:srgbClr val="FF0000"/>
                </a:solidFill>
                <a:effectLst/>
                <a:latin typeface="Times New Roman" panose="02020603050405020304" pitchFamily="18" charset="0"/>
                <a:cs typeface="Times New Roman" panose="02020603050405020304" pitchFamily="18" charset="0"/>
              </a:rPr>
              <a:t>Кішкене</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dirty="0" err="1" smtClean="0">
                <a:solidFill>
                  <a:srgbClr val="FF0000"/>
                </a:solidFill>
                <a:effectLst/>
                <a:latin typeface="Times New Roman" panose="02020603050405020304" pitchFamily="18" charset="0"/>
                <a:cs typeface="Times New Roman" panose="02020603050405020304" pitchFamily="18" charset="0"/>
              </a:rPr>
              <a:t>қожанасырлар</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u="none" strike="noStrike" dirty="0" smtClean="0">
                <a:solidFill>
                  <a:srgbClr val="FF0000"/>
                </a:solidFill>
                <a:effectLst/>
                <a:latin typeface="Times New Roman" panose="02020603050405020304" pitchFamily="18" charset="0"/>
                <a:cs typeface="Times New Roman" panose="02020603050405020304" pitchFamily="18" charset="0"/>
                <a:hlinkClick r:id="rId3" tooltip="1961"/>
              </a:rPr>
              <a:t>1961</a:t>
            </a:r>
            <a:r>
              <a:rPr lang="ru-RU" sz="3200"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sz="3200" b="1" i="1" dirty="0" smtClean="0">
                <a:solidFill>
                  <a:srgbClr val="FF0000"/>
                </a:solidFill>
                <a:effectLst/>
                <a:latin typeface="Times New Roman" panose="02020603050405020304" pitchFamily="18" charset="0"/>
                <a:cs typeface="Times New Roman" panose="02020603050405020304" pitchFamily="18" charset="0"/>
              </a:rPr>
              <a:t>«</a:t>
            </a:r>
            <a:r>
              <a:rPr lang="ru-RU" sz="3200" b="1" i="1" dirty="0" err="1" smtClean="0">
                <a:solidFill>
                  <a:srgbClr val="FF0000"/>
                </a:solidFill>
                <a:effectLst/>
                <a:latin typeface="Times New Roman" panose="02020603050405020304" pitchFamily="18" charset="0"/>
                <a:cs typeface="Times New Roman" panose="02020603050405020304" pitchFamily="18" charset="0"/>
              </a:rPr>
              <a:t>Данышпан</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u="none" strike="noStrike" dirty="0" smtClean="0">
                <a:solidFill>
                  <a:srgbClr val="FF0000"/>
                </a:solidFill>
                <a:effectLst/>
                <a:latin typeface="Times New Roman" panose="02020603050405020304" pitchFamily="18" charset="0"/>
                <a:cs typeface="Times New Roman" panose="02020603050405020304" pitchFamily="18" charset="0"/>
                <a:hlinkClick r:id="rId3" tooltip="1961"/>
              </a:rPr>
              <a:t>1961</a:t>
            </a:r>
            <a:r>
              <a:rPr lang="ru-RU" sz="3200"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sz="3200" b="1" i="1" dirty="0" smtClean="0">
                <a:solidFill>
                  <a:srgbClr val="FF0000"/>
                </a:solidFill>
                <a:effectLst/>
                <a:latin typeface="Times New Roman" panose="02020603050405020304" pitchFamily="18" charset="0"/>
                <a:cs typeface="Times New Roman" panose="02020603050405020304" pitchFamily="18" charset="0"/>
              </a:rPr>
              <a:t>«</a:t>
            </a:r>
            <a:r>
              <a:rPr lang="ru-RU" sz="3200" b="1" i="1" dirty="0" err="1" smtClean="0">
                <a:solidFill>
                  <a:srgbClr val="FF0000"/>
                </a:solidFill>
                <a:effectLst/>
                <a:latin typeface="Times New Roman" panose="02020603050405020304" pitchFamily="18" charset="0"/>
                <a:cs typeface="Times New Roman" panose="02020603050405020304" pitchFamily="18" charset="0"/>
              </a:rPr>
              <a:t>Ноян-қоян</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u="none" strike="noStrike" dirty="0" smtClean="0">
                <a:solidFill>
                  <a:srgbClr val="FF0000"/>
                </a:solidFill>
                <a:effectLst/>
                <a:latin typeface="Times New Roman" panose="02020603050405020304" pitchFamily="18" charset="0"/>
                <a:cs typeface="Times New Roman" panose="02020603050405020304" pitchFamily="18" charset="0"/>
                <a:hlinkClick r:id="rId4" tooltip="1962"/>
              </a:rPr>
              <a:t>1962</a:t>
            </a:r>
            <a:r>
              <a:rPr lang="ru-RU" sz="3200"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sz="3200" b="1" i="1" dirty="0" smtClean="0">
                <a:solidFill>
                  <a:srgbClr val="FF0000"/>
                </a:solidFill>
                <a:effectLst/>
                <a:latin typeface="Times New Roman" panose="02020603050405020304" pitchFamily="18" charset="0"/>
                <a:cs typeface="Times New Roman" panose="02020603050405020304" pitchFamily="18" charset="0"/>
              </a:rPr>
              <a:t>«</a:t>
            </a:r>
            <a:r>
              <a:rPr lang="ru-RU" sz="3200" b="1" i="1" dirty="0" err="1" smtClean="0">
                <a:solidFill>
                  <a:srgbClr val="FF0000"/>
                </a:solidFill>
                <a:effectLst/>
                <a:latin typeface="Times New Roman" panose="02020603050405020304" pitchFamily="18" charset="0"/>
                <a:cs typeface="Times New Roman" panose="02020603050405020304" pitchFamily="18" charset="0"/>
              </a:rPr>
              <a:t>Алуан</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dirty="0" err="1" smtClean="0">
                <a:solidFill>
                  <a:srgbClr val="FF0000"/>
                </a:solidFill>
                <a:effectLst/>
                <a:latin typeface="Times New Roman" panose="02020603050405020304" pitchFamily="18" charset="0"/>
                <a:cs typeface="Times New Roman" panose="02020603050405020304" pitchFamily="18" charset="0"/>
              </a:rPr>
              <a:t>палуан</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u="none" strike="noStrike" dirty="0" smtClean="0">
                <a:solidFill>
                  <a:srgbClr val="FF0000"/>
                </a:solidFill>
                <a:effectLst/>
                <a:latin typeface="Times New Roman" panose="02020603050405020304" pitchFamily="18" charset="0"/>
                <a:cs typeface="Times New Roman" panose="02020603050405020304" pitchFamily="18" charset="0"/>
                <a:hlinkClick r:id="rId5" tooltip="1963"/>
              </a:rPr>
              <a:t>1963</a:t>
            </a:r>
            <a:r>
              <a:rPr lang="ru-RU" sz="3200"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sz="3200" b="1" i="1" dirty="0" smtClean="0">
                <a:solidFill>
                  <a:srgbClr val="FF0000"/>
                </a:solidFill>
                <a:effectLst/>
                <a:latin typeface="Times New Roman" panose="02020603050405020304" pitchFamily="18" charset="0"/>
                <a:cs typeface="Times New Roman" panose="02020603050405020304" pitchFamily="18" charset="0"/>
              </a:rPr>
              <a:t>«</a:t>
            </a:r>
            <a:r>
              <a:rPr lang="ru-RU" sz="3200" b="1" i="1" dirty="0" err="1" smtClean="0">
                <a:solidFill>
                  <a:srgbClr val="FF0000"/>
                </a:solidFill>
                <a:effectLst/>
                <a:latin typeface="Times New Roman" panose="02020603050405020304" pitchFamily="18" charset="0"/>
                <a:cs typeface="Times New Roman" panose="02020603050405020304" pitchFamily="18" charset="0"/>
              </a:rPr>
              <a:t>Сабақ</a:t>
            </a:r>
            <a:r>
              <a:rPr lang="ru-RU" sz="3200" b="1" i="1" dirty="0" smtClean="0">
                <a:solidFill>
                  <a:srgbClr val="FF0000"/>
                </a:solidFill>
                <a:effectLst/>
                <a:latin typeface="Times New Roman" panose="02020603050405020304" pitchFamily="18" charset="0"/>
                <a:cs typeface="Times New Roman" panose="02020603050405020304" pitchFamily="18" charset="0"/>
              </a:rPr>
              <a:t>» (</a:t>
            </a:r>
            <a:r>
              <a:rPr lang="ru-RU" sz="3200" b="1" i="1" u="none" strike="noStrike" dirty="0" smtClean="0">
                <a:solidFill>
                  <a:srgbClr val="FF0000"/>
                </a:solidFill>
                <a:effectLst/>
                <a:latin typeface="Times New Roman" panose="02020603050405020304" pitchFamily="18" charset="0"/>
                <a:cs typeface="Times New Roman" panose="02020603050405020304" pitchFamily="18" charset="0"/>
                <a:hlinkClick r:id="rId6" tooltip="1964"/>
              </a:rPr>
              <a:t>1964</a:t>
            </a:r>
            <a:r>
              <a:rPr lang="ru-RU" sz="3200" b="1" i="1" dirty="0" smtClean="0">
                <a:solidFill>
                  <a:srgbClr val="FF0000"/>
                </a:solidFill>
                <a:effectLst/>
                <a:latin typeface="Times New Roman" panose="02020603050405020304" pitchFamily="18" charset="0"/>
                <a:cs typeface="Times New Roman" panose="02020603050405020304" pitchFamily="18" charset="0"/>
              </a:rPr>
              <a:t>).</a:t>
            </a:r>
            <a:endParaRPr lang="ru-RU" sz="3200" b="1" i="1" dirty="0">
              <a:solidFill>
                <a:srgbClr val="FF0000"/>
              </a:solidFill>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009884" y="191085"/>
            <a:ext cx="3682419" cy="923330"/>
          </a:xfrm>
          <a:prstGeom prst="rect">
            <a:avLst/>
          </a:prstGeom>
          <a:noFill/>
        </p:spPr>
        <p:txBody>
          <a:bodyPr wrap="none" lIns="91440" tIns="45720" rIns="91440" bIns="45720">
            <a:spAutoFit/>
          </a:bodyPr>
          <a:lstStyle/>
          <a:p>
            <a:pPr algn="ctr"/>
            <a:r>
              <a:rPr lang="ru-RU" sz="5400" b="1" i="0" cap="none" spc="0" dirty="0" err="1" smtClean="0">
                <a:ln w="22225">
                  <a:solidFill>
                    <a:schemeClr val="accent2"/>
                  </a:solidFill>
                  <a:prstDash val="solid"/>
                </a:ln>
                <a:solidFill>
                  <a:schemeClr val="accent2">
                    <a:lumMod val="40000"/>
                    <a:lumOff val="60000"/>
                  </a:schemeClr>
                </a:solidFill>
                <a:effectLst/>
                <a:latin typeface="Arial" panose="020B0604020202020204" pitchFamily="34" charset="0"/>
              </a:rPr>
              <a:t>Кітаптары</a:t>
            </a:r>
            <a:endParaRPr lang="ru-RU"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63606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574535" y="923330"/>
            <a:ext cx="5960124" cy="5632311"/>
          </a:xfrm>
          <a:prstGeom prst="rect">
            <a:avLst/>
          </a:prstGeom>
        </p:spPr>
        <p:txBody>
          <a:bodyPr wrap="square">
            <a:spAutoFit/>
          </a:bodyPr>
          <a:lstStyle/>
          <a:p>
            <a:endParaRPr lang="ru-RU" b="1" i="0" dirty="0" smtClean="0">
              <a:solidFill>
                <a:srgbClr val="000000"/>
              </a:solidFill>
              <a:effectLst/>
              <a:latin typeface="Arial" panose="020B0604020202020204" pitchFamily="34" charset="0"/>
            </a:endParaRPr>
          </a:p>
          <a:p>
            <a:pPr lvl="1">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«Ой </a:t>
            </a:r>
            <a:r>
              <a:rPr lang="ru-RU" b="1" i="1" dirty="0" err="1" smtClean="0">
                <a:solidFill>
                  <a:srgbClr val="FF0000"/>
                </a:solidFill>
                <a:effectLst/>
                <a:latin typeface="Times New Roman" panose="02020603050405020304" pitchFamily="18" charset="0"/>
                <a:cs typeface="Times New Roman" panose="02020603050405020304" pitchFamily="18" charset="0"/>
              </a:rPr>
              <a:t>орманы</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2" tooltip="1965"/>
              </a:rPr>
              <a:t>1965</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Дла</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дидары</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3" tooltip="1966"/>
              </a:rPr>
              <a:t>1966</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Ақ</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отау</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4" tooltip="1968"/>
              </a:rPr>
              <a:t>1968</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Домбыра</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5" tooltip="1971"/>
              </a:rPr>
              <a:t>1971</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Көш</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6" tooltip="1973"/>
              </a:rPr>
              <a:t>1973</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Жерұйық</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7" tooltip="1976"/>
              </a:rPr>
              <a:t>1976</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Алақан</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8" tooltip="1977"/>
              </a:rPr>
              <a:t>1977</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Қорамсақ</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9" tooltip="1980"/>
              </a:rPr>
              <a:t>1980</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0" tooltip="1981"/>
              </a:rPr>
              <a:t>1981</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Қызыл</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кітап</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1" tooltip="1983"/>
              </a:rPr>
              <a:t>1983</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Күміс</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қоңырау</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2" tooltip="1970"/>
              </a:rPr>
              <a:t>1970</a:t>
            </a:r>
            <a:r>
              <a:rPr lang="ru-RU" b="1" i="1" dirty="0" smtClean="0">
                <a:solidFill>
                  <a:srgbClr val="FF0000"/>
                </a:solidFill>
                <a:effectLst/>
                <a:latin typeface="Times New Roman" panose="02020603050405020304" pitchFamily="18" charset="0"/>
                <a:cs typeface="Times New Roman" panose="02020603050405020304" pitchFamily="18" charset="0"/>
              </a:rPr>
              <a:t> —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3" tooltip="1985"/>
              </a:rPr>
              <a:t>1985</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Мәңгі</a:t>
            </a:r>
            <a:r>
              <a:rPr lang="ru-RU" b="1" i="1" dirty="0" smtClean="0">
                <a:solidFill>
                  <a:srgbClr val="FF0000"/>
                </a:solidFill>
                <a:effectLst/>
                <a:latin typeface="Times New Roman" panose="02020603050405020304" pitchFamily="18" charset="0"/>
                <a:cs typeface="Times New Roman" panose="02020603050405020304" pitchFamily="18" charset="0"/>
              </a:rPr>
              <a:t> майдан»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4" tooltip="1993"/>
              </a:rPr>
              <a:t>1993</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Биік</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баспалдақ</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4" tooltip="1993"/>
              </a:rPr>
              <a:t>1993</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Үкілі</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үзінділер</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5" tooltip="1996"/>
              </a:rPr>
              <a:t>1996</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Алаштың</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арманы</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6" tooltip="2001"/>
              </a:rPr>
              <a:t>2001</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Жазмыш</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6" tooltip="2001"/>
              </a:rPr>
              <a:t>2001</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Еңіреп</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өткен</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ерлер</a:t>
            </a:r>
            <a:r>
              <a:rPr lang="ru-RU" b="1" i="1" dirty="0" smtClean="0">
                <a:solidFill>
                  <a:srgbClr val="FF0000"/>
                </a:solidFill>
                <a:effectLst/>
                <a:latin typeface="Times New Roman" panose="02020603050405020304" pitchFamily="18" charset="0"/>
                <a:cs typeface="Times New Roman" panose="02020603050405020304" pitchFamily="18" charset="0"/>
              </a:rPr>
              <a:t>-ай»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6" tooltip="2001"/>
              </a:rPr>
              <a:t>2001</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Иірім</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7" tooltip="2004"/>
              </a:rPr>
              <a:t>2004</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Шырғалаң</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7" tooltip="2004"/>
              </a:rPr>
              <a:t>2004</a:t>
            </a:r>
            <a:r>
              <a:rPr lang="ru-RU" b="1" i="1" dirty="0" smtClean="0">
                <a:solidFill>
                  <a:srgbClr val="FF0000"/>
                </a:solidFill>
                <a:effectLst/>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dirty="0" err="1" smtClean="0">
                <a:solidFill>
                  <a:srgbClr val="FF0000"/>
                </a:solidFill>
                <a:effectLst/>
                <a:latin typeface="Times New Roman" panose="02020603050405020304" pitchFamily="18" charset="0"/>
                <a:cs typeface="Times New Roman" panose="02020603050405020304" pitchFamily="18" charset="0"/>
              </a:rPr>
              <a:t>Алмас</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жерде</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dirty="0" err="1" smtClean="0">
                <a:solidFill>
                  <a:srgbClr val="FF0000"/>
                </a:solidFill>
                <a:effectLst/>
                <a:latin typeface="Times New Roman" panose="02020603050405020304" pitchFamily="18" charset="0"/>
                <a:cs typeface="Times New Roman" panose="02020603050405020304" pitchFamily="18" charset="0"/>
              </a:rPr>
              <a:t>қалмас</a:t>
            </a:r>
            <a:r>
              <a:rPr lang="ru-RU" b="1" i="1" dirty="0" smtClean="0">
                <a:solidFill>
                  <a:srgbClr val="FF0000"/>
                </a:solidFill>
                <a:effectLst/>
                <a:latin typeface="Times New Roman" panose="02020603050405020304" pitchFamily="18" charset="0"/>
                <a:cs typeface="Times New Roman" panose="02020603050405020304" pitchFamily="18" charset="0"/>
              </a:rPr>
              <a:t>» (</a:t>
            </a:r>
            <a:r>
              <a:rPr lang="ru-RU" b="1" i="1" u="none" strike="noStrike" dirty="0" smtClean="0">
                <a:solidFill>
                  <a:srgbClr val="FF0000"/>
                </a:solidFill>
                <a:effectLst/>
                <a:latin typeface="Times New Roman" panose="02020603050405020304" pitchFamily="18" charset="0"/>
                <a:cs typeface="Times New Roman" panose="02020603050405020304" pitchFamily="18" charset="0"/>
                <a:hlinkClick r:id="rId17" tooltip="2004"/>
              </a:rPr>
              <a:t>2004</a:t>
            </a:r>
            <a:r>
              <a:rPr lang="ru-RU" b="1" i="1" dirty="0" smtClean="0">
                <a:solidFill>
                  <a:srgbClr val="FF0000"/>
                </a:solidFill>
                <a:effectLst/>
                <a:latin typeface="Times New Roman" panose="02020603050405020304" pitchFamily="18" charset="0"/>
                <a:cs typeface="Times New Roman" panose="02020603050405020304" pitchFamily="18" charset="0"/>
              </a:rPr>
              <a:t>)</a:t>
            </a:r>
            <a:r>
              <a:rPr lang="ru-RU" b="1" i="1" u="none" strike="noStrike" baseline="30000" dirty="0" smtClean="0">
                <a:solidFill>
                  <a:srgbClr val="FF0000"/>
                </a:solidFill>
                <a:effectLst/>
                <a:latin typeface="Times New Roman" panose="02020603050405020304" pitchFamily="18" charset="0"/>
                <a:cs typeface="Times New Roman" panose="02020603050405020304" pitchFamily="18" charset="0"/>
                <a:hlinkClick r:id="rId18"/>
              </a:rPr>
              <a:t>[</a:t>
            </a:r>
            <a:endParaRPr lang="ru-RU" b="1" i="1" dirty="0">
              <a:solidFill>
                <a:srgbClr val="FF000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904294" y="0"/>
            <a:ext cx="5822428" cy="923330"/>
          </a:xfrm>
          <a:prstGeom prst="rect">
            <a:avLst/>
          </a:prstGeom>
          <a:noFill/>
        </p:spPr>
        <p:txBody>
          <a:bodyPr wrap="none" lIns="91440" tIns="45720" rIns="91440" bIns="45720">
            <a:spAutoFit/>
          </a:bodyPr>
          <a:lstStyle/>
          <a:p>
            <a:pPr algn="ctr"/>
            <a:r>
              <a:rPr lang="ru-RU" sz="5400" b="1" i="0"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rPr>
              <a:t>Жыр</a:t>
            </a:r>
            <a:r>
              <a:rPr lang="ru-RU" sz="5400" b="1" i="0"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rPr>
              <a:t> </a:t>
            </a:r>
            <a:r>
              <a:rPr lang="ru-RU" sz="5400" b="1" i="0"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rPr>
              <a:t>жинақтары</a:t>
            </a:r>
            <a:endParaRPr lang="ru-RU"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3074" name="Picture 2" descr="http://gdb.rferl.org/E0D83B71-8050-49DD-AC8D-67815F04173D_mw1024_n_s.jp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06419" y="1635264"/>
            <a:ext cx="4603711" cy="46663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133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40376" y="609312"/>
            <a:ext cx="6096000" cy="954107"/>
          </a:xfrm>
          <a:prstGeom prst="rect">
            <a:avLst/>
          </a:prstGeom>
        </p:spPr>
        <p:txBody>
          <a:bodyPr>
            <a:spAutoFit/>
          </a:bodyPr>
          <a:lstStyle/>
          <a:p>
            <a:r>
              <a:rPr lang="ru-RU" sz="2800" dirty="0" smtClean="0">
                <a:solidFill>
                  <a:schemeClr val="accent5"/>
                </a:solidFill>
                <a:effectLst/>
                <a:latin typeface="Times New Roman" panose="02020603050405020304" pitchFamily="18" charset="0"/>
                <a:ea typeface="Times New Roman" panose="02020603050405020304" pitchFamily="18" charset="0"/>
              </a:rPr>
              <a:t/>
            </a:r>
            <a:br>
              <a:rPr lang="ru-RU" sz="2800" dirty="0" smtClean="0">
                <a:solidFill>
                  <a:schemeClr val="accent5"/>
                </a:solidFill>
                <a:effectLst/>
                <a:latin typeface="Times New Roman" panose="02020603050405020304" pitchFamily="18" charset="0"/>
                <a:ea typeface="Times New Roman" panose="02020603050405020304" pitchFamily="18" charset="0"/>
              </a:rPr>
            </a:br>
            <a:endParaRPr lang="ru-RU" sz="2800" dirty="0">
              <a:solidFill>
                <a:schemeClr val="accent5"/>
              </a:solidFill>
            </a:endParaRPr>
          </a:p>
        </p:txBody>
      </p:sp>
      <p:sp>
        <p:nvSpPr>
          <p:cNvPr id="6" name="Прямоугольник 5"/>
          <p:cNvSpPr/>
          <p:nvPr/>
        </p:nvSpPr>
        <p:spPr>
          <a:xfrm>
            <a:off x="1681908" y="1196078"/>
            <a:ext cx="4105611" cy="646331"/>
          </a:xfrm>
          <a:prstGeom prst="rect">
            <a:avLst/>
          </a:prstGeom>
        </p:spPr>
        <p:txBody>
          <a:bodyPr wrap="none">
            <a:spAutoFit/>
          </a:bodyPr>
          <a:lstStyle/>
          <a:p>
            <a:r>
              <a:rPr lang="ru-RU" sz="3600" b="1" i="1" dirty="0" err="1" smtClean="0">
                <a:solidFill>
                  <a:schemeClr val="accent5"/>
                </a:solidFill>
                <a:effectLst/>
                <a:latin typeface="Times New Roman" panose="02020603050405020304" pitchFamily="18" charset="0"/>
                <a:ea typeface="Times New Roman" panose="02020603050405020304" pitchFamily="18" charset="0"/>
              </a:rPr>
              <a:t>Қыран</a:t>
            </a:r>
            <a:r>
              <a:rPr lang="ru-RU" sz="3600" b="1" i="1" dirty="0" smtClean="0">
                <a:solidFill>
                  <a:schemeClr val="accent5"/>
                </a:solidFill>
                <a:effectLst/>
                <a:latin typeface="Times New Roman" panose="02020603050405020304" pitchFamily="18" charset="0"/>
                <a:ea typeface="Times New Roman" panose="02020603050405020304" pitchFamily="18" charset="0"/>
              </a:rPr>
              <a:t> </a:t>
            </a:r>
            <a:r>
              <a:rPr lang="ru-RU" sz="3600" b="1" i="1" dirty="0" err="1" smtClean="0">
                <a:solidFill>
                  <a:schemeClr val="accent5"/>
                </a:solidFill>
                <a:effectLst/>
                <a:latin typeface="Times New Roman" panose="02020603050405020304" pitchFamily="18" charset="0"/>
                <a:ea typeface="Times New Roman" panose="02020603050405020304" pitchFamily="18" charset="0"/>
              </a:rPr>
              <a:t>қандай</a:t>
            </a:r>
            <a:r>
              <a:rPr lang="ru-RU" sz="3600" b="1" i="1" dirty="0" smtClean="0">
                <a:solidFill>
                  <a:schemeClr val="accent5"/>
                </a:solidFill>
                <a:effectLst/>
                <a:latin typeface="Times New Roman" panose="02020603050405020304" pitchFamily="18" charset="0"/>
                <a:ea typeface="Times New Roman" panose="02020603050405020304" pitchFamily="18" charset="0"/>
              </a:rPr>
              <a:t> </a:t>
            </a:r>
            <a:r>
              <a:rPr lang="ru-RU" sz="3600" b="1" i="1" dirty="0" err="1" smtClean="0">
                <a:solidFill>
                  <a:schemeClr val="accent5"/>
                </a:solidFill>
                <a:effectLst/>
                <a:latin typeface="Times New Roman" panose="02020603050405020304" pitchFamily="18" charset="0"/>
                <a:ea typeface="Times New Roman" panose="02020603050405020304" pitchFamily="18" charset="0"/>
              </a:rPr>
              <a:t>құс</a:t>
            </a:r>
            <a:r>
              <a:rPr lang="ru-RU" sz="3600" b="1" i="1" dirty="0" smtClean="0">
                <a:solidFill>
                  <a:schemeClr val="accent5"/>
                </a:solidFill>
                <a:effectLst/>
                <a:latin typeface="Times New Roman" panose="02020603050405020304" pitchFamily="18" charset="0"/>
                <a:ea typeface="Times New Roman" panose="02020603050405020304" pitchFamily="18" charset="0"/>
              </a:rPr>
              <a:t>?</a:t>
            </a:r>
            <a:endParaRPr lang="ru-RU" sz="3600" b="1" i="1" dirty="0">
              <a:solidFill>
                <a:schemeClr val="accent5"/>
              </a:solidFill>
            </a:endParaRPr>
          </a:p>
        </p:txBody>
      </p:sp>
      <p:sp>
        <p:nvSpPr>
          <p:cNvPr id="7" name="Прямоугольник 6"/>
          <p:cNvSpPr/>
          <p:nvPr/>
        </p:nvSpPr>
        <p:spPr>
          <a:xfrm>
            <a:off x="1681908" y="2061834"/>
            <a:ext cx="7793608" cy="584775"/>
          </a:xfrm>
          <a:prstGeom prst="rect">
            <a:avLst/>
          </a:prstGeom>
        </p:spPr>
        <p:txBody>
          <a:bodyPr wrap="none">
            <a:spAutoFit/>
          </a:bodyPr>
          <a:lstStyle/>
          <a:p>
            <a:r>
              <a:rPr lang="ru-RU" sz="3200" b="1" i="1" dirty="0" err="1" smtClean="0">
                <a:solidFill>
                  <a:schemeClr val="accent5"/>
                </a:solidFill>
                <a:effectLst/>
                <a:latin typeface="Times New Roman" panose="02020603050405020304" pitchFamily="18" charset="0"/>
              </a:rPr>
              <a:t>Қазақстанның</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қай</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жерлерін</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мекен</a:t>
            </a:r>
            <a:r>
              <a:rPr lang="ru-RU" sz="3200" b="1" i="1" dirty="0" smtClean="0">
                <a:solidFill>
                  <a:schemeClr val="accent5"/>
                </a:solidFill>
                <a:effectLst/>
                <a:latin typeface="Times New Roman" panose="02020603050405020304" pitchFamily="18" charset="0"/>
              </a:rPr>
              <a:t> </a:t>
            </a:r>
            <a:r>
              <a:rPr lang="ru-RU" sz="3200" b="1" i="1" dirty="0" err="1" smtClean="0">
                <a:solidFill>
                  <a:schemeClr val="accent5"/>
                </a:solidFill>
                <a:effectLst/>
                <a:latin typeface="Times New Roman" panose="02020603050405020304" pitchFamily="18" charset="0"/>
              </a:rPr>
              <a:t>етеді</a:t>
            </a:r>
            <a:r>
              <a:rPr lang="ru-RU" sz="3200" b="1" i="1" dirty="0" smtClean="0">
                <a:solidFill>
                  <a:schemeClr val="accent5"/>
                </a:solidFill>
                <a:effectLst/>
                <a:latin typeface="Times New Roman" panose="02020603050405020304" pitchFamily="18" charset="0"/>
              </a:rPr>
              <a:t>.</a:t>
            </a:r>
            <a:endParaRPr lang="ru-RU" sz="3200" b="1" i="1" dirty="0">
              <a:solidFill>
                <a:schemeClr val="accent5"/>
              </a:solidFill>
            </a:endParaRPr>
          </a:p>
        </p:txBody>
      </p:sp>
      <p:sp>
        <p:nvSpPr>
          <p:cNvPr id="8" name="Прямоугольник 7"/>
          <p:cNvSpPr/>
          <p:nvPr/>
        </p:nvSpPr>
        <p:spPr>
          <a:xfrm>
            <a:off x="1779916" y="2808749"/>
            <a:ext cx="8660256" cy="523220"/>
          </a:xfrm>
          <a:prstGeom prst="rect">
            <a:avLst/>
          </a:prstGeom>
        </p:spPr>
        <p:txBody>
          <a:bodyPr wrap="none">
            <a:spAutoFit/>
          </a:bodyPr>
          <a:lstStyle/>
          <a:p>
            <a:r>
              <a:rPr lang="ru-RU" sz="2800" b="1" i="1" dirty="0" err="1" smtClean="0">
                <a:solidFill>
                  <a:schemeClr val="accent5"/>
                </a:solidFill>
                <a:effectLst/>
                <a:latin typeface="Times New Roman" panose="02020603050405020304" pitchFamily="18" charset="0"/>
              </a:rPr>
              <a:t>Халқымыз</a:t>
            </a:r>
            <a:r>
              <a:rPr lang="ru-RU" sz="2800" b="1" i="1" dirty="0" smtClean="0">
                <a:solidFill>
                  <a:schemeClr val="accent5"/>
                </a:solidFill>
                <a:effectLst/>
                <a:latin typeface="Times New Roman" panose="02020603050405020304" pitchFamily="18" charset="0"/>
              </a:rPr>
              <a:t> не </a:t>
            </a:r>
            <a:r>
              <a:rPr lang="ru-RU" sz="2800" b="1" i="1" dirty="0" err="1" smtClean="0">
                <a:solidFill>
                  <a:schemeClr val="accent5"/>
                </a:solidFill>
                <a:effectLst/>
                <a:latin typeface="Times New Roman" panose="02020603050405020304" pitchFamily="18" charset="0"/>
              </a:rPr>
              <a:t>себепті</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қыранды</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қасиетті</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құс</a:t>
            </a:r>
            <a:r>
              <a:rPr lang="ru-RU" sz="2800" b="1" i="1" dirty="0" smtClean="0">
                <a:solidFill>
                  <a:schemeClr val="accent5"/>
                </a:solidFill>
                <a:effectLst/>
                <a:latin typeface="Times New Roman" panose="02020603050405020304" pitchFamily="18" charset="0"/>
              </a:rPr>
              <a:t> </a:t>
            </a:r>
            <a:r>
              <a:rPr lang="ru-RU" sz="2800" b="1" i="1" dirty="0" err="1" smtClean="0">
                <a:solidFill>
                  <a:schemeClr val="accent5"/>
                </a:solidFill>
                <a:effectLst/>
                <a:latin typeface="Times New Roman" panose="02020603050405020304" pitchFamily="18" charset="0"/>
              </a:rPr>
              <a:t>санған</a:t>
            </a:r>
            <a:r>
              <a:rPr lang="ru-RU" sz="2800" b="1" i="1" dirty="0" smtClean="0">
                <a:solidFill>
                  <a:schemeClr val="accent5"/>
                </a:solidFill>
                <a:effectLst/>
                <a:latin typeface="Times New Roman" panose="02020603050405020304" pitchFamily="18" charset="0"/>
              </a:rPr>
              <a:t>?</a:t>
            </a:r>
            <a:endParaRPr lang="ru-RU" sz="2800" b="1" i="1" dirty="0">
              <a:solidFill>
                <a:schemeClr val="accent5"/>
              </a:solidFill>
            </a:endParaRPr>
          </a:p>
        </p:txBody>
      </p:sp>
      <p:sp>
        <p:nvSpPr>
          <p:cNvPr id="9" name="Прямоугольник 8"/>
          <p:cNvSpPr/>
          <p:nvPr/>
        </p:nvSpPr>
        <p:spPr>
          <a:xfrm>
            <a:off x="1779916" y="3593578"/>
            <a:ext cx="8464240" cy="461665"/>
          </a:xfrm>
          <a:prstGeom prst="rect">
            <a:avLst/>
          </a:prstGeom>
        </p:spPr>
        <p:txBody>
          <a:bodyPr wrap="none">
            <a:spAutoFit/>
          </a:bodyPr>
          <a:lstStyle/>
          <a:p>
            <a:r>
              <a:rPr lang="ru-RU" sz="2400" b="1" i="1" dirty="0" err="1" smtClean="0">
                <a:solidFill>
                  <a:schemeClr val="accent5"/>
                </a:solidFill>
                <a:effectLst/>
                <a:latin typeface="Times New Roman" panose="02020603050405020304" pitchFamily="18" charset="0"/>
              </a:rPr>
              <a:t>Мемлекеттік</a:t>
            </a:r>
            <a:r>
              <a:rPr lang="ru-RU" sz="2400" b="1" i="1" dirty="0" smtClean="0">
                <a:solidFill>
                  <a:schemeClr val="accent5"/>
                </a:solidFill>
                <a:effectLst/>
                <a:latin typeface="Times New Roman" panose="02020603050405020304" pitchFamily="18" charset="0"/>
              </a:rPr>
              <a:t> </a:t>
            </a:r>
            <a:r>
              <a:rPr lang="ru-RU" sz="2400" b="1" i="1" dirty="0" err="1" smtClean="0">
                <a:solidFill>
                  <a:schemeClr val="accent5"/>
                </a:solidFill>
                <a:effectLst/>
                <a:latin typeface="Times New Roman" panose="02020603050405020304" pitchFamily="18" charset="0"/>
              </a:rPr>
              <a:t>рәмізіміз</a:t>
            </a:r>
            <a:r>
              <a:rPr lang="ru-RU" sz="2400" b="1" i="1" dirty="0" smtClean="0">
                <a:solidFill>
                  <a:schemeClr val="accent5"/>
                </a:solidFill>
                <a:effectLst/>
                <a:latin typeface="Times New Roman" panose="02020603050405020304" pitchFamily="18" charset="0"/>
              </a:rPr>
              <a:t>-туда </a:t>
            </a:r>
            <a:r>
              <a:rPr lang="ru-RU" sz="2400" b="1" i="1" dirty="0" err="1" smtClean="0">
                <a:solidFill>
                  <a:schemeClr val="accent5"/>
                </a:solidFill>
                <a:effectLst/>
                <a:latin typeface="Times New Roman" panose="02020603050405020304" pitchFamily="18" charset="0"/>
              </a:rPr>
              <a:t>қыран</a:t>
            </a:r>
            <a:r>
              <a:rPr lang="ru-RU" sz="2400" b="1" i="1" dirty="0" smtClean="0">
                <a:solidFill>
                  <a:schemeClr val="accent5"/>
                </a:solidFill>
                <a:effectLst/>
                <a:latin typeface="Times New Roman" panose="02020603050405020304" pitchFamily="18" charset="0"/>
              </a:rPr>
              <a:t> не </a:t>
            </a:r>
            <a:r>
              <a:rPr lang="ru-RU" sz="2400" b="1" i="1" dirty="0" err="1" smtClean="0">
                <a:solidFill>
                  <a:schemeClr val="accent5"/>
                </a:solidFill>
                <a:effectLst/>
                <a:latin typeface="Times New Roman" panose="02020603050405020304" pitchFamily="18" charset="0"/>
              </a:rPr>
              <a:t>себепті</a:t>
            </a:r>
            <a:r>
              <a:rPr lang="ru-RU" sz="2400" b="1" i="1" dirty="0" smtClean="0">
                <a:solidFill>
                  <a:schemeClr val="accent5"/>
                </a:solidFill>
                <a:effectLst/>
                <a:latin typeface="Times New Roman" panose="02020603050405020304" pitchFamily="18" charset="0"/>
              </a:rPr>
              <a:t> </a:t>
            </a:r>
            <a:r>
              <a:rPr lang="ru-RU" sz="2400" b="1" i="1" dirty="0" err="1" smtClean="0">
                <a:solidFill>
                  <a:schemeClr val="accent5"/>
                </a:solidFill>
                <a:effectLst/>
                <a:latin typeface="Times New Roman" panose="02020603050405020304" pitchFamily="18" charset="0"/>
              </a:rPr>
              <a:t>бейнеленген</a:t>
            </a:r>
            <a:r>
              <a:rPr lang="ru-RU" sz="2400" b="1" i="1" dirty="0" smtClean="0">
                <a:solidFill>
                  <a:schemeClr val="accent5"/>
                </a:solidFill>
                <a:effectLst/>
                <a:latin typeface="Times New Roman" panose="02020603050405020304" pitchFamily="18" charset="0"/>
              </a:rPr>
              <a:t>?</a:t>
            </a:r>
            <a:endParaRPr lang="ru-RU" sz="2400" b="1" i="1" dirty="0">
              <a:solidFill>
                <a:schemeClr val="accent5"/>
              </a:solidFill>
            </a:endParaRPr>
          </a:p>
        </p:txBody>
      </p:sp>
      <p:sp>
        <p:nvSpPr>
          <p:cNvPr id="10" name="Прямоугольник 9"/>
          <p:cNvSpPr/>
          <p:nvPr/>
        </p:nvSpPr>
        <p:spPr>
          <a:xfrm>
            <a:off x="2312124" y="191535"/>
            <a:ext cx="3888117" cy="923330"/>
          </a:xfrm>
          <a:prstGeom prst="rect">
            <a:avLst/>
          </a:prstGeom>
          <a:noFill/>
        </p:spPr>
        <p:txBody>
          <a:bodyPr wrap="none" lIns="91440" tIns="45720" rIns="91440" bIns="45720">
            <a:spAutoFit/>
          </a:bodyPr>
          <a:lstStyle/>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Times New Roman" panose="02020603050405020304" pitchFamily="18" charset="0"/>
              </a:rPr>
              <a:t>Ой </a:t>
            </a:r>
            <a:r>
              <a:rPr lang="ru-RU"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ea typeface="Times New Roman" panose="02020603050405020304" pitchFamily="18" charset="0"/>
              </a:rPr>
              <a:t>шақыру</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452962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77667" y="1912859"/>
            <a:ext cx="6096000" cy="3277820"/>
          </a:xfrm>
          <a:prstGeom prst="rect">
            <a:avLst/>
          </a:prstGeom>
        </p:spPr>
        <p:txBody>
          <a:bodyPr>
            <a:spAutoFit/>
          </a:bodyPr>
          <a:lstStyle/>
          <a:p>
            <a:pPr>
              <a:lnSpc>
                <a:spcPct val="150000"/>
              </a:lnSpc>
            </a:pPr>
            <a:r>
              <a:rPr lang="ru-RU" dirty="0" smtClean="0"/>
              <a:t/>
            </a:r>
            <a:br>
              <a:rPr lang="ru-RU" dirty="0" smtClean="0"/>
            </a:br>
            <a:r>
              <a:rPr lang="ru-RU" sz="2000" b="1" i="1" dirty="0" smtClean="0">
                <a:solidFill>
                  <a:schemeClr val="accent5"/>
                </a:solidFill>
                <a:effectLst/>
                <a:latin typeface="Times New Roman" panose="02020603050405020304" pitchFamily="18" charset="0"/>
                <a:cs typeface="Times New Roman" panose="02020603050405020304" pitchFamily="18" charset="0"/>
              </a:rPr>
              <a:t>-Не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түсіндік</a:t>
            </a:r>
            <a:r>
              <a:rPr lang="ru-RU" sz="2000" b="1" i="1" dirty="0" smtClean="0">
                <a:solidFill>
                  <a:schemeClr val="accent5"/>
                </a:solidFill>
                <a:effectLst/>
                <a:latin typeface="Times New Roman" panose="02020603050405020304" pitchFamily="18" charset="0"/>
                <a:cs typeface="Times New Roman" panose="02020603050405020304" pitchFamily="18" charset="0"/>
              </a:rPr>
              <a:t>?</a:t>
            </a:r>
            <a:r>
              <a:rPr lang="ru-RU" sz="2000" b="1" i="1" dirty="0" smtClean="0">
                <a:solidFill>
                  <a:schemeClr val="accent5"/>
                </a:solidFill>
                <a:latin typeface="Times New Roman" panose="02020603050405020304" pitchFamily="18" charset="0"/>
                <a:cs typeface="Times New Roman" panose="02020603050405020304" pitchFamily="18" charset="0"/>
              </a:rPr>
              <a:t/>
            </a:r>
            <a:br>
              <a:rPr lang="ru-RU" sz="2000" b="1" i="1" dirty="0" smtClean="0">
                <a:solidFill>
                  <a:schemeClr val="accent5"/>
                </a:solidFill>
                <a:latin typeface="Times New Roman" panose="02020603050405020304" pitchFamily="18" charset="0"/>
                <a:cs typeface="Times New Roman" panose="02020603050405020304" pitchFamily="18" charset="0"/>
              </a:rPr>
            </a:br>
            <a:r>
              <a:rPr lang="ru-RU" sz="2000" b="1" i="1" dirty="0" smtClean="0">
                <a:solidFill>
                  <a:schemeClr val="accent5"/>
                </a:solidFill>
                <a:effectLst/>
                <a:latin typeface="Times New Roman" panose="02020603050405020304" pitchFamily="18" charset="0"/>
                <a:cs typeface="Times New Roman" panose="02020603050405020304" pitchFamily="18" charset="0"/>
              </a:rPr>
              <a:t>-</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Қыран</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қандай</a:t>
            </a:r>
            <a:r>
              <a:rPr lang="ru-RU" sz="2000" b="1" i="1" dirty="0" smtClean="0">
                <a:solidFill>
                  <a:schemeClr val="accent5"/>
                </a:solidFill>
                <a:effectLst/>
                <a:latin typeface="Times New Roman" panose="02020603050405020304" pitchFamily="18" charset="0"/>
                <a:cs typeface="Times New Roman" panose="02020603050405020304" pitchFamily="18" charset="0"/>
              </a:rPr>
              <a:t>?</a:t>
            </a:r>
            <a:r>
              <a:rPr lang="ru-RU" sz="2000" b="1" i="1" dirty="0" smtClean="0">
                <a:solidFill>
                  <a:schemeClr val="accent5"/>
                </a:solidFill>
                <a:latin typeface="Times New Roman" panose="02020603050405020304" pitchFamily="18" charset="0"/>
                <a:cs typeface="Times New Roman" panose="02020603050405020304" pitchFamily="18" charset="0"/>
              </a:rPr>
              <a:t/>
            </a:r>
            <a:br>
              <a:rPr lang="ru-RU" sz="2000" b="1" i="1" dirty="0" smtClean="0">
                <a:solidFill>
                  <a:schemeClr val="accent5"/>
                </a:solidFill>
                <a:latin typeface="Times New Roman" panose="02020603050405020304" pitchFamily="18" charset="0"/>
                <a:cs typeface="Times New Roman" panose="02020603050405020304" pitchFamily="18" charset="0"/>
              </a:rPr>
            </a:b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Өзін</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өзі</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өлімге</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итерген</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қандай</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күш</a:t>
            </a:r>
            <a:r>
              <a:rPr lang="ru-RU" sz="2000" b="1" i="1" dirty="0" smtClean="0">
                <a:solidFill>
                  <a:schemeClr val="accent5"/>
                </a:solidFill>
                <a:effectLst/>
                <a:latin typeface="Times New Roman" panose="02020603050405020304" pitchFamily="18" charset="0"/>
                <a:cs typeface="Times New Roman" panose="02020603050405020304" pitchFamily="18" charset="0"/>
              </a:rPr>
              <a:t>?</a:t>
            </a:r>
            <a:r>
              <a:rPr lang="ru-RU" sz="2000" b="1" i="1" dirty="0" smtClean="0">
                <a:solidFill>
                  <a:schemeClr val="accent5"/>
                </a:solidFill>
                <a:latin typeface="Times New Roman" panose="02020603050405020304" pitchFamily="18" charset="0"/>
                <a:cs typeface="Times New Roman" panose="02020603050405020304" pitchFamily="18" charset="0"/>
              </a:rPr>
              <a:t/>
            </a:r>
            <a:br>
              <a:rPr lang="ru-RU" sz="2000" b="1" i="1" dirty="0" smtClean="0">
                <a:solidFill>
                  <a:schemeClr val="accent5"/>
                </a:solidFill>
                <a:latin typeface="Times New Roman" panose="02020603050405020304" pitchFamily="18" charset="0"/>
                <a:cs typeface="Times New Roman" panose="02020603050405020304" pitchFamily="18" charset="0"/>
              </a:rPr>
            </a:br>
            <a:r>
              <a:rPr lang="ru-RU" sz="2000" b="1" i="1" dirty="0" smtClean="0">
                <a:solidFill>
                  <a:schemeClr val="accent5"/>
                </a:solidFill>
                <a:effectLst/>
                <a:latin typeface="Times New Roman" panose="02020603050405020304" pitchFamily="18" charset="0"/>
                <a:cs typeface="Times New Roman" panose="02020603050405020304" pitchFamily="18" charset="0"/>
              </a:rPr>
              <a:t>-"</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Қыранша</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өмір</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сүргенің</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қандай</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бақыт</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қандай</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бақыт</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қыранша</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өле</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білген</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деген</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жолдарды</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қалай</a:t>
            </a:r>
            <a:r>
              <a:rPr lang="ru-RU" sz="2000" b="1" i="1" dirty="0" smtClean="0">
                <a:solidFill>
                  <a:schemeClr val="accent5"/>
                </a:solidFill>
                <a:effectLst/>
                <a:latin typeface="Times New Roman" panose="02020603050405020304" pitchFamily="18" charset="0"/>
                <a:cs typeface="Times New Roman" panose="02020603050405020304" pitchFamily="18" charset="0"/>
              </a:rPr>
              <a:t> </a:t>
            </a:r>
            <a:r>
              <a:rPr lang="ru-RU" sz="2000" b="1" i="1" dirty="0" err="1" smtClean="0">
                <a:solidFill>
                  <a:schemeClr val="accent5"/>
                </a:solidFill>
                <a:effectLst/>
                <a:latin typeface="Times New Roman" panose="02020603050405020304" pitchFamily="18" charset="0"/>
                <a:cs typeface="Times New Roman" panose="02020603050405020304" pitchFamily="18" charset="0"/>
              </a:rPr>
              <a:t>түсінесің</a:t>
            </a:r>
            <a:r>
              <a:rPr lang="ru-RU" sz="2000" b="1" i="1" dirty="0" smtClean="0">
                <a:solidFill>
                  <a:schemeClr val="accent5"/>
                </a:solidFill>
                <a:effectLst/>
                <a:latin typeface="Times New Roman" panose="02020603050405020304" pitchFamily="18" charset="0"/>
                <a:cs typeface="Times New Roman" panose="02020603050405020304" pitchFamily="18" charset="0"/>
              </a:rPr>
              <a:t>?</a:t>
            </a:r>
            <a:endParaRPr lang="ru-RU" sz="2000" b="1" i="1" dirty="0">
              <a:solidFill>
                <a:schemeClr val="accent5"/>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067209" y="598709"/>
            <a:ext cx="3496598" cy="923330"/>
          </a:xfrm>
          <a:prstGeom prst="rect">
            <a:avLst/>
          </a:prstGeom>
          <a:noFill/>
        </p:spPr>
        <p:txBody>
          <a:bodyPr wrap="none" lIns="91440" tIns="45720" rIns="91440" bIns="45720">
            <a:spAutoFit/>
          </a:bodyPr>
          <a:lstStyle/>
          <a:p>
            <a:pPr algn="ctr"/>
            <a:r>
              <a:rPr lang="ru-RU" sz="5400" b="1" i="0"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rPr>
              <a:t>Ой </a:t>
            </a:r>
            <a:r>
              <a:rPr lang="ru-RU" sz="5400" b="1" i="0"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rPr>
              <a:t>талқы</a:t>
            </a:r>
            <a:r>
              <a:rPr lang="ru-RU" sz="5400" b="1" i="0"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rPr>
              <a:t>.</a:t>
            </a:r>
            <a:endParaRPr lang="ru-RU"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376003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93575" y="1753392"/>
            <a:ext cx="7840255" cy="4385816"/>
          </a:xfrm>
          <a:prstGeom prst="rect">
            <a:avLst/>
          </a:prstGeom>
        </p:spPr>
        <p:txBody>
          <a:bodyPr wrap="square">
            <a:spAutoFit/>
          </a:bodyPr>
          <a:lstStyle/>
          <a:p>
            <a:pPr>
              <a:lnSpc>
                <a:spcPct val="150000"/>
              </a:lnSpc>
            </a:pPr>
            <a:r>
              <a:rPr lang="ru-RU" dirty="0" smtClean="0">
                <a:solidFill>
                  <a:srgbClr val="000000"/>
                </a:solidFill>
                <a:effectLst/>
                <a:latin typeface="Times New Roman" panose="02020603050405020304" pitchFamily="18" charset="0"/>
                <a:ea typeface="Times New Roman" panose="02020603050405020304" pitchFamily="18" charset="0"/>
              </a:rPr>
              <a:t/>
            </a:r>
            <a:br>
              <a:rPr lang="ru-RU" dirty="0" smtClean="0">
                <a:solidFill>
                  <a:srgbClr val="000000"/>
                </a:solidFill>
                <a:effectLst/>
                <a:latin typeface="Times New Roman" panose="02020603050405020304" pitchFamily="18" charset="0"/>
                <a:ea typeface="Times New Roman" panose="02020603050405020304" pitchFamily="18" charset="0"/>
              </a:rPr>
            </a:br>
            <a:r>
              <a:rPr lang="ru-RU" sz="2800" b="1" i="1" dirty="0" smtClean="0">
                <a:solidFill>
                  <a:schemeClr val="accent5"/>
                </a:solidFill>
                <a:effectLst/>
                <a:latin typeface="Times New Roman" panose="02020603050405020304" pitchFamily="18" charset="0"/>
                <a:ea typeface="Times New Roman" panose="02020603050405020304" pitchFamily="18" charset="0"/>
              </a:rPr>
              <a:t>1.Мағынасы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қиын</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сөздермен</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түсіндірме</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сөздік</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жүргізу</a:t>
            </a:r>
            <a:r>
              <a:rPr lang="ru-RU" sz="2800" b="1" i="1" dirty="0" smtClean="0">
                <a:solidFill>
                  <a:schemeClr val="accent5"/>
                </a:solidFill>
                <a:effectLst/>
                <a:latin typeface="Times New Roman" panose="02020603050405020304" pitchFamily="18" charset="0"/>
                <a:ea typeface="Times New Roman" panose="02020603050405020304" pitchFamily="18" charset="0"/>
              </a:rPr>
              <a:t>.</a:t>
            </a:r>
            <a:br>
              <a:rPr lang="ru-RU" sz="2800" b="1" i="1" dirty="0" smtClean="0">
                <a:solidFill>
                  <a:schemeClr val="accent5"/>
                </a:solidFill>
                <a:effectLst/>
                <a:latin typeface="Times New Roman" panose="02020603050405020304" pitchFamily="18" charset="0"/>
                <a:ea typeface="Times New Roman" panose="02020603050405020304" pitchFamily="18" charset="0"/>
              </a:rPr>
            </a:br>
            <a:r>
              <a:rPr lang="ru-RU" sz="2800" b="1" i="1" dirty="0" smtClean="0">
                <a:solidFill>
                  <a:schemeClr val="accent5"/>
                </a:solidFill>
                <a:effectLst/>
                <a:latin typeface="Times New Roman" panose="02020603050405020304" pitchFamily="18" charset="0"/>
                <a:ea typeface="Times New Roman" panose="02020603050405020304" pitchFamily="18" charset="0"/>
              </a:rPr>
              <a:t>2.Баллада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туралы</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мәлімет</a:t>
            </a:r>
            <a:r>
              <a:rPr lang="ru-RU" sz="2800" b="1" i="1" dirty="0" smtClean="0">
                <a:solidFill>
                  <a:schemeClr val="accent5"/>
                </a:solidFill>
                <a:effectLst/>
                <a:latin typeface="Times New Roman" panose="02020603050405020304" pitchFamily="18" charset="0"/>
                <a:ea typeface="Times New Roman" panose="02020603050405020304" pitchFamily="18" charset="0"/>
              </a:rPr>
              <a:t>.</a:t>
            </a:r>
            <a:br>
              <a:rPr lang="ru-RU" sz="2800" b="1" i="1" dirty="0" smtClean="0">
                <a:solidFill>
                  <a:schemeClr val="accent5"/>
                </a:solidFill>
                <a:effectLst/>
                <a:latin typeface="Times New Roman" panose="02020603050405020304" pitchFamily="18" charset="0"/>
                <a:ea typeface="Times New Roman" panose="02020603050405020304" pitchFamily="18" charset="0"/>
              </a:rPr>
            </a:br>
            <a:r>
              <a:rPr lang="ru-RU" sz="2800" b="1" i="1" dirty="0" err="1" smtClean="0">
                <a:solidFill>
                  <a:schemeClr val="accent5"/>
                </a:solidFill>
                <a:effectLst/>
                <a:latin typeface="Times New Roman" panose="02020603050405020304" pitchFamily="18" charset="0"/>
                <a:ea typeface="Times New Roman" panose="02020603050405020304" pitchFamily="18" charset="0"/>
              </a:rPr>
              <a:t>Топтық</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жұмыс</a:t>
            </a:r>
            <a:r>
              <a:rPr lang="ru-RU" sz="2800" b="1" i="1" dirty="0" smtClean="0">
                <a:solidFill>
                  <a:schemeClr val="accent5"/>
                </a:solidFill>
                <a:effectLst/>
                <a:latin typeface="Times New Roman" panose="02020603050405020304" pitchFamily="18" charset="0"/>
                <a:ea typeface="Times New Roman" panose="02020603050405020304" pitchFamily="18" charset="0"/>
              </a:rPr>
              <a:t>.</a:t>
            </a:r>
            <a:br>
              <a:rPr lang="ru-RU" sz="2800" b="1" i="1" dirty="0" smtClean="0">
                <a:solidFill>
                  <a:schemeClr val="accent5"/>
                </a:solidFill>
                <a:effectLst/>
                <a:latin typeface="Times New Roman" panose="02020603050405020304" pitchFamily="18" charset="0"/>
                <a:ea typeface="Times New Roman" panose="02020603050405020304" pitchFamily="18" charset="0"/>
              </a:rPr>
            </a:br>
            <a:r>
              <a:rPr lang="ru-RU" sz="2800" b="1" i="1" dirty="0" smtClean="0">
                <a:solidFill>
                  <a:schemeClr val="accent5"/>
                </a:solidFill>
                <a:effectLst/>
                <a:latin typeface="Times New Roman" panose="02020603050405020304" pitchFamily="18" charset="0"/>
                <a:ea typeface="Times New Roman" panose="02020603050405020304" pitchFamily="18" charset="0"/>
              </a:rPr>
              <a:t>1-топ-Өлеңнің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шумағына</a:t>
            </a:r>
            <a:r>
              <a:rPr lang="ru-RU" sz="2800" b="1" i="1" dirty="0" smtClean="0">
                <a:solidFill>
                  <a:schemeClr val="accent5"/>
                </a:solidFill>
                <a:effectLst/>
                <a:latin typeface="Times New Roman" panose="02020603050405020304" pitchFamily="18" charset="0"/>
                <a:ea typeface="Times New Roman" panose="02020603050405020304" pitchFamily="18" charset="0"/>
              </a:rPr>
              <a:t> </a:t>
            </a:r>
            <a:r>
              <a:rPr lang="ru-RU" sz="2800" b="1" i="1" dirty="0" err="1" smtClean="0">
                <a:solidFill>
                  <a:schemeClr val="accent5"/>
                </a:solidFill>
                <a:effectLst/>
                <a:latin typeface="Times New Roman" panose="02020603050405020304" pitchFamily="18" charset="0"/>
                <a:ea typeface="Times New Roman" panose="02020603050405020304" pitchFamily="18" charset="0"/>
              </a:rPr>
              <a:t>талдау</a:t>
            </a:r>
            <a:r>
              <a:rPr lang="ru-RU" sz="2800" b="1" i="1" dirty="0" smtClean="0">
                <a:solidFill>
                  <a:schemeClr val="accent5"/>
                </a:solidFill>
                <a:effectLst/>
                <a:latin typeface="Times New Roman" panose="02020603050405020304" pitchFamily="18" charset="0"/>
                <a:ea typeface="Times New Roman" panose="02020603050405020304" pitchFamily="18" charset="0"/>
              </a:rPr>
              <a:t>.</a:t>
            </a:r>
            <a:br>
              <a:rPr lang="ru-RU" sz="2800" b="1" i="1" dirty="0" smtClean="0">
                <a:solidFill>
                  <a:schemeClr val="accent5"/>
                </a:solidFill>
                <a:effectLst/>
                <a:latin typeface="Times New Roman" panose="02020603050405020304" pitchFamily="18" charset="0"/>
                <a:ea typeface="Times New Roman" panose="02020603050405020304" pitchFamily="18" charset="0"/>
              </a:rPr>
            </a:br>
            <a:endParaRPr lang="ru-RU" sz="2800" b="1" i="1" dirty="0">
              <a:solidFill>
                <a:schemeClr val="accent5"/>
              </a:solidFill>
            </a:endParaRPr>
          </a:p>
        </p:txBody>
      </p:sp>
      <p:sp>
        <p:nvSpPr>
          <p:cNvPr id="5" name="Прямоугольник 4"/>
          <p:cNvSpPr/>
          <p:nvPr/>
        </p:nvSpPr>
        <p:spPr>
          <a:xfrm>
            <a:off x="1193576" y="830062"/>
            <a:ext cx="5596404" cy="923330"/>
          </a:xfrm>
          <a:prstGeom prst="rect">
            <a:avLst/>
          </a:prstGeom>
          <a:noFill/>
        </p:spPr>
        <p:txBody>
          <a:bodyPr wrap="none" lIns="91440" tIns="45720" rIns="91440" bIns="45720">
            <a:spAutoFit/>
          </a:bodyPr>
          <a:lstStyle/>
          <a:p>
            <a:pPr algn="ctr"/>
            <a:r>
              <a:rPr lang="ru-RU" sz="5400" b="1" cap="none" spc="0"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ea typeface="Times New Roman" panose="02020603050405020304" pitchFamily="18" charset="0"/>
              </a:rPr>
              <a:t>Мәтінмен</a:t>
            </a:r>
            <a:r>
              <a:rPr lang="ru-RU" sz="5400" b="1" cap="none" spc="0"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ea typeface="Times New Roman" panose="02020603050405020304" pitchFamily="18" charset="0"/>
              </a:rPr>
              <a:t> </a:t>
            </a:r>
            <a:r>
              <a:rPr lang="ru-RU" sz="5400" b="1" cap="none" spc="0"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ea typeface="Times New Roman" panose="02020603050405020304" pitchFamily="18" charset="0"/>
              </a:rPr>
              <a:t>жұмыс</a:t>
            </a:r>
            <a:endParaRPr lang="ru-RU"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26390508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TotalTime>
  <Words>170</Words>
  <Application>Microsoft Office PowerPoint</Application>
  <PresentationFormat>Широкоэкранный</PresentationFormat>
  <Paragraphs>54</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5</cp:revision>
  <dcterms:created xsi:type="dcterms:W3CDTF">2014-04-19T02:41:22Z</dcterms:created>
  <dcterms:modified xsi:type="dcterms:W3CDTF">2014-04-19T03:20:20Z</dcterms:modified>
</cp:coreProperties>
</file>