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B2F5B2-A68D-4EF0-9451-E62E211DD4F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93BABB4-ECC7-409E-8069-ACF59F6304DB}">
      <dgm:prSet/>
      <dgm:spPr/>
      <dgm:t>
        <a:bodyPr/>
        <a:lstStyle/>
        <a:p>
          <a:r>
            <a:rPr lang="kk-KZ" dirty="0" smtClean="0">
              <a:solidFill>
                <a:srgbClr val="FF0000"/>
              </a:solidFill>
            </a:rPr>
            <a:t>Өнеркәсіпте айналым қаржылары негізгі екі  топқа бөлінеді</a:t>
          </a:r>
          <a:endParaRPr lang="ru-RU" dirty="0">
            <a:solidFill>
              <a:srgbClr val="FF0000"/>
            </a:solidFill>
          </a:endParaRPr>
        </a:p>
      </dgm:t>
    </dgm:pt>
    <dgm:pt modelId="{4C04F59E-A083-42D4-A056-BBD9CA8782F6}" type="sibTrans" cxnId="{ED474D86-33E5-429B-8586-5622942628E1}">
      <dgm:prSet/>
      <dgm:spPr/>
      <dgm:t>
        <a:bodyPr/>
        <a:lstStyle/>
        <a:p>
          <a:endParaRPr lang="ru-RU"/>
        </a:p>
      </dgm:t>
    </dgm:pt>
    <dgm:pt modelId="{535E3B93-55EA-4EEA-A4A6-CAE4C0977A89}" type="parTrans" cxnId="{ED474D86-33E5-429B-8586-5622942628E1}">
      <dgm:prSet/>
      <dgm:spPr/>
      <dgm:t>
        <a:bodyPr/>
        <a:lstStyle/>
        <a:p>
          <a:endParaRPr lang="ru-RU"/>
        </a:p>
      </dgm:t>
    </dgm:pt>
    <dgm:pt modelId="{1A22C9F4-436E-4CDE-A303-52AFF6D79306}">
      <dgm:prSet phldrT="[Текст]"/>
      <dgm:spPr/>
      <dgm:t>
        <a:bodyPr/>
        <a:lstStyle/>
        <a:p>
          <a:r>
            <a:rPr lang="kk-KZ" dirty="0" smtClean="0">
              <a:solidFill>
                <a:srgbClr val="0000FF"/>
              </a:solidFill>
            </a:rPr>
            <a:t>Айналым қорлары </a:t>
          </a:r>
          <a:endParaRPr lang="ru-RU" dirty="0">
            <a:solidFill>
              <a:srgbClr val="0000FF"/>
            </a:solidFill>
          </a:endParaRPr>
        </a:p>
      </dgm:t>
    </dgm:pt>
    <dgm:pt modelId="{3AE8919B-04F9-429A-A27A-9A20905DA0BD}" type="sibTrans" cxnId="{5CB54AAC-0C7F-41DC-9A85-E94D02EBEC14}">
      <dgm:prSet/>
      <dgm:spPr/>
      <dgm:t>
        <a:bodyPr/>
        <a:lstStyle/>
        <a:p>
          <a:endParaRPr lang="ru-RU"/>
        </a:p>
      </dgm:t>
    </dgm:pt>
    <dgm:pt modelId="{60018D03-C1A3-48B5-83CA-0040C3C43194}" type="parTrans" cxnId="{5CB54AAC-0C7F-41DC-9A85-E94D02EBEC14}">
      <dgm:prSet/>
      <dgm:spPr/>
      <dgm:t>
        <a:bodyPr/>
        <a:lstStyle/>
        <a:p>
          <a:endParaRPr lang="ru-RU"/>
        </a:p>
      </dgm:t>
    </dgm:pt>
    <dgm:pt modelId="{D948DB19-EB5F-481E-9A01-A08D6526615D}">
      <dgm:prSet phldrT="[Текст]"/>
      <dgm:spPr/>
      <dgm:t>
        <a:bodyPr/>
        <a:lstStyle/>
        <a:p>
          <a:r>
            <a:rPr lang="kk-KZ" dirty="0" smtClean="0">
              <a:solidFill>
                <a:srgbClr val="0000FF"/>
              </a:solidFill>
            </a:rPr>
            <a:t>Айналым құралы</a:t>
          </a:r>
          <a:endParaRPr lang="ru-RU" dirty="0">
            <a:solidFill>
              <a:srgbClr val="0000FF"/>
            </a:solidFill>
          </a:endParaRPr>
        </a:p>
      </dgm:t>
    </dgm:pt>
    <dgm:pt modelId="{E5D7B54C-2889-4111-BE2A-9F97A4246D0D}" type="sibTrans" cxnId="{46E2C928-8589-4866-918E-92C9E14943F7}">
      <dgm:prSet/>
      <dgm:spPr/>
      <dgm:t>
        <a:bodyPr/>
        <a:lstStyle/>
        <a:p>
          <a:endParaRPr lang="ru-RU"/>
        </a:p>
      </dgm:t>
    </dgm:pt>
    <dgm:pt modelId="{3C076F65-543E-4C8D-90CE-5585480286AE}" type="parTrans" cxnId="{46E2C928-8589-4866-918E-92C9E14943F7}">
      <dgm:prSet/>
      <dgm:spPr/>
      <dgm:t>
        <a:bodyPr/>
        <a:lstStyle/>
        <a:p>
          <a:endParaRPr lang="ru-RU"/>
        </a:p>
      </dgm:t>
    </dgm:pt>
    <dgm:pt modelId="{0BC8FA07-733A-4B53-9C5A-FFE6F8B35378}" type="pres">
      <dgm:prSet presAssocID="{3AB2F5B2-A68D-4EF0-9451-E62E211DD4FD}" presName="Name0" presStyleCnt="0">
        <dgm:presLayoutVars>
          <dgm:chMax val="7"/>
          <dgm:dir/>
          <dgm:animLvl val="lvl"/>
          <dgm:resizeHandles val="exact"/>
        </dgm:presLayoutVars>
      </dgm:prSet>
      <dgm:spPr/>
      <dgm:t>
        <a:bodyPr/>
        <a:lstStyle/>
        <a:p>
          <a:endParaRPr lang="ru-RU"/>
        </a:p>
      </dgm:t>
    </dgm:pt>
    <dgm:pt modelId="{493E3C89-35C9-4437-BC6A-6ECFF9C657F8}" type="pres">
      <dgm:prSet presAssocID="{C93BABB4-ECC7-409E-8069-ACF59F6304DB}" presName="circle1" presStyleLbl="node1" presStyleIdx="0" presStyleCnt="3">
        <dgm:style>
          <a:lnRef idx="1">
            <a:schemeClr val="accent1"/>
          </a:lnRef>
          <a:fillRef idx="2">
            <a:schemeClr val="accent1"/>
          </a:fillRef>
          <a:effectRef idx="1">
            <a:schemeClr val="accent1"/>
          </a:effectRef>
          <a:fontRef idx="minor">
            <a:schemeClr val="dk1"/>
          </a:fontRef>
        </dgm:style>
      </dgm:prSet>
      <dgm:spPr/>
    </dgm:pt>
    <dgm:pt modelId="{86EE1560-DFB2-4476-93E7-AC2EC5C22594}" type="pres">
      <dgm:prSet presAssocID="{C93BABB4-ECC7-409E-8069-ACF59F6304DB}" presName="space" presStyleCnt="0"/>
      <dgm:spPr/>
    </dgm:pt>
    <dgm:pt modelId="{F6EFFF82-9794-4344-A4D7-562D6171B453}" type="pres">
      <dgm:prSet presAssocID="{C93BABB4-ECC7-409E-8069-ACF59F6304DB}" presName="rect1" presStyleLbl="alignAcc1" presStyleIdx="0" presStyleCnt="3"/>
      <dgm:spPr/>
      <dgm:t>
        <a:bodyPr/>
        <a:lstStyle/>
        <a:p>
          <a:endParaRPr lang="ru-RU"/>
        </a:p>
      </dgm:t>
    </dgm:pt>
    <dgm:pt modelId="{E61DEC69-CD83-40B8-BF22-BBC38984854E}" type="pres">
      <dgm:prSet presAssocID="{1A22C9F4-436E-4CDE-A303-52AFF6D79306}" presName="vertSpace2" presStyleLbl="node1" presStyleIdx="0" presStyleCnt="3"/>
      <dgm:spPr/>
    </dgm:pt>
    <dgm:pt modelId="{CE19BF61-C44B-425C-8142-9A6ED196C4A1}" type="pres">
      <dgm:prSet presAssocID="{1A22C9F4-436E-4CDE-A303-52AFF6D79306}" presName="circle2" presStyleLbl="node1" presStyleIdx="1" presStyleCnt="3">
        <dgm:style>
          <a:lnRef idx="0">
            <a:schemeClr val="accent2"/>
          </a:lnRef>
          <a:fillRef idx="3">
            <a:schemeClr val="accent2"/>
          </a:fillRef>
          <a:effectRef idx="3">
            <a:schemeClr val="accent2"/>
          </a:effectRef>
          <a:fontRef idx="minor">
            <a:schemeClr val="lt1"/>
          </a:fontRef>
        </dgm:style>
      </dgm:prSet>
      <dgm:spPr/>
    </dgm:pt>
    <dgm:pt modelId="{FABFF883-2C09-4EA3-8A26-651A57071FC3}" type="pres">
      <dgm:prSet presAssocID="{1A22C9F4-436E-4CDE-A303-52AFF6D79306}" presName="rect2" presStyleLbl="alignAcc1" presStyleIdx="1" presStyleCnt="3"/>
      <dgm:spPr/>
      <dgm:t>
        <a:bodyPr/>
        <a:lstStyle/>
        <a:p>
          <a:endParaRPr lang="ru-RU"/>
        </a:p>
      </dgm:t>
    </dgm:pt>
    <dgm:pt modelId="{9BF02F0F-9281-4589-B462-93A4FAE49162}" type="pres">
      <dgm:prSet presAssocID="{D948DB19-EB5F-481E-9A01-A08D6526615D}" presName="vertSpace3" presStyleLbl="node1" presStyleIdx="1" presStyleCnt="3"/>
      <dgm:spPr/>
    </dgm:pt>
    <dgm:pt modelId="{A8CA43B1-BB29-440C-90FC-FD4890B82DBC}" type="pres">
      <dgm:prSet presAssocID="{D948DB19-EB5F-481E-9A01-A08D6526615D}" presName="circle3" presStyleLbl="node1" presStyleIdx="2" presStyleCnt="3"/>
      <dgm:spPr/>
    </dgm:pt>
    <dgm:pt modelId="{7E131D40-CC38-4A6D-9C21-F636136F9343}" type="pres">
      <dgm:prSet presAssocID="{D948DB19-EB5F-481E-9A01-A08D6526615D}" presName="rect3" presStyleLbl="alignAcc1" presStyleIdx="2" presStyleCnt="3"/>
      <dgm:spPr/>
      <dgm:t>
        <a:bodyPr/>
        <a:lstStyle/>
        <a:p>
          <a:endParaRPr lang="ru-RU"/>
        </a:p>
      </dgm:t>
    </dgm:pt>
    <dgm:pt modelId="{6F1D8D17-D8B5-4F17-B003-490FFD778C2D}" type="pres">
      <dgm:prSet presAssocID="{C93BABB4-ECC7-409E-8069-ACF59F6304DB}" presName="rect1ParTxNoCh" presStyleLbl="alignAcc1" presStyleIdx="2" presStyleCnt="3">
        <dgm:presLayoutVars>
          <dgm:chMax val="1"/>
          <dgm:bulletEnabled val="1"/>
        </dgm:presLayoutVars>
      </dgm:prSet>
      <dgm:spPr/>
      <dgm:t>
        <a:bodyPr/>
        <a:lstStyle/>
        <a:p>
          <a:endParaRPr lang="ru-RU"/>
        </a:p>
      </dgm:t>
    </dgm:pt>
    <dgm:pt modelId="{EC38F0FB-94D8-458A-8C3E-EAF2B2785B40}" type="pres">
      <dgm:prSet presAssocID="{1A22C9F4-436E-4CDE-A303-52AFF6D79306}" presName="rect2ParTxNoCh" presStyleLbl="alignAcc1" presStyleIdx="2" presStyleCnt="3">
        <dgm:presLayoutVars>
          <dgm:chMax val="1"/>
          <dgm:bulletEnabled val="1"/>
        </dgm:presLayoutVars>
      </dgm:prSet>
      <dgm:spPr/>
      <dgm:t>
        <a:bodyPr/>
        <a:lstStyle/>
        <a:p>
          <a:endParaRPr lang="ru-RU"/>
        </a:p>
      </dgm:t>
    </dgm:pt>
    <dgm:pt modelId="{CA485A2D-51B0-4792-AE52-31D27811115C}" type="pres">
      <dgm:prSet presAssocID="{D948DB19-EB5F-481E-9A01-A08D6526615D}" presName="rect3ParTxNoCh" presStyleLbl="alignAcc1" presStyleIdx="2" presStyleCnt="3">
        <dgm:presLayoutVars>
          <dgm:chMax val="1"/>
          <dgm:bulletEnabled val="1"/>
        </dgm:presLayoutVars>
      </dgm:prSet>
      <dgm:spPr/>
      <dgm:t>
        <a:bodyPr/>
        <a:lstStyle/>
        <a:p>
          <a:endParaRPr lang="ru-RU"/>
        </a:p>
      </dgm:t>
    </dgm:pt>
  </dgm:ptLst>
  <dgm:cxnLst>
    <dgm:cxn modelId="{380D5C77-3BEE-4877-84BA-6DB8BAA2AD31}" type="presOf" srcId="{C93BABB4-ECC7-409E-8069-ACF59F6304DB}" destId="{F6EFFF82-9794-4344-A4D7-562D6171B453}" srcOrd="0" destOrd="0" presId="urn:microsoft.com/office/officeart/2005/8/layout/target3"/>
    <dgm:cxn modelId="{A48BC4F9-AC77-49A6-B59C-BE0C3A085663}" type="presOf" srcId="{1A22C9F4-436E-4CDE-A303-52AFF6D79306}" destId="{FABFF883-2C09-4EA3-8A26-651A57071FC3}" srcOrd="0" destOrd="0" presId="urn:microsoft.com/office/officeart/2005/8/layout/target3"/>
    <dgm:cxn modelId="{0AFE665B-D58E-4726-BB60-68D5FB620586}" type="presOf" srcId="{D948DB19-EB5F-481E-9A01-A08D6526615D}" destId="{CA485A2D-51B0-4792-AE52-31D27811115C}" srcOrd="1" destOrd="0" presId="urn:microsoft.com/office/officeart/2005/8/layout/target3"/>
    <dgm:cxn modelId="{73D220D2-3F17-497B-AB18-77AB40767496}" type="presOf" srcId="{C93BABB4-ECC7-409E-8069-ACF59F6304DB}" destId="{6F1D8D17-D8B5-4F17-B003-490FFD778C2D}" srcOrd="1" destOrd="0" presId="urn:microsoft.com/office/officeart/2005/8/layout/target3"/>
    <dgm:cxn modelId="{669F7603-AF9E-4210-B1F1-6C3839480A3E}" type="presOf" srcId="{3AB2F5B2-A68D-4EF0-9451-E62E211DD4FD}" destId="{0BC8FA07-733A-4B53-9C5A-FFE6F8B35378}" srcOrd="0" destOrd="0" presId="urn:microsoft.com/office/officeart/2005/8/layout/target3"/>
    <dgm:cxn modelId="{46E2C928-8589-4866-918E-92C9E14943F7}" srcId="{3AB2F5B2-A68D-4EF0-9451-E62E211DD4FD}" destId="{D948DB19-EB5F-481E-9A01-A08D6526615D}" srcOrd="2" destOrd="0" parTransId="{3C076F65-543E-4C8D-90CE-5585480286AE}" sibTransId="{E5D7B54C-2889-4111-BE2A-9F97A4246D0D}"/>
    <dgm:cxn modelId="{06E83BEA-DEB9-4847-B85E-03230A5A022C}" type="presOf" srcId="{D948DB19-EB5F-481E-9A01-A08D6526615D}" destId="{7E131D40-CC38-4A6D-9C21-F636136F9343}" srcOrd="0" destOrd="0" presId="urn:microsoft.com/office/officeart/2005/8/layout/target3"/>
    <dgm:cxn modelId="{ACEE6B55-EE5B-4448-BF7D-0C3978ED4573}" type="presOf" srcId="{1A22C9F4-436E-4CDE-A303-52AFF6D79306}" destId="{EC38F0FB-94D8-458A-8C3E-EAF2B2785B40}" srcOrd="1" destOrd="0" presId="urn:microsoft.com/office/officeart/2005/8/layout/target3"/>
    <dgm:cxn modelId="{ED474D86-33E5-429B-8586-5622942628E1}" srcId="{3AB2F5B2-A68D-4EF0-9451-E62E211DD4FD}" destId="{C93BABB4-ECC7-409E-8069-ACF59F6304DB}" srcOrd="0" destOrd="0" parTransId="{535E3B93-55EA-4EEA-A4A6-CAE4C0977A89}" sibTransId="{4C04F59E-A083-42D4-A056-BBD9CA8782F6}"/>
    <dgm:cxn modelId="{5CB54AAC-0C7F-41DC-9A85-E94D02EBEC14}" srcId="{3AB2F5B2-A68D-4EF0-9451-E62E211DD4FD}" destId="{1A22C9F4-436E-4CDE-A303-52AFF6D79306}" srcOrd="1" destOrd="0" parTransId="{60018D03-C1A3-48B5-83CA-0040C3C43194}" sibTransId="{3AE8919B-04F9-429A-A27A-9A20905DA0BD}"/>
    <dgm:cxn modelId="{CB4B016E-45CC-4779-9DC6-9DA03B9DE18C}" type="presParOf" srcId="{0BC8FA07-733A-4B53-9C5A-FFE6F8B35378}" destId="{493E3C89-35C9-4437-BC6A-6ECFF9C657F8}" srcOrd="0" destOrd="0" presId="urn:microsoft.com/office/officeart/2005/8/layout/target3"/>
    <dgm:cxn modelId="{4261C10C-4D99-4CD9-ACBD-DAB1675E0334}" type="presParOf" srcId="{0BC8FA07-733A-4B53-9C5A-FFE6F8B35378}" destId="{86EE1560-DFB2-4476-93E7-AC2EC5C22594}" srcOrd="1" destOrd="0" presId="urn:microsoft.com/office/officeart/2005/8/layout/target3"/>
    <dgm:cxn modelId="{1D9518DB-DD77-4D66-B0BA-409892F055B6}" type="presParOf" srcId="{0BC8FA07-733A-4B53-9C5A-FFE6F8B35378}" destId="{F6EFFF82-9794-4344-A4D7-562D6171B453}" srcOrd="2" destOrd="0" presId="urn:microsoft.com/office/officeart/2005/8/layout/target3"/>
    <dgm:cxn modelId="{619FCE4E-DFCF-43AB-968E-FEB9FCD14AA3}" type="presParOf" srcId="{0BC8FA07-733A-4B53-9C5A-FFE6F8B35378}" destId="{E61DEC69-CD83-40B8-BF22-BBC38984854E}" srcOrd="3" destOrd="0" presId="urn:microsoft.com/office/officeart/2005/8/layout/target3"/>
    <dgm:cxn modelId="{B57A4C9B-C519-4B0A-A904-86AF79EAB69E}" type="presParOf" srcId="{0BC8FA07-733A-4B53-9C5A-FFE6F8B35378}" destId="{CE19BF61-C44B-425C-8142-9A6ED196C4A1}" srcOrd="4" destOrd="0" presId="urn:microsoft.com/office/officeart/2005/8/layout/target3"/>
    <dgm:cxn modelId="{8DB69253-55DC-477C-8CE9-2054DF7CBE56}" type="presParOf" srcId="{0BC8FA07-733A-4B53-9C5A-FFE6F8B35378}" destId="{FABFF883-2C09-4EA3-8A26-651A57071FC3}" srcOrd="5" destOrd="0" presId="urn:microsoft.com/office/officeart/2005/8/layout/target3"/>
    <dgm:cxn modelId="{736C0B80-BBC8-4A7F-AE80-B58D383F450B}" type="presParOf" srcId="{0BC8FA07-733A-4B53-9C5A-FFE6F8B35378}" destId="{9BF02F0F-9281-4589-B462-93A4FAE49162}" srcOrd="6" destOrd="0" presId="urn:microsoft.com/office/officeart/2005/8/layout/target3"/>
    <dgm:cxn modelId="{11D0AC02-096C-402E-9676-09BD07B89A20}" type="presParOf" srcId="{0BC8FA07-733A-4B53-9C5A-FFE6F8B35378}" destId="{A8CA43B1-BB29-440C-90FC-FD4890B82DBC}" srcOrd="7" destOrd="0" presId="urn:microsoft.com/office/officeart/2005/8/layout/target3"/>
    <dgm:cxn modelId="{BC505B28-C505-4500-A4ED-E4B19DDF4035}" type="presParOf" srcId="{0BC8FA07-733A-4B53-9C5A-FFE6F8B35378}" destId="{7E131D40-CC38-4A6D-9C21-F636136F9343}" srcOrd="8" destOrd="0" presId="urn:microsoft.com/office/officeart/2005/8/layout/target3"/>
    <dgm:cxn modelId="{F5D53F51-7F64-453C-93D2-13F63AFA39AE}" type="presParOf" srcId="{0BC8FA07-733A-4B53-9C5A-FFE6F8B35378}" destId="{6F1D8D17-D8B5-4F17-B003-490FFD778C2D}" srcOrd="9" destOrd="0" presId="urn:microsoft.com/office/officeart/2005/8/layout/target3"/>
    <dgm:cxn modelId="{F1E6FAB8-5424-4538-977C-CAEDDE37C5CC}" type="presParOf" srcId="{0BC8FA07-733A-4B53-9C5A-FFE6F8B35378}" destId="{EC38F0FB-94D8-458A-8C3E-EAF2B2785B40}" srcOrd="10" destOrd="0" presId="urn:microsoft.com/office/officeart/2005/8/layout/target3"/>
    <dgm:cxn modelId="{95C861EB-DF67-4223-A05B-E2BD01DA6080}" type="presParOf" srcId="{0BC8FA07-733A-4B53-9C5A-FFE6F8B35378}" destId="{CA485A2D-51B0-4792-AE52-31D27811115C}" srcOrd="11" destOrd="0" presId="urn:microsoft.com/office/officeart/2005/8/layout/target3"/>
  </dgm:cxnLst>
  <dgm:bg/>
  <dgm:whole>
    <a:ln>
      <a:solidFill>
        <a:srgbClr val="00B050"/>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C14DE-9B63-4C6E-AEF5-49D464E9D5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F6D6416-48EB-4C07-A3EE-92239EA98AB5}">
      <dgm:prSet>
        <dgm:style>
          <a:lnRef idx="2">
            <a:schemeClr val="accent1"/>
          </a:lnRef>
          <a:fillRef idx="1">
            <a:schemeClr val="lt1"/>
          </a:fillRef>
          <a:effectRef idx="0">
            <a:schemeClr val="accent1"/>
          </a:effectRef>
          <a:fontRef idx="minor">
            <a:schemeClr val="dk1"/>
          </a:fontRef>
        </dgm:style>
      </dgm:prSet>
      <dgm:spPr/>
      <dgm:t>
        <a:bodyPr/>
        <a:lstStyle/>
        <a:p>
          <a:r>
            <a:rPr lang="kk-KZ" dirty="0" smtClean="0">
              <a:solidFill>
                <a:srgbClr val="6600FF"/>
              </a:solidFill>
            </a:rPr>
            <a:t>Айналым қорлырының құрамына дайын өнім, жөнелтілген, бірақ ақысы әлі төленбеген тауарлар, банк мекемелеріндегі есеп – шоттардағы, кассадағы ақша, есептесіп бітпеген жердегі ақша қаражаттары жатады. </a:t>
          </a:r>
          <a:endParaRPr lang="ru-RU" dirty="0">
            <a:solidFill>
              <a:srgbClr val="6600FF"/>
            </a:solidFill>
          </a:endParaRPr>
        </a:p>
      </dgm:t>
    </dgm:pt>
    <dgm:pt modelId="{A09988B3-4EAB-49FE-A8E5-B7C28A69959E}" type="parTrans" cxnId="{0D8EE67B-5747-4794-BBB1-E2E14CB04570}">
      <dgm:prSet/>
      <dgm:spPr/>
      <dgm:t>
        <a:bodyPr/>
        <a:lstStyle/>
        <a:p>
          <a:endParaRPr lang="ru-RU"/>
        </a:p>
      </dgm:t>
    </dgm:pt>
    <dgm:pt modelId="{1AA4B4AC-6C73-47D5-A353-96FD57E7801E}" type="sibTrans" cxnId="{0D8EE67B-5747-4794-BBB1-E2E14CB04570}">
      <dgm:prSet/>
      <dgm:spPr/>
      <dgm:t>
        <a:bodyPr/>
        <a:lstStyle/>
        <a:p>
          <a:endParaRPr lang="ru-RU"/>
        </a:p>
      </dgm:t>
    </dgm:pt>
    <dgm:pt modelId="{33E90975-74CC-4F98-8FBC-1F2863F46500}">
      <dgm:prSet>
        <dgm:style>
          <a:lnRef idx="2">
            <a:schemeClr val="accent1"/>
          </a:lnRef>
          <a:fillRef idx="1">
            <a:schemeClr val="lt1"/>
          </a:fillRef>
          <a:effectRef idx="0">
            <a:schemeClr val="accent1"/>
          </a:effectRef>
          <a:fontRef idx="minor">
            <a:schemeClr val="dk1"/>
          </a:fontRef>
        </dgm:style>
      </dgm:prSet>
      <dgm:spPr/>
      <dgm:t>
        <a:bodyPr/>
        <a:lstStyle/>
        <a:p>
          <a:r>
            <a:rPr lang="kk-KZ" dirty="0" smtClean="0">
              <a:solidFill>
                <a:srgbClr val="0000FF"/>
              </a:solidFill>
            </a:rPr>
            <a:t>Айналым құралдары өндіріс саласында қызмет атқаруында үнемі айналымда болып, өндіріс шеңберінен айналым шеңберіне ауысып отырады. </a:t>
          </a:r>
          <a:endParaRPr lang="ru-RU" dirty="0">
            <a:solidFill>
              <a:srgbClr val="0000FF"/>
            </a:solidFill>
          </a:endParaRPr>
        </a:p>
      </dgm:t>
    </dgm:pt>
    <dgm:pt modelId="{79E32CEE-8650-433C-B427-F492A9AFF305}" type="parTrans" cxnId="{C6E71DE3-EA2A-4039-B6CF-3295CC885BD4}">
      <dgm:prSet/>
      <dgm:spPr/>
      <dgm:t>
        <a:bodyPr/>
        <a:lstStyle/>
        <a:p>
          <a:endParaRPr lang="ru-RU"/>
        </a:p>
      </dgm:t>
    </dgm:pt>
    <dgm:pt modelId="{E9C4232F-CDA5-4182-936D-19505E210AE2}" type="sibTrans" cxnId="{C6E71DE3-EA2A-4039-B6CF-3295CC885BD4}">
      <dgm:prSet/>
      <dgm:spPr/>
      <dgm:t>
        <a:bodyPr/>
        <a:lstStyle/>
        <a:p>
          <a:endParaRPr lang="ru-RU"/>
        </a:p>
      </dgm:t>
    </dgm:pt>
    <dgm:pt modelId="{3226E001-C705-4192-B921-38681B14CBB6}" type="pres">
      <dgm:prSet presAssocID="{318C14DE-9B63-4C6E-AEF5-49D464E9D59C}" presName="linear" presStyleCnt="0">
        <dgm:presLayoutVars>
          <dgm:animLvl val="lvl"/>
          <dgm:resizeHandles val="exact"/>
        </dgm:presLayoutVars>
      </dgm:prSet>
      <dgm:spPr/>
      <dgm:t>
        <a:bodyPr/>
        <a:lstStyle/>
        <a:p>
          <a:endParaRPr lang="ru-RU"/>
        </a:p>
      </dgm:t>
    </dgm:pt>
    <dgm:pt modelId="{9CDA4F79-05ED-4B15-94D2-51B17A628394}" type="pres">
      <dgm:prSet presAssocID="{FF6D6416-48EB-4C07-A3EE-92239EA98AB5}" presName="parentText" presStyleLbl="node1" presStyleIdx="0" presStyleCnt="2">
        <dgm:presLayoutVars>
          <dgm:chMax val="0"/>
          <dgm:bulletEnabled val="1"/>
        </dgm:presLayoutVars>
      </dgm:prSet>
      <dgm:spPr/>
      <dgm:t>
        <a:bodyPr/>
        <a:lstStyle/>
        <a:p>
          <a:endParaRPr lang="ru-RU"/>
        </a:p>
      </dgm:t>
    </dgm:pt>
    <dgm:pt modelId="{2EC05DAF-5A35-443F-93EF-4468F50AFAE2}" type="pres">
      <dgm:prSet presAssocID="{1AA4B4AC-6C73-47D5-A353-96FD57E7801E}" presName="spacer" presStyleCnt="0"/>
      <dgm:spPr/>
    </dgm:pt>
    <dgm:pt modelId="{72CD5550-FB1E-4C7B-A9F0-52C43321AEC6}" type="pres">
      <dgm:prSet presAssocID="{33E90975-74CC-4F98-8FBC-1F2863F46500}" presName="parentText" presStyleLbl="node1" presStyleIdx="1" presStyleCnt="2">
        <dgm:presLayoutVars>
          <dgm:chMax val="0"/>
          <dgm:bulletEnabled val="1"/>
        </dgm:presLayoutVars>
      </dgm:prSet>
      <dgm:spPr/>
      <dgm:t>
        <a:bodyPr/>
        <a:lstStyle/>
        <a:p>
          <a:endParaRPr lang="ru-RU"/>
        </a:p>
      </dgm:t>
    </dgm:pt>
  </dgm:ptLst>
  <dgm:cxnLst>
    <dgm:cxn modelId="{3994906C-422A-4180-B145-83A97DFDBD9E}" type="presOf" srcId="{FF6D6416-48EB-4C07-A3EE-92239EA98AB5}" destId="{9CDA4F79-05ED-4B15-94D2-51B17A628394}" srcOrd="0" destOrd="0" presId="urn:microsoft.com/office/officeart/2005/8/layout/vList2"/>
    <dgm:cxn modelId="{C6E71DE3-EA2A-4039-B6CF-3295CC885BD4}" srcId="{318C14DE-9B63-4C6E-AEF5-49D464E9D59C}" destId="{33E90975-74CC-4F98-8FBC-1F2863F46500}" srcOrd="1" destOrd="0" parTransId="{79E32CEE-8650-433C-B427-F492A9AFF305}" sibTransId="{E9C4232F-CDA5-4182-936D-19505E210AE2}"/>
    <dgm:cxn modelId="{26BE7CB5-D09B-49E9-A2C1-EDE3DD16F170}" type="presOf" srcId="{318C14DE-9B63-4C6E-AEF5-49D464E9D59C}" destId="{3226E001-C705-4192-B921-38681B14CBB6}" srcOrd="0" destOrd="0" presId="urn:microsoft.com/office/officeart/2005/8/layout/vList2"/>
    <dgm:cxn modelId="{0D8EE67B-5747-4794-BBB1-E2E14CB04570}" srcId="{318C14DE-9B63-4C6E-AEF5-49D464E9D59C}" destId="{FF6D6416-48EB-4C07-A3EE-92239EA98AB5}" srcOrd="0" destOrd="0" parTransId="{A09988B3-4EAB-49FE-A8E5-B7C28A69959E}" sibTransId="{1AA4B4AC-6C73-47D5-A353-96FD57E7801E}"/>
    <dgm:cxn modelId="{6F976F8E-983D-4339-8A76-E07658333C80}" type="presOf" srcId="{33E90975-74CC-4F98-8FBC-1F2863F46500}" destId="{72CD5550-FB1E-4C7B-A9F0-52C43321AEC6}" srcOrd="0" destOrd="0" presId="urn:microsoft.com/office/officeart/2005/8/layout/vList2"/>
    <dgm:cxn modelId="{88DF2FC0-ABAF-497A-83E4-6211781483CA}" type="presParOf" srcId="{3226E001-C705-4192-B921-38681B14CBB6}" destId="{9CDA4F79-05ED-4B15-94D2-51B17A628394}" srcOrd="0" destOrd="0" presId="urn:microsoft.com/office/officeart/2005/8/layout/vList2"/>
    <dgm:cxn modelId="{540B655B-B610-4DF7-8A8F-3A62A5F22113}" type="presParOf" srcId="{3226E001-C705-4192-B921-38681B14CBB6}" destId="{2EC05DAF-5A35-443F-93EF-4468F50AFAE2}" srcOrd="1" destOrd="0" presId="urn:microsoft.com/office/officeart/2005/8/layout/vList2"/>
    <dgm:cxn modelId="{D877F501-5C64-46D0-AC7B-CCB671A9B14C}" type="presParOf" srcId="{3226E001-C705-4192-B921-38681B14CBB6}" destId="{72CD5550-FB1E-4C7B-A9F0-52C43321AEC6}"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F39FE3-ADC5-4FE9-842F-132DCDE59BEA}"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ru-RU"/>
        </a:p>
      </dgm:t>
    </dgm:pt>
    <dgm:pt modelId="{26E7FD74-F52B-4653-A897-DA7D96E099F5}">
      <dgm:prSet custT="1">
        <dgm:style>
          <a:lnRef idx="2">
            <a:schemeClr val="accent1"/>
          </a:lnRef>
          <a:fillRef idx="1">
            <a:schemeClr val="lt1"/>
          </a:fillRef>
          <a:effectRef idx="0">
            <a:schemeClr val="accent1"/>
          </a:effectRef>
          <a:fontRef idx="minor">
            <a:schemeClr val="dk1"/>
          </a:fontRef>
        </dgm:style>
      </dgm:prSet>
      <dgm:spPr/>
      <dgm:t>
        <a:bodyPr/>
        <a:lstStyle/>
        <a:p>
          <a:pPr rtl="0"/>
          <a:endParaRPr lang="kk-KZ" sz="2800" dirty="0" smtClean="0">
            <a:solidFill>
              <a:schemeClr val="accent2">
                <a:lumMod val="75000"/>
              </a:schemeClr>
            </a:solidFill>
          </a:endParaRPr>
        </a:p>
        <a:p>
          <a:pPr rtl="0"/>
          <a:endParaRPr lang="kk-KZ" sz="2800" dirty="0" smtClean="0">
            <a:solidFill>
              <a:schemeClr val="accent2">
                <a:lumMod val="75000"/>
              </a:schemeClr>
            </a:solidFill>
          </a:endParaRPr>
        </a:p>
        <a:p>
          <a:pPr rtl="0"/>
          <a:endParaRPr lang="kk-KZ" sz="2800" dirty="0" smtClean="0">
            <a:solidFill>
              <a:schemeClr val="accent2">
                <a:lumMod val="75000"/>
              </a:schemeClr>
            </a:solidFill>
          </a:endParaRPr>
        </a:p>
        <a:p>
          <a:pPr rtl="0"/>
          <a:endParaRPr lang="kk-KZ" sz="2800" dirty="0" smtClean="0">
            <a:solidFill>
              <a:schemeClr val="accent2">
                <a:lumMod val="75000"/>
              </a:schemeClr>
            </a:solidFill>
          </a:endParaRPr>
        </a:p>
        <a:p>
          <a:pPr rtl="0"/>
          <a:endParaRPr lang="kk-KZ" sz="2800" dirty="0" smtClean="0">
            <a:solidFill>
              <a:schemeClr val="accent2">
                <a:lumMod val="75000"/>
              </a:schemeClr>
            </a:solidFill>
          </a:endParaRPr>
        </a:p>
        <a:p>
          <a:pPr rtl="0"/>
          <a:r>
            <a:rPr lang="kk-KZ" sz="2800" dirty="0" smtClean="0">
              <a:solidFill>
                <a:schemeClr val="accent2">
                  <a:lumMod val="75000"/>
                </a:schemeClr>
              </a:solidFill>
            </a:rPr>
            <a:t>Айналым құралы айналымдық  үрдісіне үш сатыдан өтеді: </a:t>
          </a:r>
          <a:r>
            <a:rPr lang="ru-RU" sz="2800" dirty="0" smtClean="0">
              <a:solidFill>
                <a:schemeClr val="accent2">
                  <a:lumMod val="75000"/>
                </a:schemeClr>
              </a:solidFill>
            </a:rPr>
            <a:t/>
          </a:r>
          <a:br>
            <a:rPr lang="ru-RU" sz="2800" dirty="0" smtClean="0">
              <a:solidFill>
                <a:schemeClr val="accent2">
                  <a:lumMod val="75000"/>
                </a:schemeClr>
              </a:solidFill>
            </a:rPr>
          </a:br>
          <a:r>
            <a:rPr lang="ru-RU" sz="2800" dirty="0" smtClean="0">
              <a:solidFill>
                <a:schemeClr val="accent2">
                  <a:lumMod val="75000"/>
                </a:schemeClr>
              </a:solidFill>
            </a:rPr>
            <a:t/>
          </a:r>
          <a:br>
            <a:rPr lang="ru-RU" sz="2800" dirty="0" smtClean="0">
              <a:solidFill>
                <a:schemeClr val="accent2">
                  <a:lumMod val="75000"/>
                </a:schemeClr>
              </a:solidFill>
            </a:rPr>
          </a:br>
          <a:r>
            <a:rPr lang="ru-RU" sz="2800" dirty="0" smtClean="0">
              <a:solidFill>
                <a:schemeClr val="accent2">
                  <a:lumMod val="75000"/>
                </a:schemeClr>
              </a:solidFill>
            </a:rPr>
            <a:t/>
          </a:r>
          <a:br>
            <a:rPr lang="ru-RU" sz="2800" dirty="0" smtClean="0">
              <a:solidFill>
                <a:schemeClr val="accent2">
                  <a:lumMod val="75000"/>
                </a:schemeClr>
              </a:solidFill>
            </a:rPr>
          </a:br>
          <a:r>
            <a:rPr lang="ru-RU" sz="2800" dirty="0" smtClean="0">
              <a:solidFill>
                <a:schemeClr val="accent2">
                  <a:lumMod val="75000"/>
                </a:schemeClr>
              </a:solidFill>
            </a:rPr>
            <a:t/>
          </a:r>
          <a:br>
            <a:rPr lang="ru-RU" sz="2800" dirty="0" smtClean="0">
              <a:solidFill>
                <a:schemeClr val="accent2">
                  <a:lumMod val="75000"/>
                </a:schemeClr>
              </a:solidFill>
            </a:rPr>
          </a:br>
          <a:r>
            <a:rPr lang="ru-RU" sz="2800" dirty="0" smtClean="0">
              <a:solidFill>
                <a:schemeClr val="accent2">
                  <a:lumMod val="75000"/>
                </a:schemeClr>
              </a:solidFill>
            </a:rPr>
            <a:t/>
          </a:r>
          <a:br>
            <a:rPr lang="ru-RU" sz="2800" dirty="0" smtClean="0">
              <a:solidFill>
                <a:schemeClr val="accent2">
                  <a:lumMod val="75000"/>
                </a:schemeClr>
              </a:solidFill>
            </a:rPr>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r>
            <a:rPr lang="ru-RU" sz="1000" dirty="0" smtClean="0"/>
            <a:t/>
          </a:r>
          <a:br>
            <a:rPr lang="ru-RU" sz="1000" dirty="0" smtClean="0"/>
          </a:br>
          <a:endParaRPr lang="ru-RU" sz="1000" dirty="0"/>
        </a:p>
      </dgm:t>
    </dgm:pt>
    <dgm:pt modelId="{398E34C4-A9E6-4825-8E73-E4BEDEFA5B2D}" type="parTrans" cxnId="{061891A2-A392-43CA-A153-D0E6762B0B85}">
      <dgm:prSet/>
      <dgm:spPr/>
      <dgm:t>
        <a:bodyPr/>
        <a:lstStyle/>
        <a:p>
          <a:endParaRPr lang="ru-RU"/>
        </a:p>
      </dgm:t>
    </dgm:pt>
    <dgm:pt modelId="{C035B012-0267-4459-8C41-E2ED04C315C7}" type="sibTrans" cxnId="{061891A2-A392-43CA-A153-D0E6762B0B85}">
      <dgm:prSet/>
      <dgm:spPr/>
      <dgm:t>
        <a:bodyPr/>
        <a:lstStyle/>
        <a:p>
          <a:endParaRPr lang="ru-RU"/>
        </a:p>
      </dgm:t>
    </dgm:pt>
    <dgm:pt modelId="{34AC3803-5ECE-4F40-B658-EAE2B2010E75}">
      <dgm:prSet custT="1">
        <dgm:style>
          <a:lnRef idx="2">
            <a:schemeClr val="accent1"/>
          </a:lnRef>
          <a:fillRef idx="1">
            <a:schemeClr val="lt1"/>
          </a:fillRef>
          <a:effectRef idx="0">
            <a:schemeClr val="accent1"/>
          </a:effectRef>
          <a:fontRef idx="minor">
            <a:schemeClr val="dk1"/>
          </a:fontRef>
        </dgm:style>
      </dgm:prSet>
      <dgm:spPr/>
      <dgm:t>
        <a:bodyPr/>
        <a:lstStyle/>
        <a:p>
          <a:r>
            <a:rPr lang="kk-KZ" sz="1800" dirty="0" smtClean="0">
              <a:solidFill>
                <a:srgbClr val="0000FF"/>
              </a:solidFill>
            </a:rPr>
            <a:t>Ақша</a:t>
          </a:r>
          <a:endParaRPr lang="ru-RU" sz="1800" dirty="0">
            <a:solidFill>
              <a:srgbClr val="0000FF"/>
            </a:solidFill>
          </a:endParaRPr>
        </a:p>
      </dgm:t>
    </dgm:pt>
    <dgm:pt modelId="{650AB41A-FD0D-4641-AB4D-1EE5422F8AA9}" type="parTrans" cxnId="{5A4E0BAA-86F1-4712-86A7-41E0BDD35B3F}">
      <dgm:prSet/>
      <dgm:spPr/>
      <dgm:t>
        <a:bodyPr/>
        <a:lstStyle/>
        <a:p>
          <a:endParaRPr lang="ru-RU"/>
        </a:p>
      </dgm:t>
    </dgm:pt>
    <dgm:pt modelId="{9EDD2C0A-C571-4A1E-B08B-FDD9374D480C}" type="sibTrans" cxnId="{5A4E0BAA-86F1-4712-86A7-41E0BDD35B3F}">
      <dgm:prSet/>
      <dgm:spPr/>
      <dgm:t>
        <a:bodyPr/>
        <a:lstStyle/>
        <a:p>
          <a:endParaRPr lang="ru-RU"/>
        </a:p>
      </dgm:t>
    </dgm:pt>
    <dgm:pt modelId="{382D0281-D2A2-4F18-A063-DD0D722BE621}">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FC576BF1-C908-42B6-B9B5-AA02AE5E5332}" type="parTrans" cxnId="{BBCBB86B-0CC6-4B03-8BD6-7D917A92061E}">
      <dgm:prSet/>
      <dgm:spPr/>
      <dgm:t>
        <a:bodyPr/>
        <a:lstStyle/>
        <a:p>
          <a:endParaRPr lang="ru-RU"/>
        </a:p>
      </dgm:t>
    </dgm:pt>
    <dgm:pt modelId="{B3E5FB94-C984-4CA2-995A-AED359E96F96}" type="sibTrans" cxnId="{BBCBB86B-0CC6-4B03-8BD6-7D917A92061E}">
      <dgm:prSet/>
      <dgm:spPr/>
      <dgm:t>
        <a:bodyPr/>
        <a:lstStyle/>
        <a:p>
          <a:endParaRPr lang="ru-RU"/>
        </a:p>
      </dgm:t>
    </dgm:pt>
    <dgm:pt modelId="{FC3C1E1A-267A-412F-821D-F1D256F619E0}">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02E28EBB-98A0-4781-BBAE-D618A61F3231}" type="parTrans" cxnId="{BB910D25-2EAC-458B-BE19-57D8E9F024FA}">
      <dgm:prSet/>
      <dgm:spPr/>
      <dgm:t>
        <a:bodyPr/>
        <a:lstStyle/>
        <a:p>
          <a:endParaRPr lang="ru-RU"/>
        </a:p>
      </dgm:t>
    </dgm:pt>
    <dgm:pt modelId="{F850F1A9-E330-402C-AFEB-EEFAFC53DC6A}" type="sibTrans" cxnId="{BB910D25-2EAC-458B-BE19-57D8E9F024FA}">
      <dgm:prSet/>
      <dgm:spPr/>
      <dgm:t>
        <a:bodyPr/>
        <a:lstStyle/>
        <a:p>
          <a:endParaRPr lang="ru-RU"/>
        </a:p>
      </dgm:t>
    </dgm:pt>
    <dgm:pt modelId="{CC96A0C9-1D3C-4A99-8118-83FED6784D1B}">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D51B3C25-0D96-4916-8819-18C09CBBF82C}" type="parTrans" cxnId="{EA3EEF9C-5F28-468F-AED5-5A5571647E28}">
      <dgm:prSet/>
      <dgm:spPr/>
      <dgm:t>
        <a:bodyPr/>
        <a:lstStyle/>
        <a:p>
          <a:endParaRPr lang="ru-RU"/>
        </a:p>
      </dgm:t>
    </dgm:pt>
    <dgm:pt modelId="{F06045E0-7CC2-476E-9388-A55D2628D6FB}" type="sibTrans" cxnId="{EA3EEF9C-5F28-468F-AED5-5A5571647E28}">
      <dgm:prSet/>
      <dgm:spPr/>
      <dgm:t>
        <a:bodyPr/>
        <a:lstStyle/>
        <a:p>
          <a:endParaRPr lang="ru-RU"/>
        </a:p>
      </dgm:t>
    </dgm:pt>
    <dgm:pt modelId="{89F21EA4-E6BE-44A9-AF82-7F3C8951A238}">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87823638-F1CC-40C7-8F38-BA43C63197DB}" type="parTrans" cxnId="{195810B0-6765-4D39-AB51-B9B86655C6B6}">
      <dgm:prSet/>
      <dgm:spPr/>
      <dgm:t>
        <a:bodyPr/>
        <a:lstStyle/>
        <a:p>
          <a:endParaRPr lang="ru-RU"/>
        </a:p>
      </dgm:t>
    </dgm:pt>
    <dgm:pt modelId="{2AB8F9D5-E98A-402F-9C8E-A769E1FB8159}" type="sibTrans" cxnId="{195810B0-6765-4D39-AB51-B9B86655C6B6}">
      <dgm:prSet/>
      <dgm:spPr/>
      <dgm:t>
        <a:bodyPr/>
        <a:lstStyle/>
        <a:p>
          <a:endParaRPr lang="ru-RU"/>
        </a:p>
      </dgm:t>
    </dgm:pt>
    <dgm:pt modelId="{C400078D-B944-4FBF-88AD-28D4FFA81C18}">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BD65FFF3-6FD6-4AC7-8301-85997E5980D8}" type="parTrans" cxnId="{72CE5E25-C95D-4F38-B2CC-CDAD68051800}">
      <dgm:prSet/>
      <dgm:spPr/>
      <dgm:t>
        <a:bodyPr/>
        <a:lstStyle/>
        <a:p>
          <a:endParaRPr lang="ru-RU"/>
        </a:p>
      </dgm:t>
    </dgm:pt>
    <dgm:pt modelId="{6EC6D527-7E7B-4876-939E-EECE08F67F6A}" type="sibTrans" cxnId="{72CE5E25-C95D-4F38-B2CC-CDAD68051800}">
      <dgm:prSet/>
      <dgm:spPr/>
      <dgm:t>
        <a:bodyPr/>
        <a:lstStyle/>
        <a:p>
          <a:endParaRPr lang="ru-RU"/>
        </a:p>
      </dgm:t>
    </dgm:pt>
    <dgm:pt modelId="{3FA4C8C6-5EBE-4AEA-AE29-2C142876BCC0}">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E037AC85-5BBC-468C-AB0F-9900BAD13121}" type="parTrans" cxnId="{4D69CB46-05BF-436B-9367-F838335407B8}">
      <dgm:prSet/>
      <dgm:spPr/>
      <dgm:t>
        <a:bodyPr/>
        <a:lstStyle/>
        <a:p>
          <a:endParaRPr lang="ru-RU"/>
        </a:p>
      </dgm:t>
    </dgm:pt>
    <dgm:pt modelId="{7337DEE2-F086-4807-8559-041D3236C5F1}" type="sibTrans" cxnId="{4D69CB46-05BF-436B-9367-F838335407B8}">
      <dgm:prSet/>
      <dgm:spPr/>
      <dgm:t>
        <a:bodyPr/>
        <a:lstStyle/>
        <a:p>
          <a:endParaRPr lang="ru-RU"/>
        </a:p>
      </dgm:t>
    </dgm:pt>
    <dgm:pt modelId="{B9E9AA56-E9B1-4638-8BEC-1D50B4FF63BD}">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B9E9187F-AD52-4F53-B9EB-369B486426CB}" type="parTrans" cxnId="{77D5D91E-A43F-429C-A938-E0C9E3C52FB2}">
      <dgm:prSet/>
      <dgm:spPr/>
      <dgm:t>
        <a:bodyPr/>
        <a:lstStyle/>
        <a:p>
          <a:endParaRPr lang="ru-RU"/>
        </a:p>
      </dgm:t>
    </dgm:pt>
    <dgm:pt modelId="{FC558B77-7E84-40DD-B16B-97C1700DD745}" type="sibTrans" cxnId="{77D5D91E-A43F-429C-A938-E0C9E3C52FB2}">
      <dgm:prSet/>
      <dgm:spPr/>
      <dgm:t>
        <a:bodyPr/>
        <a:lstStyle/>
        <a:p>
          <a:endParaRPr lang="ru-RU"/>
        </a:p>
      </dgm:t>
    </dgm:pt>
    <dgm:pt modelId="{B6ACBECB-B30D-448B-B8C8-59DF42BC75FD}">
      <dgm:prSet custT="1"/>
      <dgm:spPr/>
      <dgm:t>
        <a:bodyPr/>
        <a:lstStyle/>
        <a:p>
          <a:r>
            <a:rPr lang="kk-KZ" sz="1800" dirty="0" smtClean="0">
              <a:solidFill>
                <a:srgbClr val="0000FF"/>
              </a:solidFill>
            </a:rPr>
            <a:t>Кәсіпорында ресурстар тауарлы өнімге айналып, сатылғаннан кейін жаңа ақша қаражатына айналады. Өнімді сатудан тсүкен жаңа ақшаға кәсіпорын жаңадан еңбек бұйымдарын сатып алып,  өндіріс құралдары  жаңа айналымдық шеңберіне ауысады. </a:t>
          </a:r>
          <a:endParaRPr lang="ru-RU" sz="1800" dirty="0">
            <a:solidFill>
              <a:srgbClr val="0000FF"/>
            </a:solidFill>
          </a:endParaRPr>
        </a:p>
      </dgm:t>
    </dgm:pt>
    <dgm:pt modelId="{A61B42E9-6123-4E0D-8FBE-32636C38C5C0}" type="parTrans" cxnId="{FBDC7182-623F-45B7-AB48-A61E33984959}">
      <dgm:prSet/>
      <dgm:spPr/>
      <dgm:t>
        <a:bodyPr/>
        <a:lstStyle/>
        <a:p>
          <a:endParaRPr lang="ru-RU"/>
        </a:p>
      </dgm:t>
    </dgm:pt>
    <dgm:pt modelId="{938833DD-9EAE-4FCC-B357-D8641828996C}" type="sibTrans" cxnId="{FBDC7182-623F-45B7-AB48-A61E33984959}">
      <dgm:prSet/>
      <dgm:spPr/>
      <dgm:t>
        <a:bodyPr/>
        <a:lstStyle/>
        <a:p>
          <a:endParaRPr lang="ru-RU"/>
        </a:p>
      </dgm:t>
    </dgm:pt>
    <dgm:pt modelId="{01829E0F-EDF9-4AFD-A096-3DD977D3EFE1}">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EFE9BECC-F6C3-4F00-B3A5-78696881BC11}" type="parTrans" cxnId="{0BA56F5B-6046-4B7F-9703-98CDC124C190}">
      <dgm:prSet/>
      <dgm:spPr/>
      <dgm:t>
        <a:bodyPr/>
        <a:lstStyle/>
        <a:p>
          <a:endParaRPr lang="ru-RU"/>
        </a:p>
      </dgm:t>
    </dgm:pt>
    <dgm:pt modelId="{04BE96DA-D1E3-498B-A037-29DD4ACB5CF3}" type="sibTrans" cxnId="{0BA56F5B-6046-4B7F-9703-98CDC124C190}">
      <dgm:prSet/>
      <dgm:spPr/>
      <dgm:t>
        <a:bodyPr/>
        <a:lstStyle/>
        <a:p>
          <a:endParaRPr lang="ru-RU"/>
        </a:p>
      </dgm:t>
    </dgm:pt>
    <dgm:pt modelId="{649CB208-4422-4AC3-9501-BF21978EF77C}">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F78B7E56-6298-4B5D-9661-7987900440C4}" type="parTrans" cxnId="{14E25720-644F-4590-8F6D-EB5555F9F945}">
      <dgm:prSet/>
      <dgm:spPr/>
      <dgm:t>
        <a:bodyPr/>
        <a:lstStyle/>
        <a:p>
          <a:endParaRPr lang="ru-RU"/>
        </a:p>
      </dgm:t>
    </dgm:pt>
    <dgm:pt modelId="{B1175B5C-8EE1-43D0-AFF8-384C478EA2A5}" type="sibTrans" cxnId="{14E25720-644F-4590-8F6D-EB5555F9F945}">
      <dgm:prSet/>
      <dgm:spPr/>
      <dgm:t>
        <a:bodyPr/>
        <a:lstStyle/>
        <a:p>
          <a:endParaRPr lang="ru-RU"/>
        </a:p>
      </dgm:t>
    </dgm:pt>
    <dgm:pt modelId="{3A981418-3A0F-460F-AECA-6BE2CFD4F807}">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65D5C9CB-038E-4A58-8FDE-BA2D70FD1B54}" type="parTrans" cxnId="{DBF4F32F-5D74-4F84-AAC3-DE741FCE099B}">
      <dgm:prSet/>
      <dgm:spPr/>
      <dgm:t>
        <a:bodyPr/>
        <a:lstStyle/>
        <a:p>
          <a:endParaRPr lang="ru-RU"/>
        </a:p>
      </dgm:t>
    </dgm:pt>
    <dgm:pt modelId="{F9A06BF3-9649-43CC-8989-887D74334C30}" type="sibTrans" cxnId="{DBF4F32F-5D74-4F84-AAC3-DE741FCE099B}">
      <dgm:prSet/>
      <dgm:spPr/>
      <dgm:t>
        <a:bodyPr/>
        <a:lstStyle/>
        <a:p>
          <a:endParaRPr lang="ru-RU"/>
        </a:p>
      </dgm:t>
    </dgm:pt>
    <dgm:pt modelId="{9E005D34-9FB7-4E3A-B19C-E5AD0C97B831}">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F775E68B-463C-4A8E-A487-784C469AF44D}" type="parTrans" cxnId="{DC462468-CEC1-4D7C-A0D4-6D59DD1A1C14}">
      <dgm:prSet/>
      <dgm:spPr/>
      <dgm:t>
        <a:bodyPr/>
        <a:lstStyle/>
        <a:p>
          <a:endParaRPr lang="ru-RU"/>
        </a:p>
      </dgm:t>
    </dgm:pt>
    <dgm:pt modelId="{445BBE0C-A49F-4169-A5CF-45BA5AD4DE05}" type="sibTrans" cxnId="{DC462468-CEC1-4D7C-A0D4-6D59DD1A1C14}">
      <dgm:prSet/>
      <dgm:spPr/>
      <dgm:t>
        <a:bodyPr/>
        <a:lstStyle/>
        <a:p>
          <a:endParaRPr lang="ru-RU"/>
        </a:p>
      </dgm:t>
    </dgm:pt>
    <dgm:pt modelId="{030AC220-56E2-4A3C-BD3A-D2316A7F1021}">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4B953E0E-56D6-400C-93DB-38A1AD43EEB7}" type="parTrans" cxnId="{D1833522-DED4-4676-9496-0316118F8CB7}">
      <dgm:prSet/>
      <dgm:spPr/>
      <dgm:t>
        <a:bodyPr/>
        <a:lstStyle/>
        <a:p>
          <a:endParaRPr lang="ru-RU"/>
        </a:p>
      </dgm:t>
    </dgm:pt>
    <dgm:pt modelId="{E3DF95CC-1B5A-4E68-8943-701136DB150F}" type="sibTrans" cxnId="{D1833522-DED4-4676-9496-0316118F8CB7}">
      <dgm:prSet/>
      <dgm:spPr/>
      <dgm:t>
        <a:bodyPr/>
        <a:lstStyle/>
        <a:p>
          <a:endParaRPr lang="ru-RU"/>
        </a:p>
      </dgm:t>
    </dgm:pt>
    <dgm:pt modelId="{C829C59A-A131-4354-B8B2-3AC548EE1CE1}">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5741A099-9BF1-4D6F-A0CE-5DB8FE6C2D1E}" type="parTrans" cxnId="{67BFED09-56A1-4BB2-A73B-B3F458730792}">
      <dgm:prSet/>
      <dgm:spPr/>
      <dgm:t>
        <a:bodyPr/>
        <a:lstStyle/>
        <a:p>
          <a:endParaRPr lang="ru-RU"/>
        </a:p>
      </dgm:t>
    </dgm:pt>
    <dgm:pt modelId="{051CB51D-4F1C-44B3-8F65-AC08DA79F288}" type="sibTrans" cxnId="{67BFED09-56A1-4BB2-A73B-B3F458730792}">
      <dgm:prSet/>
      <dgm:spPr/>
      <dgm:t>
        <a:bodyPr/>
        <a:lstStyle/>
        <a:p>
          <a:endParaRPr lang="ru-RU"/>
        </a:p>
      </dgm:t>
    </dgm:pt>
    <dgm:pt modelId="{4B26CA85-5168-4B56-B77B-3A7F52A867F2}">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C54293CB-B535-4D2D-A31D-7008A992C6B9}" type="parTrans" cxnId="{EE80775D-A2A3-4F69-B910-9C765EBE876D}">
      <dgm:prSet/>
      <dgm:spPr/>
      <dgm:t>
        <a:bodyPr/>
        <a:lstStyle/>
        <a:p>
          <a:endParaRPr lang="ru-RU"/>
        </a:p>
      </dgm:t>
    </dgm:pt>
    <dgm:pt modelId="{7B1A924B-A3AE-4E90-A0B5-3E24814FF6E1}" type="sibTrans" cxnId="{EE80775D-A2A3-4F69-B910-9C765EBE876D}">
      <dgm:prSet/>
      <dgm:spPr/>
      <dgm:t>
        <a:bodyPr/>
        <a:lstStyle/>
        <a:p>
          <a:endParaRPr lang="ru-RU"/>
        </a:p>
      </dgm:t>
    </dgm:pt>
    <dgm:pt modelId="{A0DCB92D-BFBB-4C86-842D-454C27597911}">
      <dgm:prSet custT="1">
        <dgm:style>
          <a:lnRef idx="2">
            <a:schemeClr val="accent1"/>
          </a:lnRef>
          <a:fillRef idx="1">
            <a:schemeClr val="lt1"/>
          </a:fillRef>
          <a:effectRef idx="0">
            <a:schemeClr val="accent1"/>
          </a:effectRef>
          <a:fontRef idx="minor">
            <a:schemeClr val="dk1"/>
          </a:fontRef>
        </dgm:style>
      </dgm:prSet>
      <dgm:spPr/>
      <dgm:t>
        <a:bodyPr/>
        <a:lstStyle/>
        <a:p>
          <a:endParaRPr lang="ru-RU" sz="1800" dirty="0"/>
        </a:p>
      </dgm:t>
    </dgm:pt>
    <dgm:pt modelId="{51AD41FF-F9CA-46FA-9FFE-2FA339370892}" type="parTrans" cxnId="{EAF6D92E-1543-45EB-B0C4-7EB0A639982D}">
      <dgm:prSet/>
      <dgm:spPr/>
      <dgm:t>
        <a:bodyPr/>
        <a:lstStyle/>
        <a:p>
          <a:endParaRPr lang="ru-RU"/>
        </a:p>
      </dgm:t>
    </dgm:pt>
    <dgm:pt modelId="{01519306-8235-4BA0-9223-EB596E74AE17}" type="sibTrans" cxnId="{EAF6D92E-1543-45EB-B0C4-7EB0A639982D}">
      <dgm:prSet/>
      <dgm:spPr/>
      <dgm:t>
        <a:bodyPr/>
        <a:lstStyle/>
        <a:p>
          <a:endParaRPr lang="ru-RU"/>
        </a:p>
      </dgm:t>
    </dgm:pt>
    <dgm:pt modelId="{64FDBC6E-1456-4377-ACA9-5E14B5DD730A}">
      <dgm:prSet custT="1">
        <dgm:style>
          <a:lnRef idx="2">
            <a:schemeClr val="accent1"/>
          </a:lnRef>
          <a:fillRef idx="1">
            <a:schemeClr val="lt1"/>
          </a:fillRef>
          <a:effectRef idx="0">
            <a:schemeClr val="accent1"/>
          </a:effectRef>
          <a:fontRef idx="minor">
            <a:schemeClr val="dk1"/>
          </a:fontRef>
        </dgm:style>
      </dgm:prSet>
      <dgm:spPr/>
      <dgm:t>
        <a:bodyPr/>
        <a:lstStyle/>
        <a:p>
          <a:r>
            <a:rPr lang="kk-KZ" sz="1800" dirty="0" smtClean="0">
              <a:solidFill>
                <a:srgbClr val="0000FF"/>
              </a:solidFill>
            </a:rPr>
            <a:t>Өндіріс</a:t>
          </a:r>
          <a:endParaRPr lang="ru-RU" sz="1800" dirty="0">
            <a:solidFill>
              <a:srgbClr val="0000FF"/>
            </a:solidFill>
          </a:endParaRPr>
        </a:p>
      </dgm:t>
    </dgm:pt>
    <dgm:pt modelId="{A00F3BEB-43EA-4495-9240-7059374E7865}" type="parTrans" cxnId="{16BAC0F5-E95C-4F5C-B5D1-8E5756E1057C}">
      <dgm:prSet/>
      <dgm:spPr/>
      <dgm:t>
        <a:bodyPr/>
        <a:lstStyle/>
        <a:p>
          <a:endParaRPr lang="ru-RU"/>
        </a:p>
      </dgm:t>
    </dgm:pt>
    <dgm:pt modelId="{73774061-D4B3-407B-BB45-037144753350}" type="sibTrans" cxnId="{16BAC0F5-E95C-4F5C-B5D1-8E5756E1057C}">
      <dgm:prSet/>
      <dgm:spPr/>
      <dgm:t>
        <a:bodyPr/>
        <a:lstStyle/>
        <a:p>
          <a:endParaRPr lang="ru-RU"/>
        </a:p>
      </dgm:t>
    </dgm:pt>
    <dgm:pt modelId="{3BB9F3F3-735F-4C56-9D5A-9F5FDA412226}">
      <dgm:prSet custT="1">
        <dgm:style>
          <a:lnRef idx="2">
            <a:schemeClr val="accent1"/>
          </a:lnRef>
          <a:fillRef idx="1">
            <a:schemeClr val="lt1"/>
          </a:fillRef>
          <a:effectRef idx="0">
            <a:schemeClr val="accent1"/>
          </a:effectRef>
          <a:fontRef idx="minor">
            <a:schemeClr val="dk1"/>
          </a:fontRef>
        </dgm:style>
      </dgm:prSet>
      <dgm:spPr/>
      <dgm:t>
        <a:bodyPr/>
        <a:lstStyle/>
        <a:p>
          <a:r>
            <a:rPr lang="kk-KZ" sz="1800" dirty="0" smtClean="0">
              <a:solidFill>
                <a:srgbClr val="0000FF"/>
              </a:solidFill>
            </a:rPr>
            <a:t>Тауар</a:t>
          </a:r>
          <a:endParaRPr lang="ru-RU" sz="1800" dirty="0">
            <a:solidFill>
              <a:srgbClr val="0000FF"/>
            </a:solidFill>
          </a:endParaRPr>
        </a:p>
      </dgm:t>
    </dgm:pt>
    <dgm:pt modelId="{F58F7E5A-8CAD-4F62-B457-E8D6FBDBB57E}" type="parTrans" cxnId="{04530487-C6C7-4542-BF5F-649763BA4124}">
      <dgm:prSet/>
      <dgm:spPr/>
      <dgm:t>
        <a:bodyPr/>
        <a:lstStyle/>
        <a:p>
          <a:endParaRPr lang="ru-RU"/>
        </a:p>
      </dgm:t>
    </dgm:pt>
    <dgm:pt modelId="{502ED95D-316B-405D-BE63-3AF2CF7E2D76}" type="sibTrans" cxnId="{04530487-C6C7-4542-BF5F-649763BA4124}">
      <dgm:prSet/>
      <dgm:spPr/>
      <dgm:t>
        <a:bodyPr/>
        <a:lstStyle/>
        <a:p>
          <a:endParaRPr lang="ru-RU"/>
        </a:p>
      </dgm:t>
    </dgm:pt>
    <dgm:pt modelId="{62E4ECB9-7CA5-4E52-8FBF-C52A35D98CA3}" type="pres">
      <dgm:prSet presAssocID="{90F39FE3-ADC5-4FE9-842F-132DCDE59BEA}" presName="theList" presStyleCnt="0">
        <dgm:presLayoutVars>
          <dgm:dir/>
          <dgm:animLvl val="lvl"/>
          <dgm:resizeHandles val="exact"/>
        </dgm:presLayoutVars>
      </dgm:prSet>
      <dgm:spPr/>
      <dgm:t>
        <a:bodyPr/>
        <a:lstStyle/>
        <a:p>
          <a:endParaRPr lang="ru-RU"/>
        </a:p>
      </dgm:t>
    </dgm:pt>
    <dgm:pt modelId="{CA6EE86B-3D17-473F-B1AE-3BFE744D7C6E}" type="pres">
      <dgm:prSet presAssocID="{26E7FD74-F52B-4653-A897-DA7D96E099F5}" presName="compNode" presStyleCnt="0"/>
      <dgm:spPr/>
    </dgm:pt>
    <dgm:pt modelId="{3E2510B5-BD2E-4CBE-8F41-BB33639C3199}" type="pres">
      <dgm:prSet presAssocID="{26E7FD74-F52B-4653-A897-DA7D96E099F5}" presName="noGeometry" presStyleCnt="0"/>
      <dgm:spPr/>
    </dgm:pt>
    <dgm:pt modelId="{07FF4D1B-6A2C-4171-8665-B6F6A79CE152}" type="pres">
      <dgm:prSet presAssocID="{26E7FD74-F52B-4653-A897-DA7D96E099F5}" presName="childTextVisible" presStyleLbl="bgAccFollowNode1" presStyleIdx="0" presStyleCnt="1" custLinFactNeighborX="2744" custLinFactNeighborY="395">
        <dgm:presLayoutVars>
          <dgm:bulletEnabled val="1"/>
        </dgm:presLayoutVars>
      </dgm:prSet>
      <dgm:spPr/>
      <dgm:t>
        <a:bodyPr/>
        <a:lstStyle/>
        <a:p>
          <a:endParaRPr lang="ru-RU"/>
        </a:p>
      </dgm:t>
    </dgm:pt>
    <dgm:pt modelId="{D3C8310A-892E-4B02-8683-3877CC2FC4DD}" type="pres">
      <dgm:prSet presAssocID="{26E7FD74-F52B-4653-A897-DA7D96E099F5}" presName="childTextHidden" presStyleLbl="bgAccFollowNode1" presStyleIdx="0" presStyleCnt="1"/>
      <dgm:spPr/>
      <dgm:t>
        <a:bodyPr/>
        <a:lstStyle/>
        <a:p>
          <a:endParaRPr lang="ru-RU"/>
        </a:p>
      </dgm:t>
    </dgm:pt>
    <dgm:pt modelId="{3459F09D-2F50-42BC-8A04-9EB956140526}" type="pres">
      <dgm:prSet presAssocID="{26E7FD74-F52B-4653-A897-DA7D96E099F5}" presName="parentText" presStyleLbl="node1" presStyleIdx="0" presStyleCnt="1">
        <dgm:presLayoutVars>
          <dgm:chMax val="1"/>
          <dgm:bulletEnabled val="1"/>
        </dgm:presLayoutVars>
      </dgm:prSet>
      <dgm:spPr/>
      <dgm:t>
        <a:bodyPr/>
        <a:lstStyle/>
        <a:p>
          <a:endParaRPr lang="ru-RU"/>
        </a:p>
      </dgm:t>
    </dgm:pt>
  </dgm:ptLst>
  <dgm:cxnLst>
    <dgm:cxn modelId="{8D8C3B83-3128-4F5F-95CC-6C23B92E57A0}" type="presOf" srcId="{26E7FD74-F52B-4653-A897-DA7D96E099F5}" destId="{3459F09D-2F50-42BC-8A04-9EB956140526}" srcOrd="0" destOrd="0" presId="urn:microsoft.com/office/officeart/2005/8/layout/hProcess6"/>
    <dgm:cxn modelId="{BB910D25-2EAC-458B-BE19-57D8E9F024FA}" srcId="{26E7FD74-F52B-4653-A897-DA7D96E099F5}" destId="{FC3C1E1A-267A-412F-821D-F1D256F619E0}" srcOrd="12" destOrd="0" parTransId="{02E28EBB-98A0-4781-BBAE-D618A61F3231}" sibTransId="{F850F1A9-E330-402C-AFEB-EEFAFC53DC6A}"/>
    <dgm:cxn modelId="{49137073-2298-4F64-B7DB-296BADF88F4B}" type="presOf" srcId="{34AC3803-5ECE-4F40-B658-EAE2B2010E75}" destId="{D3C8310A-892E-4B02-8683-3877CC2FC4DD}" srcOrd="1" destOrd="8" presId="urn:microsoft.com/office/officeart/2005/8/layout/hProcess6"/>
    <dgm:cxn modelId="{DC462468-CEC1-4D7C-A0D4-6D59DD1A1C14}" srcId="{26E7FD74-F52B-4653-A897-DA7D96E099F5}" destId="{9E005D34-9FB7-4E3A-B19C-E5AD0C97B831}" srcOrd="3" destOrd="0" parTransId="{F775E68B-463C-4A8E-A487-784C469AF44D}" sibTransId="{445BBE0C-A49F-4169-A5CF-45BA5AD4DE05}"/>
    <dgm:cxn modelId="{14E25720-644F-4590-8F6D-EB5555F9F945}" srcId="{26E7FD74-F52B-4653-A897-DA7D96E099F5}" destId="{649CB208-4422-4AC3-9501-BF21978EF77C}" srcOrd="1" destOrd="0" parTransId="{F78B7E56-6298-4B5D-9661-7987900440C4}" sibTransId="{B1175B5C-8EE1-43D0-AFF8-384C478EA2A5}"/>
    <dgm:cxn modelId="{4243C999-74E9-4437-A11E-EAD13267228A}" type="presOf" srcId="{89F21EA4-E6BE-44A9-AF82-7F3C8951A238}" destId="{07FF4D1B-6A2C-4171-8665-B6F6A79CE152}" srcOrd="0" destOrd="14" presId="urn:microsoft.com/office/officeart/2005/8/layout/hProcess6"/>
    <dgm:cxn modelId="{1DDF04DB-5EF1-4069-B51C-81EEB451E1F6}" type="presOf" srcId="{3FA4C8C6-5EBE-4AEA-AE29-2C142876BCC0}" destId="{D3C8310A-892E-4B02-8683-3877CC2FC4DD}" srcOrd="1" destOrd="16" presId="urn:microsoft.com/office/officeart/2005/8/layout/hProcess6"/>
    <dgm:cxn modelId="{061891A2-A392-43CA-A153-D0E6762B0B85}" srcId="{90F39FE3-ADC5-4FE9-842F-132DCDE59BEA}" destId="{26E7FD74-F52B-4653-A897-DA7D96E099F5}" srcOrd="0" destOrd="0" parTransId="{398E34C4-A9E6-4825-8E73-E4BEDEFA5B2D}" sibTransId="{C035B012-0267-4459-8C41-E2ED04C315C7}"/>
    <dgm:cxn modelId="{9E67C1DB-F5C2-4217-8279-D8D426A7E19D}" type="presOf" srcId="{C829C59A-A131-4354-B8B2-3AC548EE1CE1}" destId="{07FF4D1B-6A2C-4171-8665-B6F6A79CE152}" srcOrd="0" destOrd="5" presId="urn:microsoft.com/office/officeart/2005/8/layout/hProcess6"/>
    <dgm:cxn modelId="{3703A4D7-1A6C-4EAB-B25A-4B00AF89652A}" type="presOf" srcId="{4B26CA85-5168-4B56-B77B-3A7F52A867F2}" destId="{07FF4D1B-6A2C-4171-8665-B6F6A79CE152}" srcOrd="0" destOrd="6" presId="urn:microsoft.com/office/officeart/2005/8/layout/hProcess6"/>
    <dgm:cxn modelId="{6DBD3635-1299-43B5-B432-D1A0962C29F7}" type="presOf" srcId="{9E005D34-9FB7-4E3A-B19C-E5AD0C97B831}" destId="{07FF4D1B-6A2C-4171-8665-B6F6A79CE152}" srcOrd="0" destOrd="3" presId="urn:microsoft.com/office/officeart/2005/8/layout/hProcess6"/>
    <dgm:cxn modelId="{112994ED-6B78-4FE6-9B7E-28F2898027F6}" type="presOf" srcId="{CC96A0C9-1D3C-4A99-8118-83FED6784D1B}" destId="{07FF4D1B-6A2C-4171-8665-B6F6A79CE152}" srcOrd="0" destOrd="13" presId="urn:microsoft.com/office/officeart/2005/8/layout/hProcess6"/>
    <dgm:cxn modelId="{7D6C0D58-DCBF-4C47-8ED9-29B709CB3970}" type="presOf" srcId="{9E005D34-9FB7-4E3A-B19C-E5AD0C97B831}" destId="{D3C8310A-892E-4B02-8683-3877CC2FC4DD}" srcOrd="1" destOrd="3" presId="urn:microsoft.com/office/officeart/2005/8/layout/hProcess6"/>
    <dgm:cxn modelId="{95C2C35A-CDD4-4175-BF89-E18BF7CFB4C7}" type="presOf" srcId="{3BB9F3F3-735F-4C56-9D5A-9F5FDA412226}" destId="{07FF4D1B-6A2C-4171-8665-B6F6A79CE152}" srcOrd="0" destOrd="10" presId="urn:microsoft.com/office/officeart/2005/8/layout/hProcess6"/>
    <dgm:cxn modelId="{86C6D1D3-952A-428B-9342-5229B22B70AA}" type="presOf" srcId="{FC3C1E1A-267A-412F-821D-F1D256F619E0}" destId="{D3C8310A-892E-4B02-8683-3877CC2FC4DD}" srcOrd="1" destOrd="12" presId="urn:microsoft.com/office/officeart/2005/8/layout/hProcess6"/>
    <dgm:cxn modelId="{16BAC0F5-E95C-4F5C-B5D1-8E5756E1057C}" srcId="{26E7FD74-F52B-4653-A897-DA7D96E099F5}" destId="{64FDBC6E-1456-4377-ACA9-5E14B5DD730A}" srcOrd="9" destOrd="0" parTransId="{A00F3BEB-43EA-4495-9240-7059374E7865}" sibTransId="{73774061-D4B3-407B-BB45-037144753350}"/>
    <dgm:cxn modelId="{DBF4F32F-5D74-4F84-AAC3-DE741FCE099B}" srcId="{26E7FD74-F52B-4653-A897-DA7D96E099F5}" destId="{3A981418-3A0F-460F-AECA-6BE2CFD4F807}" srcOrd="2" destOrd="0" parTransId="{65D5C9CB-038E-4A58-8FDE-BA2D70FD1B54}" sibTransId="{F9A06BF3-9649-43CC-8989-887D74334C30}"/>
    <dgm:cxn modelId="{0BA56F5B-6046-4B7F-9703-98CDC124C190}" srcId="{26E7FD74-F52B-4653-A897-DA7D96E099F5}" destId="{01829E0F-EDF9-4AFD-A096-3DD977D3EFE1}" srcOrd="0" destOrd="0" parTransId="{EFE9BECC-F6C3-4F00-B3A5-78696881BC11}" sibTransId="{04BE96DA-D1E3-498B-A037-29DD4ACB5CF3}"/>
    <dgm:cxn modelId="{7F995A48-6578-4914-813D-A0E2CA55CFB0}" type="presOf" srcId="{382D0281-D2A2-4F18-A063-DD0D722BE621}" destId="{07FF4D1B-6A2C-4171-8665-B6F6A79CE152}" srcOrd="0" destOrd="18" presId="urn:microsoft.com/office/officeart/2005/8/layout/hProcess6"/>
    <dgm:cxn modelId="{BBCBB86B-0CC6-4B03-8BD6-7D917A92061E}" srcId="{26E7FD74-F52B-4653-A897-DA7D96E099F5}" destId="{382D0281-D2A2-4F18-A063-DD0D722BE621}" srcOrd="18" destOrd="0" parTransId="{FC576BF1-C908-42B6-B9B5-AA02AE5E5332}" sibTransId="{B3E5FB94-C984-4CA2-995A-AED359E96F96}"/>
    <dgm:cxn modelId="{122D5C57-9CD5-488D-B20D-02A32D2A3496}" type="presOf" srcId="{CC96A0C9-1D3C-4A99-8118-83FED6784D1B}" destId="{D3C8310A-892E-4B02-8683-3877CC2FC4DD}" srcOrd="1" destOrd="13" presId="urn:microsoft.com/office/officeart/2005/8/layout/hProcess6"/>
    <dgm:cxn modelId="{A23CFC0A-A39C-46C1-ADED-4863A7120C94}" type="presOf" srcId="{90F39FE3-ADC5-4FE9-842F-132DCDE59BEA}" destId="{62E4ECB9-7CA5-4E52-8FBF-C52A35D98CA3}" srcOrd="0" destOrd="0" presId="urn:microsoft.com/office/officeart/2005/8/layout/hProcess6"/>
    <dgm:cxn modelId="{5FC894ED-DF35-4A4C-ABF7-F7164EED2366}" type="presOf" srcId="{01829E0F-EDF9-4AFD-A096-3DD977D3EFE1}" destId="{D3C8310A-892E-4B02-8683-3877CC2FC4DD}" srcOrd="1" destOrd="0" presId="urn:microsoft.com/office/officeart/2005/8/layout/hProcess6"/>
    <dgm:cxn modelId="{67BFED09-56A1-4BB2-A73B-B3F458730792}" srcId="{26E7FD74-F52B-4653-A897-DA7D96E099F5}" destId="{C829C59A-A131-4354-B8B2-3AC548EE1CE1}" srcOrd="5" destOrd="0" parTransId="{5741A099-9BF1-4D6F-A0CE-5DB8FE6C2D1E}" sibTransId="{051CB51D-4F1C-44B3-8F65-AC08DA79F288}"/>
    <dgm:cxn modelId="{D56C8C1D-D389-4DE8-83D4-905B6C2E4643}" type="presOf" srcId="{649CB208-4422-4AC3-9501-BF21978EF77C}" destId="{07FF4D1B-6A2C-4171-8665-B6F6A79CE152}" srcOrd="0" destOrd="1" presId="urn:microsoft.com/office/officeart/2005/8/layout/hProcess6"/>
    <dgm:cxn modelId="{733F549F-B212-4428-9285-07E3899AB10C}" type="presOf" srcId="{64FDBC6E-1456-4377-ACA9-5E14B5DD730A}" destId="{D3C8310A-892E-4B02-8683-3877CC2FC4DD}" srcOrd="1" destOrd="9" presId="urn:microsoft.com/office/officeart/2005/8/layout/hProcess6"/>
    <dgm:cxn modelId="{550F5524-C723-4BFE-AA79-647DBE514429}" type="presOf" srcId="{4B26CA85-5168-4B56-B77B-3A7F52A867F2}" destId="{D3C8310A-892E-4B02-8683-3877CC2FC4DD}" srcOrd="1" destOrd="6" presId="urn:microsoft.com/office/officeart/2005/8/layout/hProcess6"/>
    <dgm:cxn modelId="{4D69CB46-05BF-436B-9367-F838335407B8}" srcId="{26E7FD74-F52B-4653-A897-DA7D96E099F5}" destId="{3FA4C8C6-5EBE-4AEA-AE29-2C142876BCC0}" srcOrd="16" destOrd="0" parTransId="{E037AC85-5BBC-468C-AB0F-9900BAD13121}" sibTransId="{7337DEE2-F086-4807-8559-041D3236C5F1}"/>
    <dgm:cxn modelId="{A36C3A00-2D90-44B2-BDEA-033ABD95A8B2}" type="presOf" srcId="{A0DCB92D-BFBB-4C86-842D-454C27597911}" destId="{D3C8310A-892E-4B02-8683-3877CC2FC4DD}" srcOrd="1" destOrd="7" presId="urn:microsoft.com/office/officeart/2005/8/layout/hProcess6"/>
    <dgm:cxn modelId="{2009B796-D729-4EA2-88AD-7DBF888351CD}" type="presOf" srcId="{B6ACBECB-B30D-448B-B8C8-59DF42BC75FD}" destId="{07FF4D1B-6A2C-4171-8665-B6F6A79CE152}" srcOrd="0" destOrd="11" presId="urn:microsoft.com/office/officeart/2005/8/layout/hProcess6"/>
    <dgm:cxn modelId="{408BCB55-DBE5-44B6-8D01-4A369D596B7C}" type="presOf" srcId="{382D0281-D2A2-4F18-A063-DD0D722BE621}" destId="{D3C8310A-892E-4B02-8683-3877CC2FC4DD}" srcOrd="1" destOrd="18" presId="urn:microsoft.com/office/officeart/2005/8/layout/hProcess6"/>
    <dgm:cxn modelId="{450C261C-E696-473A-901E-0E48D20B77E3}" type="presOf" srcId="{B6ACBECB-B30D-448B-B8C8-59DF42BC75FD}" destId="{D3C8310A-892E-4B02-8683-3877CC2FC4DD}" srcOrd="1" destOrd="11" presId="urn:microsoft.com/office/officeart/2005/8/layout/hProcess6"/>
    <dgm:cxn modelId="{D1833522-DED4-4676-9496-0316118F8CB7}" srcId="{26E7FD74-F52B-4653-A897-DA7D96E099F5}" destId="{030AC220-56E2-4A3C-BD3A-D2316A7F1021}" srcOrd="4" destOrd="0" parTransId="{4B953E0E-56D6-400C-93DB-38A1AD43EEB7}" sibTransId="{E3DF95CC-1B5A-4E68-8943-701136DB150F}"/>
    <dgm:cxn modelId="{853EF816-FA92-42B5-B2A3-0FEDAB00C148}" type="presOf" srcId="{B9E9AA56-E9B1-4638-8BEC-1D50B4FF63BD}" destId="{07FF4D1B-6A2C-4171-8665-B6F6A79CE152}" srcOrd="0" destOrd="17" presId="urn:microsoft.com/office/officeart/2005/8/layout/hProcess6"/>
    <dgm:cxn modelId="{D9D86375-E4A7-4EEA-A00E-24961AA3FA5A}" type="presOf" srcId="{64FDBC6E-1456-4377-ACA9-5E14B5DD730A}" destId="{07FF4D1B-6A2C-4171-8665-B6F6A79CE152}" srcOrd="0" destOrd="9" presId="urn:microsoft.com/office/officeart/2005/8/layout/hProcess6"/>
    <dgm:cxn modelId="{D5E5224A-0B16-440A-9136-DE8319C8A3FA}" type="presOf" srcId="{B9E9AA56-E9B1-4638-8BEC-1D50B4FF63BD}" destId="{D3C8310A-892E-4B02-8683-3877CC2FC4DD}" srcOrd="1" destOrd="17" presId="urn:microsoft.com/office/officeart/2005/8/layout/hProcess6"/>
    <dgm:cxn modelId="{E4C0FDEA-5D22-49EE-AE4F-13AB38E59C2F}" type="presOf" srcId="{FC3C1E1A-267A-412F-821D-F1D256F619E0}" destId="{07FF4D1B-6A2C-4171-8665-B6F6A79CE152}" srcOrd="0" destOrd="12" presId="urn:microsoft.com/office/officeart/2005/8/layout/hProcess6"/>
    <dgm:cxn modelId="{987EAE4F-7292-499F-B579-4D775C1CA637}" type="presOf" srcId="{C829C59A-A131-4354-B8B2-3AC548EE1CE1}" destId="{D3C8310A-892E-4B02-8683-3877CC2FC4DD}" srcOrd="1" destOrd="5" presId="urn:microsoft.com/office/officeart/2005/8/layout/hProcess6"/>
    <dgm:cxn modelId="{77D5D91E-A43F-429C-A938-E0C9E3C52FB2}" srcId="{26E7FD74-F52B-4653-A897-DA7D96E099F5}" destId="{B9E9AA56-E9B1-4638-8BEC-1D50B4FF63BD}" srcOrd="17" destOrd="0" parTransId="{B9E9187F-AD52-4F53-B9EB-369B486426CB}" sibTransId="{FC558B77-7E84-40DD-B16B-97C1700DD745}"/>
    <dgm:cxn modelId="{72CE5E25-C95D-4F38-B2CC-CDAD68051800}" srcId="{26E7FD74-F52B-4653-A897-DA7D96E099F5}" destId="{C400078D-B944-4FBF-88AD-28D4FFA81C18}" srcOrd="15" destOrd="0" parTransId="{BD65FFF3-6FD6-4AC7-8301-85997E5980D8}" sibTransId="{6EC6D527-7E7B-4876-939E-EECE08F67F6A}"/>
    <dgm:cxn modelId="{04530487-C6C7-4542-BF5F-649763BA4124}" srcId="{26E7FD74-F52B-4653-A897-DA7D96E099F5}" destId="{3BB9F3F3-735F-4C56-9D5A-9F5FDA412226}" srcOrd="10" destOrd="0" parTransId="{F58F7E5A-8CAD-4F62-B457-E8D6FBDBB57E}" sibTransId="{502ED95D-316B-405D-BE63-3AF2CF7E2D76}"/>
    <dgm:cxn modelId="{12CE10B4-9407-4592-B58C-1CAD1AB83C1B}" type="presOf" srcId="{A0DCB92D-BFBB-4C86-842D-454C27597911}" destId="{07FF4D1B-6A2C-4171-8665-B6F6A79CE152}" srcOrd="0" destOrd="7" presId="urn:microsoft.com/office/officeart/2005/8/layout/hProcess6"/>
    <dgm:cxn modelId="{16D3C3F4-680D-4D07-91E5-B2B4341935A2}" type="presOf" srcId="{030AC220-56E2-4A3C-BD3A-D2316A7F1021}" destId="{D3C8310A-892E-4B02-8683-3877CC2FC4DD}" srcOrd="1" destOrd="4" presId="urn:microsoft.com/office/officeart/2005/8/layout/hProcess6"/>
    <dgm:cxn modelId="{7CDDE54D-77E8-49EE-9017-AD258B7572C2}" type="presOf" srcId="{C400078D-B944-4FBF-88AD-28D4FFA81C18}" destId="{07FF4D1B-6A2C-4171-8665-B6F6A79CE152}" srcOrd="0" destOrd="15" presId="urn:microsoft.com/office/officeart/2005/8/layout/hProcess6"/>
    <dgm:cxn modelId="{D2CB57CC-7DB4-4FF0-935D-07523979FB31}" type="presOf" srcId="{3A981418-3A0F-460F-AECA-6BE2CFD4F807}" destId="{D3C8310A-892E-4B02-8683-3877CC2FC4DD}" srcOrd="1" destOrd="2" presId="urn:microsoft.com/office/officeart/2005/8/layout/hProcess6"/>
    <dgm:cxn modelId="{5A4E0BAA-86F1-4712-86A7-41E0BDD35B3F}" srcId="{26E7FD74-F52B-4653-A897-DA7D96E099F5}" destId="{34AC3803-5ECE-4F40-B658-EAE2B2010E75}" srcOrd="8" destOrd="0" parTransId="{650AB41A-FD0D-4641-AB4D-1EE5422F8AA9}" sibTransId="{9EDD2C0A-C571-4A1E-B08B-FDD9374D480C}"/>
    <dgm:cxn modelId="{D5F8A5BB-D581-4598-96D4-62F7DA84AEFC}" type="presOf" srcId="{3FA4C8C6-5EBE-4AEA-AE29-2C142876BCC0}" destId="{07FF4D1B-6A2C-4171-8665-B6F6A79CE152}" srcOrd="0" destOrd="16" presId="urn:microsoft.com/office/officeart/2005/8/layout/hProcess6"/>
    <dgm:cxn modelId="{C74283AB-F4CC-40CA-A437-40D696351D93}" type="presOf" srcId="{01829E0F-EDF9-4AFD-A096-3DD977D3EFE1}" destId="{07FF4D1B-6A2C-4171-8665-B6F6A79CE152}" srcOrd="0" destOrd="0" presId="urn:microsoft.com/office/officeart/2005/8/layout/hProcess6"/>
    <dgm:cxn modelId="{EA3EEF9C-5F28-468F-AED5-5A5571647E28}" srcId="{26E7FD74-F52B-4653-A897-DA7D96E099F5}" destId="{CC96A0C9-1D3C-4A99-8118-83FED6784D1B}" srcOrd="13" destOrd="0" parTransId="{D51B3C25-0D96-4916-8819-18C09CBBF82C}" sibTransId="{F06045E0-7CC2-476E-9388-A55D2628D6FB}"/>
    <dgm:cxn modelId="{57F129CA-5077-443B-BB4C-5A6C179DCB78}" type="presOf" srcId="{89F21EA4-E6BE-44A9-AF82-7F3C8951A238}" destId="{D3C8310A-892E-4B02-8683-3877CC2FC4DD}" srcOrd="1" destOrd="14" presId="urn:microsoft.com/office/officeart/2005/8/layout/hProcess6"/>
    <dgm:cxn modelId="{195810B0-6765-4D39-AB51-B9B86655C6B6}" srcId="{26E7FD74-F52B-4653-A897-DA7D96E099F5}" destId="{89F21EA4-E6BE-44A9-AF82-7F3C8951A238}" srcOrd="14" destOrd="0" parTransId="{87823638-F1CC-40C7-8F38-BA43C63197DB}" sibTransId="{2AB8F9D5-E98A-402F-9C8E-A769E1FB8159}"/>
    <dgm:cxn modelId="{B48CCD91-6C0E-4C9F-9BD1-30B03B4196AE}" type="presOf" srcId="{C400078D-B944-4FBF-88AD-28D4FFA81C18}" destId="{D3C8310A-892E-4B02-8683-3877CC2FC4DD}" srcOrd="1" destOrd="15" presId="urn:microsoft.com/office/officeart/2005/8/layout/hProcess6"/>
    <dgm:cxn modelId="{EE80775D-A2A3-4F69-B910-9C765EBE876D}" srcId="{26E7FD74-F52B-4653-A897-DA7D96E099F5}" destId="{4B26CA85-5168-4B56-B77B-3A7F52A867F2}" srcOrd="6" destOrd="0" parTransId="{C54293CB-B535-4D2D-A31D-7008A992C6B9}" sibTransId="{7B1A924B-A3AE-4E90-A0B5-3E24814FF6E1}"/>
    <dgm:cxn modelId="{72F44561-1055-4FD2-9773-4CC29A72AB46}" type="presOf" srcId="{030AC220-56E2-4A3C-BD3A-D2316A7F1021}" destId="{07FF4D1B-6A2C-4171-8665-B6F6A79CE152}" srcOrd="0" destOrd="4" presId="urn:microsoft.com/office/officeart/2005/8/layout/hProcess6"/>
    <dgm:cxn modelId="{D31FF0F8-8573-421A-8357-D2A98036BC25}" type="presOf" srcId="{34AC3803-5ECE-4F40-B658-EAE2B2010E75}" destId="{07FF4D1B-6A2C-4171-8665-B6F6A79CE152}" srcOrd="0" destOrd="8" presId="urn:microsoft.com/office/officeart/2005/8/layout/hProcess6"/>
    <dgm:cxn modelId="{C4F5A94F-5B4F-4C0A-B2C9-A0ADBC66AC12}" type="presOf" srcId="{649CB208-4422-4AC3-9501-BF21978EF77C}" destId="{D3C8310A-892E-4B02-8683-3877CC2FC4DD}" srcOrd="1" destOrd="1" presId="urn:microsoft.com/office/officeart/2005/8/layout/hProcess6"/>
    <dgm:cxn modelId="{5460EDAB-AD6F-4AE9-882D-7FBF4717035E}" type="presOf" srcId="{3BB9F3F3-735F-4C56-9D5A-9F5FDA412226}" destId="{D3C8310A-892E-4B02-8683-3877CC2FC4DD}" srcOrd="1" destOrd="10" presId="urn:microsoft.com/office/officeart/2005/8/layout/hProcess6"/>
    <dgm:cxn modelId="{E53DC7B5-B075-42B2-90E8-F7E6337E54B3}" type="presOf" srcId="{3A981418-3A0F-460F-AECA-6BE2CFD4F807}" destId="{07FF4D1B-6A2C-4171-8665-B6F6A79CE152}" srcOrd="0" destOrd="2" presId="urn:microsoft.com/office/officeart/2005/8/layout/hProcess6"/>
    <dgm:cxn modelId="{FBDC7182-623F-45B7-AB48-A61E33984959}" srcId="{26E7FD74-F52B-4653-A897-DA7D96E099F5}" destId="{B6ACBECB-B30D-448B-B8C8-59DF42BC75FD}" srcOrd="11" destOrd="0" parTransId="{A61B42E9-6123-4E0D-8FBE-32636C38C5C0}" sibTransId="{938833DD-9EAE-4FCC-B357-D8641828996C}"/>
    <dgm:cxn modelId="{EAF6D92E-1543-45EB-B0C4-7EB0A639982D}" srcId="{26E7FD74-F52B-4653-A897-DA7D96E099F5}" destId="{A0DCB92D-BFBB-4C86-842D-454C27597911}" srcOrd="7" destOrd="0" parTransId="{51AD41FF-F9CA-46FA-9FFE-2FA339370892}" sibTransId="{01519306-8235-4BA0-9223-EB596E74AE17}"/>
    <dgm:cxn modelId="{BE90AD41-6BAB-4B23-B8D5-4F8C7E3FDD27}" type="presParOf" srcId="{62E4ECB9-7CA5-4E52-8FBF-C52A35D98CA3}" destId="{CA6EE86B-3D17-473F-B1AE-3BFE744D7C6E}" srcOrd="0" destOrd="0" presId="urn:microsoft.com/office/officeart/2005/8/layout/hProcess6"/>
    <dgm:cxn modelId="{4F554ACB-D71D-4072-9DA1-3CB766B46271}" type="presParOf" srcId="{CA6EE86B-3D17-473F-B1AE-3BFE744D7C6E}" destId="{3E2510B5-BD2E-4CBE-8F41-BB33639C3199}" srcOrd="0" destOrd="0" presId="urn:microsoft.com/office/officeart/2005/8/layout/hProcess6"/>
    <dgm:cxn modelId="{F650BC02-69B1-4ECA-AAC8-AFCA32605CC1}" type="presParOf" srcId="{CA6EE86B-3D17-473F-B1AE-3BFE744D7C6E}" destId="{07FF4D1B-6A2C-4171-8665-B6F6A79CE152}" srcOrd="1" destOrd="0" presId="urn:microsoft.com/office/officeart/2005/8/layout/hProcess6"/>
    <dgm:cxn modelId="{CB4DF783-53ED-4C47-B6D7-CAB506CC1973}" type="presParOf" srcId="{CA6EE86B-3D17-473F-B1AE-3BFE744D7C6E}" destId="{D3C8310A-892E-4B02-8683-3877CC2FC4DD}" srcOrd="2" destOrd="0" presId="urn:microsoft.com/office/officeart/2005/8/layout/hProcess6"/>
    <dgm:cxn modelId="{1902449D-FF4A-4544-80A1-41D62622B1C5}" type="presParOf" srcId="{CA6EE86B-3D17-473F-B1AE-3BFE744D7C6E}" destId="{3459F09D-2F50-42BC-8A04-9EB956140526}"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CC6FCA-A6D6-4529-A928-98094638898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040BB7E6-D1E7-45C3-8067-88EFCAC0ABDE}">
      <dgm:prSet>
        <dgm:style>
          <a:lnRef idx="2">
            <a:schemeClr val="dk1"/>
          </a:lnRef>
          <a:fillRef idx="1">
            <a:schemeClr val="lt1"/>
          </a:fillRef>
          <a:effectRef idx="0">
            <a:schemeClr val="dk1"/>
          </a:effectRef>
          <a:fontRef idx="minor">
            <a:schemeClr val="dk1"/>
          </a:fontRef>
        </dgm:style>
      </dgm:prSet>
      <dgm:spPr/>
      <dgm:t>
        <a:bodyPr/>
        <a:lstStyle/>
        <a:p>
          <a:r>
            <a:rPr lang="kk-KZ" dirty="0" smtClean="0">
              <a:solidFill>
                <a:srgbClr val="FF0000"/>
              </a:solidFill>
            </a:rPr>
            <a:t>2.Материалдық құндылықтың дәл осы түрінде орта күндік шығынның  есебін өндірісте шығыс  сметасының негізі бойынша өндіріс шығынның сәйкестігіне қарай 90,  180 немесе 360 жеке тең бөлу арқылы анықтайды. </a:t>
          </a:r>
          <a:endParaRPr lang="ru-RU" dirty="0">
            <a:solidFill>
              <a:srgbClr val="FF0000"/>
            </a:solidFill>
          </a:endParaRPr>
        </a:p>
      </dgm:t>
    </dgm:pt>
    <dgm:pt modelId="{EA468A9E-564E-42F2-B8E0-3EE4AF9F6A07}" type="parTrans" cxnId="{F6EF55D9-C06A-47F4-A83E-E18CD9D1FB07}">
      <dgm:prSet/>
      <dgm:spPr/>
      <dgm:t>
        <a:bodyPr/>
        <a:lstStyle/>
        <a:p>
          <a:endParaRPr lang="ru-RU"/>
        </a:p>
      </dgm:t>
    </dgm:pt>
    <dgm:pt modelId="{E856E65B-3528-44A6-88F7-60D2560AA2C7}" type="sibTrans" cxnId="{F6EF55D9-C06A-47F4-A83E-E18CD9D1FB07}">
      <dgm:prSet/>
      <dgm:spPr/>
      <dgm:t>
        <a:bodyPr/>
        <a:lstStyle/>
        <a:p>
          <a:endParaRPr lang="ru-RU"/>
        </a:p>
      </dgm:t>
    </dgm:pt>
    <dgm:pt modelId="{98EBAD43-F28F-46C1-B0D7-14828F15D604}">
      <dgm:prSet>
        <dgm:style>
          <a:lnRef idx="2">
            <a:schemeClr val="dk1"/>
          </a:lnRef>
          <a:fillRef idx="1">
            <a:schemeClr val="lt1"/>
          </a:fillRef>
          <a:effectRef idx="0">
            <a:schemeClr val="dk1"/>
          </a:effectRef>
          <a:fontRef idx="minor">
            <a:schemeClr val="dk1"/>
          </a:fontRef>
        </dgm:style>
      </dgm:prSet>
      <dgm:spPr/>
      <dgm:t>
        <a:bodyPr/>
        <a:lstStyle/>
        <a:p>
          <a:r>
            <a:rPr lang="kk-KZ" dirty="0" smtClean="0">
              <a:solidFill>
                <a:srgbClr val="FF0000"/>
              </a:solidFill>
            </a:rPr>
            <a:t>3.Ақшадай көрсетілген айналым   құралының мөлшерін анықтауда айналым құралының әрбір элементін жеке және кәсіпорынның айналым құралына деген қажеттілік жиынтығын айтады.Айналым құралының мөлшері – бұл кәсіпорынның өндіріс іс - әрекетіндегі  қолданған тұрақты ақша қаражатының ең аз мөлшері.</a:t>
          </a:r>
          <a:endParaRPr lang="ru-RU" dirty="0">
            <a:solidFill>
              <a:srgbClr val="FF0000"/>
            </a:solidFill>
          </a:endParaRPr>
        </a:p>
      </dgm:t>
    </dgm:pt>
    <dgm:pt modelId="{0809A60B-1B06-4C76-BCA1-9DC797167C54}" type="parTrans" cxnId="{10C74C6E-7C8D-4723-9FD9-A4DD10E133A5}">
      <dgm:prSet/>
      <dgm:spPr/>
      <dgm:t>
        <a:bodyPr/>
        <a:lstStyle/>
        <a:p>
          <a:endParaRPr lang="ru-RU"/>
        </a:p>
      </dgm:t>
    </dgm:pt>
    <dgm:pt modelId="{93230495-1F98-48E3-B280-187086E6EEFB}" type="sibTrans" cxnId="{10C74C6E-7C8D-4723-9FD9-A4DD10E133A5}">
      <dgm:prSet/>
      <dgm:spPr/>
      <dgm:t>
        <a:bodyPr/>
        <a:lstStyle/>
        <a:p>
          <a:endParaRPr lang="ru-RU"/>
        </a:p>
      </dgm:t>
    </dgm:pt>
    <dgm:pt modelId="{0CA287B7-BF68-436D-8FB8-0C1B4EBB87A0}">
      <dgm:prSet>
        <dgm:style>
          <a:lnRef idx="2">
            <a:schemeClr val="accent1"/>
          </a:lnRef>
          <a:fillRef idx="1">
            <a:schemeClr val="lt1"/>
          </a:fillRef>
          <a:effectRef idx="0">
            <a:schemeClr val="accent1"/>
          </a:effectRef>
          <a:fontRef idx="minor">
            <a:schemeClr val="dk1"/>
          </a:fontRef>
        </dgm:style>
      </dgm:prSet>
      <dgm:spPr/>
      <dgm:t>
        <a:bodyPr/>
        <a:lstStyle/>
        <a:p>
          <a:r>
            <a:rPr lang="kk-KZ" dirty="0" smtClean="0">
              <a:solidFill>
                <a:srgbClr val="FF0000"/>
              </a:solidFill>
            </a:rPr>
            <a:t>1.Жекелеген маңызды тауар – материалдық түрлерінің құндылық мөлшер запасын жетілдіруде ереже бойынша,  айналым  құралының мөлшері салыстырмалы мөлшерде, күнмен немесе пайызбен көрсетіледі. </a:t>
          </a:r>
          <a:endParaRPr lang="ru-RU" dirty="0">
            <a:solidFill>
              <a:srgbClr val="FF0000"/>
            </a:solidFill>
          </a:endParaRPr>
        </a:p>
      </dgm:t>
    </dgm:pt>
    <dgm:pt modelId="{F4D54CC4-ABE7-4B0E-907D-50DD1F3919EC}" type="parTrans" cxnId="{D1CD6F91-6973-4C88-BB5B-951044EBF3E5}">
      <dgm:prSet/>
      <dgm:spPr/>
      <dgm:t>
        <a:bodyPr/>
        <a:lstStyle/>
        <a:p>
          <a:endParaRPr lang="ru-RU"/>
        </a:p>
      </dgm:t>
    </dgm:pt>
    <dgm:pt modelId="{F0C6875C-02F4-43C9-AA94-B29021EAA2FC}" type="sibTrans" cxnId="{D1CD6F91-6973-4C88-BB5B-951044EBF3E5}">
      <dgm:prSet/>
      <dgm:spPr/>
      <dgm:t>
        <a:bodyPr/>
        <a:lstStyle/>
        <a:p>
          <a:endParaRPr lang="ru-RU"/>
        </a:p>
      </dgm:t>
    </dgm:pt>
    <dgm:pt modelId="{550FF5A2-F1F0-46D1-A527-4F38E386E29D}" type="pres">
      <dgm:prSet presAssocID="{36CC6FCA-A6D6-4529-A928-980946388980}" presName="outerComposite" presStyleCnt="0">
        <dgm:presLayoutVars>
          <dgm:chMax val="5"/>
          <dgm:dir/>
          <dgm:resizeHandles val="exact"/>
        </dgm:presLayoutVars>
      </dgm:prSet>
      <dgm:spPr/>
      <dgm:t>
        <a:bodyPr/>
        <a:lstStyle/>
        <a:p>
          <a:endParaRPr lang="ru-RU"/>
        </a:p>
      </dgm:t>
    </dgm:pt>
    <dgm:pt modelId="{FAA91300-BBFC-4427-89C2-5C7D5E4E6B5F}" type="pres">
      <dgm:prSet presAssocID="{36CC6FCA-A6D6-4529-A928-980946388980}" presName="dummyMaxCanvas" presStyleCnt="0">
        <dgm:presLayoutVars/>
      </dgm:prSet>
      <dgm:spPr/>
    </dgm:pt>
    <dgm:pt modelId="{F643AFA6-49EA-456B-B383-9E04D6C81240}" type="pres">
      <dgm:prSet presAssocID="{36CC6FCA-A6D6-4529-A928-980946388980}" presName="ThreeNodes_1" presStyleLbl="node1" presStyleIdx="0" presStyleCnt="3">
        <dgm:presLayoutVars>
          <dgm:bulletEnabled val="1"/>
        </dgm:presLayoutVars>
      </dgm:prSet>
      <dgm:spPr/>
      <dgm:t>
        <a:bodyPr/>
        <a:lstStyle/>
        <a:p>
          <a:endParaRPr lang="ru-RU"/>
        </a:p>
      </dgm:t>
    </dgm:pt>
    <dgm:pt modelId="{C8BEEEA5-6B58-4A5D-A33D-710E947E2704}" type="pres">
      <dgm:prSet presAssocID="{36CC6FCA-A6D6-4529-A928-980946388980}" presName="ThreeNodes_2" presStyleLbl="node1" presStyleIdx="1" presStyleCnt="3">
        <dgm:presLayoutVars>
          <dgm:bulletEnabled val="1"/>
        </dgm:presLayoutVars>
      </dgm:prSet>
      <dgm:spPr/>
      <dgm:t>
        <a:bodyPr/>
        <a:lstStyle/>
        <a:p>
          <a:endParaRPr lang="ru-RU"/>
        </a:p>
      </dgm:t>
    </dgm:pt>
    <dgm:pt modelId="{3A7FEC67-C046-46FB-A868-46F87F68C087}" type="pres">
      <dgm:prSet presAssocID="{36CC6FCA-A6D6-4529-A928-980946388980}" presName="ThreeNodes_3" presStyleLbl="node1" presStyleIdx="2" presStyleCnt="3">
        <dgm:presLayoutVars>
          <dgm:bulletEnabled val="1"/>
        </dgm:presLayoutVars>
      </dgm:prSet>
      <dgm:spPr/>
      <dgm:t>
        <a:bodyPr/>
        <a:lstStyle/>
        <a:p>
          <a:endParaRPr lang="ru-RU"/>
        </a:p>
      </dgm:t>
    </dgm:pt>
    <dgm:pt modelId="{AF0DBF10-9C91-424C-8724-A7E634EEBD5A}" type="pres">
      <dgm:prSet presAssocID="{36CC6FCA-A6D6-4529-A928-980946388980}" presName="ThreeConn_1-2" presStyleLbl="fgAccFollowNode1" presStyleIdx="0" presStyleCnt="2">
        <dgm:presLayoutVars>
          <dgm:bulletEnabled val="1"/>
        </dgm:presLayoutVars>
      </dgm:prSet>
      <dgm:spPr/>
      <dgm:t>
        <a:bodyPr/>
        <a:lstStyle/>
        <a:p>
          <a:endParaRPr lang="ru-RU"/>
        </a:p>
      </dgm:t>
    </dgm:pt>
    <dgm:pt modelId="{E5A954CD-0CC4-4BC8-B078-AD1F0012100B}" type="pres">
      <dgm:prSet presAssocID="{36CC6FCA-A6D6-4529-A928-980946388980}" presName="ThreeConn_2-3" presStyleLbl="fgAccFollowNode1" presStyleIdx="1" presStyleCnt="2">
        <dgm:presLayoutVars>
          <dgm:bulletEnabled val="1"/>
        </dgm:presLayoutVars>
      </dgm:prSet>
      <dgm:spPr/>
      <dgm:t>
        <a:bodyPr/>
        <a:lstStyle/>
        <a:p>
          <a:endParaRPr lang="ru-RU"/>
        </a:p>
      </dgm:t>
    </dgm:pt>
    <dgm:pt modelId="{956620B0-2637-4DA6-8AC2-8A487DE05DB3}" type="pres">
      <dgm:prSet presAssocID="{36CC6FCA-A6D6-4529-A928-980946388980}" presName="ThreeNodes_1_text" presStyleLbl="node1" presStyleIdx="2" presStyleCnt="3">
        <dgm:presLayoutVars>
          <dgm:bulletEnabled val="1"/>
        </dgm:presLayoutVars>
      </dgm:prSet>
      <dgm:spPr/>
      <dgm:t>
        <a:bodyPr/>
        <a:lstStyle/>
        <a:p>
          <a:endParaRPr lang="ru-RU"/>
        </a:p>
      </dgm:t>
    </dgm:pt>
    <dgm:pt modelId="{16242488-2863-4D43-9B3D-EE95FACCAFA7}" type="pres">
      <dgm:prSet presAssocID="{36CC6FCA-A6D6-4529-A928-980946388980}" presName="ThreeNodes_2_text" presStyleLbl="node1" presStyleIdx="2" presStyleCnt="3">
        <dgm:presLayoutVars>
          <dgm:bulletEnabled val="1"/>
        </dgm:presLayoutVars>
      </dgm:prSet>
      <dgm:spPr/>
      <dgm:t>
        <a:bodyPr/>
        <a:lstStyle/>
        <a:p>
          <a:endParaRPr lang="ru-RU"/>
        </a:p>
      </dgm:t>
    </dgm:pt>
    <dgm:pt modelId="{289ED83A-2CF4-473A-B9ED-3347AA497D0E}" type="pres">
      <dgm:prSet presAssocID="{36CC6FCA-A6D6-4529-A928-980946388980}" presName="ThreeNodes_3_text" presStyleLbl="node1" presStyleIdx="2" presStyleCnt="3">
        <dgm:presLayoutVars>
          <dgm:bulletEnabled val="1"/>
        </dgm:presLayoutVars>
      </dgm:prSet>
      <dgm:spPr/>
      <dgm:t>
        <a:bodyPr/>
        <a:lstStyle/>
        <a:p>
          <a:endParaRPr lang="ru-RU"/>
        </a:p>
      </dgm:t>
    </dgm:pt>
  </dgm:ptLst>
  <dgm:cxnLst>
    <dgm:cxn modelId="{0FEE907F-7F54-48ED-BC6F-BC696A34BC66}" type="presOf" srcId="{F0C6875C-02F4-43C9-AA94-B29021EAA2FC}" destId="{E5A954CD-0CC4-4BC8-B078-AD1F0012100B}" srcOrd="0" destOrd="0" presId="urn:microsoft.com/office/officeart/2005/8/layout/vProcess5"/>
    <dgm:cxn modelId="{5378ADD1-8982-488F-AFAF-FD420BBCCA97}" type="presOf" srcId="{98EBAD43-F28F-46C1-B0D7-14828F15D604}" destId="{3A7FEC67-C046-46FB-A868-46F87F68C087}" srcOrd="0" destOrd="0" presId="urn:microsoft.com/office/officeart/2005/8/layout/vProcess5"/>
    <dgm:cxn modelId="{1E40075F-3428-4487-995F-94760C8A8D7F}" type="presOf" srcId="{98EBAD43-F28F-46C1-B0D7-14828F15D604}" destId="{289ED83A-2CF4-473A-B9ED-3347AA497D0E}" srcOrd="1" destOrd="0" presId="urn:microsoft.com/office/officeart/2005/8/layout/vProcess5"/>
    <dgm:cxn modelId="{10C74C6E-7C8D-4723-9FD9-A4DD10E133A5}" srcId="{36CC6FCA-A6D6-4529-A928-980946388980}" destId="{98EBAD43-F28F-46C1-B0D7-14828F15D604}" srcOrd="2" destOrd="0" parTransId="{0809A60B-1B06-4C76-BCA1-9DC797167C54}" sibTransId="{93230495-1F98-48E3-B280-187086E6EEFB}"/>
    <dgm:cxn modelId="{DD98422A-1011-4735-8406-B8379AECA220}" type="presOf" srcId="{040BB7E6-D1E7-45C3-8067-88EFCAC0ABDE}" destId="{F643AFA6-49EA-456B-B383-9E04D6C81240}" srcOrd="0" destOrd="0" presId="urn:microsoft.com/office/officeart/2005/8/layout/vProcess5"/>
    <dgm:cxn modelId="{D1CD6F91-6973-4C88-BB5B-951044EBF3E5}" srcId="{36CC6FCA-A6D6-4529-A928-980946388980}" destId="{0CA287B7-BF68-436D-8FB8-0C1B4EBB87A0}" srcOrd="1" destOrd="0" parTransId="{F4D54CC4-ABE7-4B0E-907D-50DD1F3919EC}" sibTransId="{F0C6875C-02F4-43C9-AA94-B29021EAA2FC}"/>
    <dgm:cxn modelId="{14295A31-8EE8-4600-8AF4-C7ED4134C057}" type="presOf" srcId="{E856E65B-3528-44A6-88F7-60D2560AA2C7}" destId="{AF0DBF10-9C91-424C-8724-A7E634EEBD5A}" srcOrd="0" destOrd="0" presId="urn:microsoft.com/office/officeart/2005/8/layout/vProcess5"/>
    <dgm:cxn modelId="{E8A76DB0-6D82-4698-B2D0-1CD1E25F0EE6}" type="presOf" srcId="{0CA287B7-BF68-436D-8FB8-0C1B4EBB87A0}" destId="{16242488-2863-4D43-9B3D-EE95FACCAFA7}" srcOrd="1" destOrd="0" presId="urn:microsoft.com/office/officeart/2005/8/layout/vProcess5"/>
    <dgm:cxn modelId="{BEE7482D-8052-414D-89DB-E01CD11EEEA4}" type="presOf" srcId="{040BB7E6-D1E7-45C3-8067-88EFCAC0ABDE}" destId="{956620B0-2637-4DA6-8AC2-8A487DE05DB3}" srcOrd="1" destOrd="0" presId="urn:microsoft.com/office/officeart/2005/8/layout/vProcess5"/>
    <dgm:cxn modelId="{F6EF55D9-C06A-47F4-A83E-E18CD9D1FB07}" srcId="{36CC6FCA-A6D6-4529-A928-980946388980}" destId="{040BB7E6-D1E7-45C3-8067-88EFCAC0ABDE}" srcOrd="0" destOrd="0" parTransId="{EA468A9E-564E-42F2-B8E0-3EE4AF9F6A07}" sibTransId="{E856E65B-3528-44A6-88F7-60D2560AA2C7}"/>
    <dgm:cxn modelId="{5C24C198-B593-41E7-9DB4-F83CBB7EA019}" type="presOf" srcId="{36CC6FCA-A6D6-4529-A928-980946388980}" destId="{550FF5A2-F1F0-46D1-A527-4F38E386E29D}" srcOrd="0" destOrd="0" presId="urn:microsoft.com/office/officeart/2005/8/layout/vProcess5"/>
    <dgm:cxn modelId="{A4829320-10C8-495E-A32C-0E6A78DF7871}" type="presOf" srcId="{0CA287B7-BF68-436D-8FB8-0C1B4EBB87A0}" destId="{C8BEEEA5-6B58-4A5D-A33D-710E947E2704}" srcOrd="0" destOrd="0" presId="urn:microsoft.com/office/officeart/2005/8/layout/vProcess5"/>
    <dgm:cxn modelId="{25422654-0191-49C0-92CC-EFDBE6744A5B}" type="presParOf" srcId="{550FF5A2-F1F0-46D1-A527-4F38E386E29D}" destId="{FAA91300-BBFC-4427-89C2-5C7D5E4E6B5F}" srcOrd="0" destOrd="0" presId="urn:microsoft.com/office/officeart/2005/8/layout/vProcess5"/>
    <dgm:cxn modelId="{9A213535-FD5F-4836-AD46-CC4605AAC775}" type="presParOf" srcId="{550FF5A2-F1F0-46D1-A527-4F38E386E29D}" destId="{F643AFA6-49EA-456B-B383-9E04D6C81240}" srcOrd="1" destOrd="0" presId="urn:microsoft.com/office/officeart/2005/8/layout/vProcess5"/>
    <dgm:cxn modelId="{1797CA09-AB81-44E3-A0D2-7B53841DC772}" type="presParOf" srcId="{550FF5A2-F1F0-46D1-A527-4F38E386E29D}" destId="{C8BEEEA5-6B58-4A5D-A33D-710E947E2704}" srcOrd="2" destOrd="0" presId="urn:microsoft.com/office/officeart/2005/8/layout/vProcess5"/>
    <dgm:cxn modelId="{F49F046A-FEEB-407D-B29C-3AA48FDD5367}" type="presParOf" srcId="{550FF5A2-F1F0-46D1-A527-4F38E386E29D}" destId="{3A7FEC67-C046-46FB-A868-46F87F68C087}" srcOrd="3" destOrd="0" presId="urn:microsoft.com/office/officeart/2005/8/layout/vProcess5"/>
    <dgm:cxn modelId="{A164C5E9-3645-4FD9-989D-9EC18D74D921}" type="presParOf" srcId="{550FF5A2-F1F0-46D1-A527-4F38E386E29D}" destId="{AF0DBF10-9C91-424C-8724-A7E634EEBD5A}" srcOrd="4" destOrd="0" presId="urn:microsoft.com/office/officeart/2005/8/layout/vProcess5"/>
    <dgm:cxn modelId="{D9646C61-C380-42BC-B8A6-ECDA27D579D9}" type="presParOf" srcId="{550FF5A2-F1F0-46D1-A527-4F38E386E29D}" destId="{E5A954CD-0CC4-4BC8-B078-AD1F0012100B}" srcOrd="5" destOrd="0" presId="urn:microsoft.com/office/officeart/2005/8/layout/vProcess5"/>
    <dgm:cxn modelId="{98D8D76E-6FD1-4AE5-B0EA-FF2BF7E7B411}" type="presParOf" srcId="{550FF5A2-F1F0-46D1-A527-4F38E386E29D}" destId="{956620B0-2637-4DA6-8AC2-8A487DE05DB3}" srcOrd="6" destOrd="0" presId="urn:microsoft.com/office/officeart/2005/8/layout/vProcess5"/>
    <dgm:cxn modelId="{F3254CD0-C64C-4902-BDBC-C2C323A643EB}" type="presParOf" srcId="{550FF5A2-F1F0-46D1-A527-4F38E386E29D}" destId="{16242488-2863-4D43-9B3D-EE95FACCAFA7}" srcOrd="7" destOrd="0" presId="urn:microsoft.com/office/officeart/2005/8/layout/vProcess5"/>
    <dgm:cxn modelId="{D64A6D97-1872-4AE6-A65E-F21BE03AA53D}" type="presParOf" srcId="{550FF5A2-F1F0-46D1-A527-4F38E386E29D}" destId="{289ED83A-2CF4-473A-B9ED-3347AA497D0E}"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3E3C89-35C9-4437-BC6A-6ECFF9C657F8}">
      <dsp:nvSpPr>
        <dsp:cNvPr id="0" name=""/>
        <dsp:cNvSpPr/>
      </dsp:nvSpPr>
      <dsp:spPr>
        <a:xfrm>
          <a:off x="0" y="434172"/>
          <a:ext cx="5143536" cy="5143536"/>
        </a:xfrm>
        <a:prstGeom prst="pie">
          <a:avLst>
            <a:gd name="adj1" fmla="val 5400000"/>
            <a:gd name="adj2" fmla="val 16200000"/>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satMod val="105000"/>
              <a:alpha val="48000"/>
            </a:schemeClr>
          </a:outerShdw>
        </a:effectLst>
      </dsp:spPr>
      <dsp:style>
        <a:lnRef idx="1">
          <a:schemeClr val="accent1"/>
        </a:lnRef>
        <a:fillRef idx="2">
          <a:schemeClr val="accent1"/>
        </a:fillRef>
        <a:effectRef idx="1">
          <a:schemeClr val="accent1"/>
        </a:effectRef>
        <a:fontRef idx="minor">
          <a:schemeClr val="dk1"/>
        </a:fontRef>
      </dsp:style>
    </dsp:sp>
    <dsp:sp modelId="{F6EFFF82-9794-4344-A4D7-562D6171B453}">
      <dsp:nvSpPr>
        <dsp:cNvPr id="0" name=""/>
        <dsp:cNvSpPr/>
      </dsp:nvSpPr>
      <dsp:spPr>
        <a:xfrm>
          <a:off x="2571768" y="434172"/>
          <a:ext cx="6000791" cy="514353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kk-KZ" sz="3100" kern="1200" dirty="0" smtClean="0">
              <a:solidFill>
                <a:srgbClr val="FF0000"/>
              </a:solidFill>
            </a:rPr>
            <a:t>Өнеркәсіпте айналым қаржылары негізгі екі  топқа бөлінеді</a:t>
          </a:r>
          <a:endParaRPr lang="ru-RU" sz="3100" kern="1200" dirty="0">
            <a:solidFill>
              <a:srgbClr val="FF0000"/>
            </a:solidFill>
          </a:endParaRPr>
        </a:p>
      </dsp:txBody>
      <dsp:txXfrm>
        <a:off x="2571768" y="434172"/>
        <a:ext cx="6000791" cy="1543064"/>
      </dsp:txXfrm>
    </dsp:sp>
    <dsp:sp modelId="{CE19BF61-C44B-425C-8142-9A6ED196C4A1}">
      <dsp:nvSpPr>
        <dsp:cNvPr id="0" name=""/>
        <dsp:cNvSpPr/>
      </dsp:nvSpPr>
      <dsp:spPr>
        <a:xfrm>
          <a:off x="900120" y="1977237"/>
          <a:ext cx="3343295" cy="3343295"/>
        </a:xfrm>
        <a:prstGeom prst="pie">
          <a:avLst>
            <a:gd name="adj1" fmla="val 5400000"/>
            <a:gd name="adj2" fmla="val 16200000"/>
          </a:avLst>
        </a:prstGeom>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hemeClr val="accent2">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2"/>
        </a:lnRef>
        <a:fillRef idx="3">
          <a:schemeClr val="accent2"/>
        </a:fillRef>
        <a:effectRef idx="3">
          <a:schemeClr val="accent2"/>
        </a:effectRef>
        <a:fontRef idx="minor">
          <a:schemeClr val="lt1"/>
        </a:fontRef>
      </dsp:style>
    </dsp:sp>
    <dsp:sp modelId="{FABFF883-2C09-4EA3-8A26-651A57071FC3}">
      <dsp:nvSpPr>
        <dsp:cNvPr id="0" name=""/>
        <dsp:cNvSpPr/>
      </dsp:nvSpPr>
      <dsp:spPr>
        <a:xfrm>
          <a:off x="2571768" y="1977237"/>
          <a:ext cx="6000791" cy="334329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kk-KZ" sz="3100" kern="1200" dirty="0" smtClean="0">
              <a:solidFill>
                <a:srgbClr val="0000FF"/>
              </a:solidFill>
            </a:rPr>
            <a:t>Айналым қорлары </a:t>
          </a:r>
          <a:endParaRPr lang="ru-RU" sz="3100" kern="1200" dirty="0">
            <a:solidFill>
              <a:srgbClr val="0000FF"/>
            </a:solidFill>
          </a:endParaRPr>
        </a:p>
      </dsp:txBody>
      <dsp:txXfrm>
        <a:off x="2571768" y="1977237"/>
        <a:ext cx="6000791" cy="1543058"/>
      </dsp:txXfrm>
    </dsp:sp>
    <dsp:sp modelId="{A8CA43B1-BB29-440C-90FC-FD4890B82DBC}">
      <dsp:nvSpPr>
        <dsp:cNvPr id="0" name=""/>
        <dsp:cNvSpPr/>
      </dsp:nvSpPr>
      <dsp:spPr>
        <a:xfrm>
          <a:off x="1800238" y="3520296"/>
          <a:ext cx="1543059" cy="154305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31D40-CC38-4A6D-9C21-F636136F9343}">
      <dsp:nvSpPr>
        <dsp:cNvPr id="0" name=""/>
        <dsp:cNvSpPr/>
      </dsp:nvSpPr>
      <dsp:spPr>
        <a:xfrm>
          <a:off x="2571768" y="3520296"/>
          <a:ext cx="6000791" cy="154305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kk-KZ" sz="3100" kern="1200" dirty="0" smtClean="0">
              <a:solidFill>
                <a:srgbClr val="0000FF"/>
              </a:solidFill>
            </a:rPr>
            <a:t>Айналым құралы</a:t>
          </a:r>
          <a:endParaRPr lang="ru-RU" sz="3100" kern="1200" dirty="0">
            <a:solidFill>
              <a:srgbClr val="0000FF"/>
            </a:solidFill>
          </a:endParaRPr>
        </a:p>
      </dsp:txBody>
      <dsp:txXfrm>
        <a:off x="2571768" y="3520296"/>
        <a:ext cx="6000791" cy="15430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DA4F79-05ED-4B15-94D2-51B17A628394}">
      <dsp:nvSpPr>
        <dsp:cNvPr id="0" name=""/>
        <dsp:cNvSpPr/>
      </dsp:nvSpPr>
      <dsp:spPr>
        <a:xfrm>
          <a:off x="0" y="16816"/>
          <a:ext cx="8229600" cy="308880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kk-KZ" sz="3000" kern="1200" dirty="0" smtClean="0">
              <a:solidFill>
                <a:srgbClr val="6600FF"/>
              </a:solidFill>
            </a:rPr>
            <a:t>Айналым қорлырының құрамына дайын өнім, жөнелтілген, бірақ ақысы әлі төленбеген тауарлар, банк мекемелеріндегі есеп – шоттардағы, кассадағы ақша, есептесіп бітпеген жердегі ақша қаражаттары жатады. </a:t>
          </a:r>
          <a:endParaRPr lang="ru-RU" sz="3000" kern="1200" dirty="0">
            <a:solidFill>
              <a:srgbClr val="6600FF"/>
            </a:solidFill>
          </a:endParaRPr>
        </a:p>
      </dsp:txBody>
      <dsp:txXfrm>
        <a:off x="0" y="16816"/>
        <a:ext cx="8229600" cy="3088800"/>
      </dsp:txXfrm>
    </dsp:sp>
    <dsp:sp modelId="{72CD5550-FB1E-4C7B-A9F0-52C43321AEC6}">
      <dsp:nvSpPr>
        <dsp:cNvPr id="0" name=""/>
        <dsp:cNvSpPr/>
      </dsp:nvSpPr>
      <dsp:spPr>
        <a:xfrm>
          <a:off x="0" y="3192017"/>
          <a:ext cx="8229600" cy="308880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kk-KZ" sz="3000" kern="1200" dirty="0" smtClean="0">
              <a:solidFill>
                <a:srgbClr val="0000FF"/>
              </a:solidFill>
            </a:rPr>
            <a:t>Айналым құралдары өндіріс саласында қызмет атқаруында үнемі айналымда болып, өндіріс шеңберінен айналым шеңберіне ауысып отырады. </a:t>
          </a:r>
          <a:endParaRPr lang="ru-RU" sz="3000" kern="1200" dirty="0">
            <a:solidFill>
              <a:srgbClr val="0000FF"/>
            </a:solidFill>
          </a:endParaRPr>
        </a:p>
      </dsp:txBody>
      <dsp:txXfrm>
        <a:off x="0" y="3192017"/>
        <a:ext cx="8229600" cy="3088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FF4D1B-6A2C-4171-8665-B6F6A79CE152}">
      <dsp:nvSpPr>
        <dsp:cNvPr id="0" name=""/>
        <dsp:cNvSpPr/>
      </dsp:nvSpPr>
      <dsp:spPr>
        <a:xfrm>
          <a:off x="1652349" y="225416"/>
          <a:ext cx="6577250" cy="5749344"/>
        </a:xfrm>
        <a:prstGeom prst="rightArrow">
          <a:avLst>
            <a:gd name="adj1" fmla="val 70000"/>
            <a:gd name="adj2" fmla="val 5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kk-KZ" sz="1800" kern="1200" dirty="0" smtClean="0">
              <a:solidFill>
                <a:srgbClr val="0000FF"/>
              </a:solidFill>
            </a:rPr>
            <a:t>Ақша</a:t>
          </a:r>
          <a:endParaRPr lang="ru-RU" sz="1800" kern="1200" dirty="0">
            <a:solidFill>
              <a:srgbClr val="0000FF"/>
            </a:solidFill>
          </a:endParaRPr>
        </a:p>
        <a:p>
          <a:pPr marL="171450" lvl="1" indent="-171450" algn="l" defTabSz="800100">
            <a:lnSpc>
              <a:spcPct val="90000"/>
            </a:lnSpc>
            <a:spcBef>
              <a:spcPct val="0"/>
            </a:spcBef>
            <a:spcAft>
              <a:spcPct val="15000"/>
            </a:spcAft>
            <a:buChar char="••"/>
          </a:pPr>
          <a:r>
            <a:rPr lang="kk-KZ" sz="1800" kern="1200" dirty="0" smtClean="0">
              <a:solidFill>
                <a:srgbClr val="0000FF"/>
              </a:solidFill>
            </a:rPr>
            <a:t>Өндіріс</a:t>
          </a:r>
          <a:endParaRPr lang="ru-RU" sz="1800" kern="1200" dirty="0">
            <a:solidFill>
              <a:srgbClr val="0000FF"/>
            </a:solidFill>
          </a:endParaRPr>
        </a:p>
        <a:p>
          <a:pPr marL="171450" lvl="1" indent="-171450" algn="l" defTabSz="800100">
            <a:lnSpc>
              <a:spcPct val="90000"/>
            </a:lnSpc>
            <a:spcBef>
              <a:spcPct val="0"/>
            </a:spcBef>
            <a:spcAft>
              <a:spcPct val="15000"/>
            </a:spcAft>
            <a:buChar char="••"/>
          </a:pPr>
          <a:r>
            <a:rPr lang="kk-KZ" sz="1800" kern="1200" dirty="0" smtClean="0">
              <a:solidFill>
                <a:srgbClr val="0000FF"/>
              </a:solidFill>
            </a:rPr>
            <a:t>Тауар</a:t>
          </a:r>
          <a:endParaRPr lang="ru-RU" sz="1800" kern="1200" dirty="0">
            <a:solidFill>
              <a:srgbClr val="0000FF"/>
            </a:solidFill>
          </a:endParaRPr>
        </a:p>
        <a:p>
          <a:pPr marL="171450" lvl="1" indent="-171450" algn="l" defTabSz="800100">
            <a:lnSpc>
              <a:spcPct val="90000"/>
            </a:lnSpc>
            <a:spcBef>
              <a:spcPct val="0"/>
            </a:spcBef>
            <a:spcAft>
              <a:spcPct val="15000"/>
            </a:spcAft>
            <a:buChar char="••"/>
          </a:pPr>
          <a:r>
            <a:rPr lang="kk-KZ" sz="1800" kern="1200" dirty="0" smtClean="0">
              <a:solidFill>
                <a:srgbClr val="0000FF"/>
              </a:solidFill>
            </a:rPr>
            <a:t>Кәсіпорында ресурстар тауарлы өнімге айналып, сатылғаннан кейін жаңа ақша қаражатына айналады. Өнімді сатудан тсүкен жаңа ақшаға кәсіпорын жаңадан еңбек бұйымдарын сатып алып,  өндіріс құралдары  жаңа айналымдық шеңберіне ауысады. </a:t>
          </a:r>
          <a:endParaRPr lang="ru-RU" sz="1800" kern="1200" dirty="0">
            <a:solidFill>
              <a:srgbClr val="0000FF"/>
            </a:solidFill>
          </a:endParaRPr>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dirty="0"/>
        </a:p>
      </dsp:txBody>
      <dsp:txXfrm>
        <a:off x="3296662" y="225416"/>
        <a:ext cx="4932937" cy="5749344"/>
      </dsp:txXfrm>
    </dsp:sp>
    <dsp:sp modelId="{3459F09D-2F50-42BC-8A04-9EB956140526}">
      <dsp:nvSpPr>
        <dsp:cNvPr id="0" name=""/>
        <dsp:cNvSpPr/>
      </dsp:nvSpPr>
      <dsp:spPr>
        <a:xfrm>
          <a:off x="4018" y="1433066"/>
          <a:ext cx="3288625" cy="3288625"/>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endParaRPr lang="kk-KZ" sz="2800" kern="1200" dirty="0" smtClean="0">
            <a:solidFill>
              <a:schemeClr val="accent2">
                <a:lumMod val="75000"/>
              </a:schemeClr>
            </a:solidFill>
          </a:endParaRPr>
        </a:p>
        <a:p>
          <a:pPr lvl="0" algn="ctr" defTabSz="1244600" rtl="0">
            <a:lnSpc>
              <a:spcPct val="90000"/>
            </a:lnSpc>
            <a:spcBef>
              <a:spcPct val="0"/>
            </a:spcBef>
            <a:spcAft>
              <a:spcPct val="35000"/>
            </a:spcAft>
          </a:pPr>
          <a:endParaRPr lang="kk-KZ" sz="2800" kern="1200" dirty="0" smtClean="0">
            <a:solidFill>
              <a:schemeClr val="accent2">
                <a:lumMod val="75000"/>
              </a:schemeClr>
            </a:solidFill>
          </a:endParaRPr>
        </a:p>
        <a:p>
          <a:pPr lvl="0" algn="ctr" defTabSz="1244600" rtl="0">
            <a:lnSpc>
              <a:spcPct val="90000"/>
            </a:lnSpc>
            <a:spcBef>
              <a:spcPct val="0"/>
            </a:spcBef>
            <a:spcAft>
              <a:spcPct val="35000"/>
            </a:spcAft>
          </a:pPr>
          <a:endParaRPr lang="kk-KZ" sz="2800" kern="1200" dirty="0" smtClean="0">
            <a:solidFill>
              <a:schemeClr val="accent2">
                <a:lumMod val="75000"/>
              </a:schemeClr>
            </a:solidFill>
          </a:endParaRPr>
        </a:p>
        <a:p>
          <a:pPr lvl="0" algn="ctr" defTabSz="1244600" rtl="0">
            <a:lnSpc>
              <a:spcPct val="90000"/>
            </a:lnSpc>
            <a:spcBef>
              <a:spcPct val="0"/>
            </a:spcBef>
            <a:spcAft>
              <a:spcPct val="35000"/>
            </a:spcAft>
          </a:pPr>
          <a:endParaRPr lang="kk-KZ" sz="2800" kern="1200" dirty="0" smtClean="0">
            <a:solidFill>
              <a:schemeClr val="accent2">
                <a:lumMod val="75000"/>
              </a:schemeClr>
            </a:solidFill>
          </a:endParaRPr>
        </a:p>
        <a:p>
          <a:pPr lvl="0" algn="ctr" defTabSz="1244600" rtl="0">
            <a:lnSpc>
              <a:spcPct val="90000"/>
            </a:lnSpc>
            <a:spcBef>
              <a:spcPct val="0"/>
            </a:spcBef>
            <a:spcAft>
              <a:spcPct val="35000"/>
            </a:spcAft>
          </a:pPr>
          <a:endParaRPr lang="kk-KZ" sz="2800" kern="1200" dirty="0" smtClean="0">
            <a:solidFill>
              <a:schemeClr val="accent2">
                <a:lumMod val="75000"/>
              </a:schemeClr>
            </a:solidFill>
          </a:endParaRPr>
        </a:p>
        <a:p>
          <a:pPr lvl="0" algn="ctr" defTabSz="1244600" rtl="0">
            <a:lnSpc>
              <a:spcPct val="90000"/>
            </a:lnSpc>
            <a:spcBef>
              <a:spcPct val="0"/>
            </a:spcBef>
            <a:spcAft>
              <a:spcPct val="35000"/>
            </a:spcAft>
          </a:pPr>
          <a:r>
            <a:rPr lang="kk-KZ" sz="2800" kern="1200" dirty="0" smtClean="0">
              <a:solidFill>
                <a:schemeClr val="accent2">
                  <a:lumMod val="75000"/>
                </a:schemeClr>
              </a:solidFill>
            </a:rPr>
            <a:t>Айналым құралы айналымдық  үрдісіне үш сатыдан өтеді: </a:t>
          </a:r>
          <a:r>
            <a:rPr lang="ru-RU" sz="2800" kern="1200" dirty="0" smtClean="0">
              <a:solidFill>
                <a:schemeClr val="accent2">
                  <a:lumMod val="75000"/>
                </a:schemeClr>
              </a:solidFill>
            </a:rPr>
            <a:t/>
          </a:r>
          <a:br>
            <a:rPr lang="ru-RU" sz="2800" kern="1200" dirty="0" smtClean="0">
              <a:solidFill>
                <a:schemeClr val="accent2">
                  <a:lumMod val="75000"/>
                </a:schemeClr>
              </a:solidFill>
            </a:rPr>
          </a:br>
          <a:r>
            <a:rPr lang="ru-RU" sz="2800" kern="1200" dirty="0" smtClean="0">
              <a:solidFill>
                <a:schemeClr val="accent2">
                  <a:lumMod val="75000"/>
                </a:schemeClr>
              </a:solidFill>
            </a:rPr>
            <a:t/>
          </a:r>
          <a:br>
            <a:rPr lang="ru-RU" sz="2800" kern="1200" dirty="0" smtClean="0">
              <a:solidFill>
                <a:schemeClr val="accent2">
                  <a:lumMod val="75000"/>
                </a:schemeClr>
              </a:solidFill>
            </a:rPr>
          </a:br>
          <a:r>
            <a:rPr lang="ru-RU" sz="2800" kern="1200" dirty="0" smtClean="0">
              <a:solidFill>
                <a:schemeClr val="accent2">
                  <a:lumMod val="75000"/>
                </a:schemeClr>
              </a:solidFill>
            </a:rPr>
            <a:t/>
          </a:r>
          <a:br>
            <a:rPr lang="ru-RU" sz="2800" kern="1200" dirty="0" smtClean="0">
              <a:solidFill>
                <a:schemeClr val="accent2">
                  <a:lumMod val="75000"/>
                </a:schemeClr>
              </a:solidFill>
            </a:rPr>
          </a:br>
          <a:r>
            <a:rPr lang="ru-RU" sz="2800" kern="1200" dirty="0" smtClean="0">
              <a:solidFill>
                <a:schemeClr val="accent2">
                  <a:lumMod val="75000"/>
                </a:schemeClr>
              </a:solidFill>
            </a:rPr>
            <a:t/>
          </a:r>
          <a:br>
            <a:rPr lang="ru-RU" sz="2800" kern="1200" dirty="0" smtClean="0">
              <a:solidFill>
                <a:schemeClr val="accent2">
                  <a:lumMod val="75000"/>
                </a:schemeClr>
              </a:solidFill>
            </a:rPr>
          </a:br>
          <a:r>
            <a:rPr lang="ru-RU" sz="2800" kern="1200" dirty="0" smtClean="0">
              <a:solidFill>
                <a:schemeClr val="accent2">
                  <a:lumMod val="75000"/>
                </a:schemeClr>
              </a:solidFill>
            </a:rPr>
            <a:t/>
          </a:r>
          <a:br>
            <a:rPr lang="ru-RU" sz="2800" kern="1200" dirty="0" smtClean="0">
              <a:solidFill>
                <a:schemeClr val="accent2">
                  <a:lumMod val="75000"/>
                </a:schemeClr>
              </a:solidFill>
            </a:rPr>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r>
            <a:rPr lang="ru-RU" sz="1000" kern="1200" dirty="0" smtClean="0"/>
            <a:t/>
          </a:r>
          <a:br>
            <a:rPr lang="ru-RU" sz="1000" kern="1200" dirty="0" smtClean="0"/>
          </a:br>
          <a:endParaRPr lang="ru-RU" sz="1000" kern="1200" dirty="0"/>
        </a:p>
      </dsp:txBody>
      <dsp:txXfrm>
        <a:off x="4018" y="1433066"/>
        <a:ext cx="3288625" cy="32886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43AFA6-49EA-456B-B383-9E04D6C81240}">
      <dsp:nvSpPr>
        <dsp:cNvPr id="0" name=""/>
        <dsp:cNvSpPr/>
      </dsp:nvSpPr>
      <dsp:spPr>
        <a:xfrm>
          <a:off x="0" y="0"/>
          <a:ext cx="6995160" cy="1607355"/>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kk-KZ" sz="1500" kern="1200" dirty="0" smtClean="0">
              <a:solidFill>
                <a:srgbClr val="FF0000"/>
              </a:solidFill>
            </a:rPr>
            <a:t>2.Материалдық құндылықтың дәл осы түрінде орта күндік шығынның  есебін өндірісте шығыс  сметасының негізі бойынша өндіріс шығынның сәйкестігіне қарай 90,  180 немесе 360 жеке тең бөлу арқылы анықтайды. </a:t>
          </a:r>
          <a:endParaRPr lang="ru-RU" sz="1500" kern="1200" dirty="0">
            <a:solidFill>
              <a:srgbClr val="FF0000"/>
            </a:solidFill>
          </a:endParaRPr>
        </a:p>
      </dsp:txBody>
      <dsp:txXfrm>
        <a:off x="0" y="0"/>
        <a:ext cx="5354854" cy="1607355"/>
      </dsp:txXfrm>
    </dsp:sp>
    <dsp:sp modelId="{C8BEEEA5-6B58-4A5D-A33D-710E947E2704}">
      <dsp:nvSpPr>
        <dsp:cNvPr id="0" name=""/>
        <dsp:cNvSpPr/>
      </dsp:nvSpPr>
      <dsp:spPr>
        <a:xfrm>
          <a:off x="617219" y="1875247"/>
          <a:ext cx="6995160" cy="1607355"/>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kk-KZ" sz="1500" kern="1200" dirty="0" smtClean="0">
              <a:solidFill>
                <a:srgbClr val="FF0000"/>
              </a:solidFill>
            </a:rPr>
            <a:t>1.Жекелеген маңызды тауар – материалдық түрлерінің құндылық мөлшер запасын жетілдіруде ереже бойынша,  айналым  құралының мөлшері салыстырмалы мөлшерде, күнмен немесе пайызбен көрсетіледі. </a:t>
          </a:r>
          <a:endParaRPr lang="ru-RU" sz="1500" kern="1200" dirty="0">
            <a:solidFill>
              <a:srgbClr val="FF0000"/>
            </a:solidFill>
          </a:endParaRPr>
        </a:p>
      </dsp:txBody>
      <dsp:txXfrm>
        <a:off x="617219" y="1875247"/>
        <a:ext cx="5333159" cy="1607355"/>
      </dsp:txXfrm>
    </dsp:sp>
    <dsp:sp modelId="{3A7FEC67-C046-46FB-A868-46F87F68C087}">
      <dsp:nvSpPr>
        <dsp:cNvPr id="0" name=""/>
        <dsp:cNvSpPr/>
      </dsp:nvSpPr>
      <dsp:spPr>
        <a:xfrm>
          <a:off x="1234439" y="3750495"/>
          <a:ext cx="6995160" cy="1607355"/>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kk-KZ" sz="1500" kern="1200" dirty="0" smtClean="0">
              <a:solidFill>
                <a:srgbClr val="FF0000"/>
              </a:solidFill>
            </a:rPr>
            <a:t>3.Ақшадай көрсетілген айналым   құралының мөлшерін анықтауда айналым құралының әрбір элементін жеке және кәсіпорынның айналым құралына деген қажеттілік жиынтығын айтады.Айналым құралының мөлшері – бұл кәсіпорынның өндіріс іс - әрекетіндегі  қолданған тұрақты ақша қаражатының ең аз мөлшері.</a:t>
          </a:r>
          <a:endParaRPr lang="ru-RU" sz="1500" kern="1200" dirty="0">
            <a:solidFill>
              <a:srgbClr val="FF0000"/>
            </a:solidFill>
          </a:endParaRPr>
        </a:p>
      </dsp:txBody>
      <dsp:txXfrm>
        <a:off x="1234439" y="3750495"/>
        <a:ext cx="5333159" cy="1607355"/>
      </dsp:txXfrm>
    </dsp:sp>
    <dsp:sp modelId="{AF0DBF10-9C91-424C-8724-A7E634EEBD5A}">
      <dsp:nvSpPr>
        <dsp:cNvPr id="0" name=""/>
        <dsp:cNvSpPr/>
      </dsp:nvSpPr>
      <dsp:spPr>
        <a:xfrm>
          <a:off x="5950379" y="1218910"/>
          <a:ext cx="1044780" cy="10447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950379" y="1218910"/>
        <a:ext cx="1044780" cy="1044780"/>
      </dsp:txXfrm>
    </dsp:sp>
    <dsp:sp modelId="{E5A954CD-0CC4-4BC8-B078-AD1F0012100B}">
      <dsp:nvSpPr>
        <dsp:cNvPr id="0" name=""/>
        <dsp:cNvSpPr/>
      </dsp:nvSpPr>
      <dsp:spPr>
        <a:xfrm>
          <a:off x="6567599" y="3083442"/>
          <a:ext cx="1044780" cy="10447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567599" y="3083442"/>
        <a:ext cx="1044780" cy="104478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A6B4766-38B4-4716-86A7-8B116CC5C2E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6B4766-38B4-4716-86A7-8B116CC5C2E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6B4766-38B4-4716-86A7-8B116CC5C2E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FE6DF7F-AC07-461C-A828-BBABB6468C24}" type="datetimeFigureOut">
              <a:rPr lang="ru-RU" smtClean="0"/>
              <a:pPr/>
              <a:t>09.12.2014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A6B4766-38B4-4716-86A7-8B116CC5C2EC}"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E6DF7F-AC07-461C-A828-BBABB6468C24}" type="datetimeFigureOut">
              <a:rPr lang="ru-RU" smtClean="0"/>
              <a:pPr/>
              <a:t>09.12.2014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6B4766-38B4-4716-86A7-8B116CC5C2EC}"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6"/>
            <a:ext cx="7772400" cy="2071701"/>
          </a:xfrm>
        </p:spPr>
        <p:txBody>
          <a:bodyPr>
            <a:normAutofit/>
          </a:bodyPr>
          <a:lstStyle/>
          <a:p>
            <a:pPr algn="ctr"/>
            <a:r>
              <a:rPr lang="kk-KZ" sz="6000" dirty="0" smtClean="0">
                <a:solidFill>
                  <a:srgbClr val="00B050"/>
                </a:solidFill>
              </a:rPr>
              <a:t>Өндірістің қаржысы және пайдасы</a:t>
            </a:r>
            <a:endParaRPr lang="ru-RU" sz="7300"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329642" cy="6643710"/>
          </a:xfrm>
        </p:spPr>
        <p:txBody>
          <a:bodyPr>
            <a:normAutofit fontScale="90000"/>
          </a:bodyPr>
          <a:lstStyle/>
          <a:p>
            <a:r>
              <a:rPr lang="kk-KZ" sz="2800" dirty="0" smtClean="0"/>
              <a:t/>
            </a:r>
            <a:br>
              <a:rPr lang="kk-KZ" sz="2800" dirty="0" smtClean="0"/>
            </a:br>
            <a:r>
              <a:rPr lang="kk-KZ" sz="2800" dirty="0"/>
              <a:t/>
            </a:r>
            <a:br>
              <a:rPr lang="kk-KZ" sz="2800" dirty="0"/>
            </a:br>
            <a:r>
              <a:rPr lang="kk-KZ" sz="2800" dirty="0" smtClean="0">
                <a:solidFill>
                  <a:srgbClr val="0000FF"/>
                </a:solidFill>
              </a:rPr>
              <a:t>Айналым </a:t>
            </a:r>
            <a:r>
              <a:rPr lang="kk-KZ" sz="2800" dirty="0">
                <a:solidFill>
                  <a:srgbClr val="0000FF"/>
                </a:solidFill>
              </a:rPr>
              <a:t>қаражаты  ретінде кәсіпорын орнықты пассивтерді пайдаланады. Олар жеке көздеріне теңестіріледі, себебі, кәсіпорынның айналымында түпкілікті болып оның іс - әрекетін қаржыландыру үшін қолданады, бірақ оған жатпайды. </a:t>
            </a:r>
            <a:r>
              <a:rPr lang="ru-RU" sz="2800" dirty="0">
                <a:solidFill>
                  <a:srgbClr val="0000FF"/>
                </a:solidFill>
              </a:rPr>
              <a:t/>
            </a:r>
            <a:br>
              <a:rPr lang="ru-RU" sz="2800" dirty="0">
                <a:solidFill>
                  <a:srgbClr val="0000FF"/>
                </a:solidFill>
              </a:rPr>
            </a:br>
            <a:r>
              <a:rPr lang="kk-KZ" sz="2800" dirty="0">
                <a:solidFill>
                  <a:srgbClr val="0000FF"/>
                </a:solidFill>
              </a:rPr>
              <a:t>Орнықты пассивке жататындар: </a:t>
            </a:r>
            <a:r>
              <a:rPr lang="ru-RU" sz="2800" dirty="0">
                <a:solidFill>
                  <a:srgbClr val="0000FF"/>
                </a:solidFill>
              </a:rPr>
              <a:t/>
            </a:r>
            <a:br>
              <a:rPr lang="ru-RU" sz="2800" dirty="0">
                <a:solidFill>
                  <a:srgbClr val="0000FF"/>
                </a:solidFill>
              </a:rPr>
            </a:br>
            <a:r>
              <a:rPr lang="kk-KZ" sz="2800" dirty="0">
                <a:solidFill>
                  <a:srgbClr val="0000FF"/>
                </a:solidFill>
              </a:rPr>
              <a:t>Жалақы жөнінде ең аз ауыспалы берешек және ауыспалы сақтандыруға, зейнетақы қорына, медицина сақтандыруына, жұмыспен  қамтуға жәрдемдесу қорына аударым жарнасы. </a:t>
            </a:r>
            <a:r>
              <a:rPr lang="ru-RU" sz="2800" dirty="0">
                <a:solidFill>
                  <a:srgbClr val="0000FF"/>
                </a:solidFill>
              </a:rPr>
              <a:t/>
            </a:r>
            <a:br>
              <a:rPr lang="ru-RU" sz="2800" dirty="0">
                <a:solidFill>
                  <a:srgbClr val="0000FF"/>
                </a:solidFill>
              </a:rPr>
            </a:br>
            <a:r>
              <a:rPr lang="kk-KZ" sz="2800" dirty="0">
                <a:solidFill>
                  <a:srgbClr val="0000FF"/>
                </a:solidFill>
              </a:rPr>
              <a:t>Ақы төлеудің мерзім ішіндегі келіп түспеегендігі фактурасы жоқ  жеткізушінің  және акцептелген есеп айырысу құжаты бойынша  жеткізуге берешегі. </a:t>
            </a:r>
            <a:r>
              <a:rPr lang="ru-RU" sz="2800" dirty="0">
                <a:solidFill>
                  <a:srgbClr val="0000FF"/>
                </a:solidFill>
              </a:rPr>
              <a:t/>
            </a:r>
            <a:br>
              <a:rPr lang="ru-RU" sz="2800" dirty="0">
                <a:solidFill>
                  <a:srgbClr val="0000FF"/>
                </a:solidFill>
              </a:rPr>
            </a:br>
            <a:r>
              <a:rPr lang="kk-KZ" sz="2800" dirty="0">
                <a:solidFill>
                  <a:srgbClr val="0000FF"/>
                </a:solidFill>
              </a:rPr>
              <a:t>Аванс және өнімге ішінара ақы бойынша  тапсырыс берушілерге берешегі. </a:t>
            </a:r>
            <a:r>
              <a:rPr lang="ru-RU" sz="2800" dirty="0">
                <a:solidFill>
                  <a:srgbClr val="0000FF"/>
                </a:solidFill>
              </a:rPr>
              <a:t/>
            </a:r>
            <a:br>
              <a:rPr lang="ru-RU" sz="2800" dirty="0">
                <a:solidFill>
                  <a:srgbClr val="0000FF"/>
                </a:solidFill>
              </a:rPr>
            </a:br>
            <a:r>
              <a:rPr lang="kk-KZ" sz="2800" dirty="0">
                <a:solidFill>
                  <a:srgbClr val="0000FF"/>
                </a:solidFill>
              </a:rPr>
              <a:t>Салықтардың бірсыпыра түрлері бойынша  бюджетке берешегі.  </a:t>
            </a:r>
            <a:r>
              <a:rPr lang="ru-RU" sz="2800" dirty="0">
                <a:solidFill>
                  <a:srgbClr val="0000FF"/>
                </a:solidFill>
              </a:rPr>
              <a:t/>
            </a:r>
            <a:br>
              <a:rPr lang="ru-RU" sz="2800" dirty="0">
                <a:solidFill>
                  <a:srgbClr val="0000FF"/>
                </a:solidFill>
              </a:rPr>
            </a:br>
            <a:r>
              <a:rPr lang="kk-KZ" sz="2800" dirty="0">
                <a:solidFill>
                  <a:srgbClr val="0000FF"/>
                </a:solidFill>
              </a:rPr>
              <a:t> </a:t>
            </a:r>
            <a:r>
              <a:rPr lang="ru-RU" sz="2800" dirty="0">
                <a:solidFill>
                  <a:srgbClr val="0000FF"/>
                </a:solidFill>
              </a:rPr>
              <a:t/>
            </a:r>
            <a:br>
              <a:rPr lang="ru-RU" sz="2800" dirty="0">
                <a:solidFill>
                  <a:srgbClr val="0000FF"/>
                </a:solidFill>
              </a:rPr>
            </a:br>
            <a:endParaRPr lang="ru-RU" sz="2800"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lstStyle/>
          <a:p>
            <a:r>
              <a:rPr lang="kk-KZ" b="1" i="1" dirty="0" smtClean="0">
                <a:solidFill>
                  <a:srgbClr val="00B050"/>
                </a:solidFill>
              </a:rPr>
              <a:t>Мақсаты:</a:t>
            </a:r>
            <a:r>
              <a:rPr lang="kk-KZ" dirty="0" smtClean="0">
                <a:solidFill>
                  <a:srgbClr val="00B050"/>
                </a:solidFill>
              </a:rPr>
              <a:t> Айналым қаржысыны</a:t>
            </a:r>
            <a:r>
              <a:rPr lang="uk-UA" dirty="0" smtClean="0">
                <a:solidFill>
                  <a:srgbClr val="00B050"/>
                </a:solidFill>
              </a:rPr>
              <a:t>ң</a:t>
            </a:r>
            <a:r>
              <a:rPr lang="kk-KZ" dirty="0" smtClean="0">
                <a:solidFill>
                  <a:srgbClr val="00B050"/>
                </a:solidFill>
              </a:rPr>
              <a:t> құрылымы мен үлесін, айналым санын, айналым мерзімі жөнінде түсінік беру.</a:t>
            </a:r>
            <a:r>
              <a:rPr lang="ru-RU" dirty="0" smtClean="0">
                <a:solidFill>
                  <a:srgbClr val="00B050"/>
                </a:solidFill>
              </a:rPr>
              <a:t/>
            </a:r>
            <a:br>
              <a:rPr lang="ru-RU" dirty="0" smtClean="0">
                <a:solidFill>
                  <a:srgbClr val="00B050"/>
                </a:solidFill>
              </a:rPr>
            </a:br>
            <a:endParaRPr lang="ru-RU"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72518" cy="6369072"/>
          </a:xfrm>
        </p:spPr>
        <p:txBody>
          <a:bodyPr>
            <a:normAutofit/>
          </a:bodyPr>
          <a:lstStyle/>
          <a:p>
            <a:r>
              <a:rPr lang="kk-KZ" sz="1800" dirty="0" smtClean="0"/>
              <a:t>Өндіріс </a:t>
            </a:r>
            <a:r>
              <a:rPr lang="kk-KZ" sz="1800" dirty="0"/>
              <a:t>үрдісінде негізгі және айналым  капиталы бір – бірімен тығыз байланысты.  Негізгі қорды тиімді пайдалану айналым қаржыларын ұтымды пайдалануына ықпалын тигізеді және де керісінше. </a:t>
            </a: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endParaRPr lang="ru-RU" sz="1800" dirty="0"/>
          </a:p>
        </p:txBody>
      </p:sp>
      <p:pic>
        <p:nvPicPr>
          <p:cNvPr id="9" name="Picture 4" descr="zvnovogodn41"/>
          <p:cNvPicPr>
            <a:picLocks noChangeAspect="1" noChangeArrowheads="1" noCrop="1"/>
          </p:cNvPicPr>
          <p:nvPr/>
        </p:nvPicPr>
        <p:blipFill>
          <a:blip r:embed="rId2" cstate="print"/>
          <a:srcRect/>
          <a:stretch>
            <a:fillRect/>
          </a:stretch>
        </p:blipFill>
        <p:spPr>
          <a:xfrm>
            <a:off x="0" y="0"/>
            <a:ext cx="9144000" cy="6858000"/>
          </a:xfrm>
          <a:prstGeom prst="rect">
            <a:avLst/>
          </a:prstGeom>
          <a:noFill/>
        </p:spPr>
      </p:pic>
      <p:sp>
        <p:nvSpPr>
          <p:cNvPr id="2052" name="Rectangle 4"/>
          <p:cNvSpPr>
            <a:spLocks noChangeArrowheads="1"/>
          </p:cNvSpPr>
          <p:nvPr/>
        </p:nvSpPr>
        <p:spPr bwMode="auto">
          <a:xfrm>
            <a:off x="214282" y="928670"/>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00788" algn="l"/>
              </a:tabLst>
            </a:pPr>
            <a:r>
              <a:rPr kumimoji="0" lang="kk-KZ" sz="3200" b="0"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Айналым қаржылары (капиталы) – бұл кәсіпорындардың, бірлестіктердің, ұйымдардың өндірістік қорларының бір өндірістік айналымда түгел  тұтынылып  және өзінің құнын   дайындалатын жаңа өнімге толық көшірілетін бөлігі. Әдетте, айналым құралы өзінің заттай түрін өзгертіп немесе дойып, өндіріс үрдісі аяқталғаннан кейін ақшалай нысанда қайтарылады. </a:t>
            </a:r>
            <a:endParaRPr kumimoji="0" lang="kk-KZ" sz="3200" b="0" i="0" u="none" strike="noStrike" cap="none" normalizeH="0" baseline="0" dirty="0" smtClean="0">
              <a:ln>
                <a:noFill/>
              </a:ln>
              <a:solidFill>
                <a:srgbClr val="FFFF00"/>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214282" y="285728"/>
          <a:ext cx="8572560" cy="6011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274638"/>
          <a:ext cx="8229600" cy="6297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74638"/>
          <a:ext cx="8229600" cy="6154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a:solidFill>
                  <a:srgbClr val="0000FF"/>
                </a:solidFill>
              </a:rPr>
              <a:t>Айналым құралы мөлшерлік  деңгейде </a:t>
            </a:r>
            <a:r>
              <a:rPr lang="kk-KZ" sz="2000" dirty="0">
                <a:solidFill>
                  <a:srgbClr val="FF0000"/>
                </a:solidFill>
              </a:rPr>
              <a:t>мөлшерленетін</a:t>
            </a:r>
            <a:r>
              <a:rPr lang="kk-KZ" sz="2000" dirty="0">
                <a:solidFill>
                  <a:srgbClr val="0000FF"/>
                </a:solidFill>
              </a:rPr>
              <a:t> және </a:t>
            </a:r>
            <a:r>
              <a:rPr lang="kk-KZ" sz="2000" dirty="0">
                <a:solidFill>
                  <a:srgbClr val="FF0000"/>
                </a:solidFill>
              </a:rPr>
              <a:t>мөлшерленбейтін </a:t>
            </a:r>
            <a:r>
              <a:rPr lang="kk-KZ" sz="2000" dirty="0">
                <a:solidFill>
                  <a:srgbClr val="0000FF"/>
                </a:solidFill>
              </a:rPr>
              <a:t>болып бөлінеді.    </a:t>
            </a:r>
            <a:r>
              <a:rPr lang="ru-RU" sz="2000" dirty="0">
                <a:solidFill>
                  <a:srgbClr val="0000FF"/>
                </a:solidFill>
              </a:rPr>
              <a:t/>
            </a:r>
            <a:br>
              <a:rPr lang="ru-RU" sz="2000" dirty="0">
                <a:solidFill>
                  <a:srgbClr val="0000FF"/>
                </a:solidFill>
              </a:rPr>
            </a:br>
            <a:r>
              <a:rPr lang="kk-KZ" sz="2000" dirty="0">
                <a:solidFill>
                  <a:srgbClr val="0000FF"/>
                </a:solidFill>
              </a:rPr>
              <a:t>Мөлшерленетін айналым құралына - өндіріс запастарын құрайтын шикізат, материалдар, ыдыс, аяқталмаған өндіріс, алдағы мерзімде  жұмсалатын шығындар және тағы басқалары жатады. </a:t>
            </a:r>
            <a:r>
              <a:rPr lang="ru-RU" sz="2000" dirty="0">
                <a:solidFill>
                  <a:srgbClr val="0000FF"/>
                </a:solidFill>
              </a:rPr>
              <a:t/>
            </a:r>
            <a:br>
              <a:rPr lang="ru-RU" sz="2000" dirty="0">
                <a:solidFill>
                  <a:srgbClr val="0000FF"/>
                </a:solidFill>
              </a:rPr>
            </a:br>
            <a:r>
              <a:rPr lang="kk-KZ" sz="2000" dirty="0">
                <a:solidFill>
                  <a:srgbClr val="0000FF"/>
                </a:solidFill>
              </a:rPr>
              <a:t>Өндірісте әлі де болса өңдеуден өтпеген еңбек  бұйымдарын  шикізаттар деп айтуға болады. Шикізат,  материалдар және көмекші болып бөлінеді. Негізгі  материалға  жаңа өнім құрамындағы басты затты сипаттайтын материалды  жатқызамыз. </a:t>
            </a:r>
            <a:r>
              <a:rPr lang="ru-RU" sz="2000" dirty="0">
                <a:solidFill>
                  <a:srgbClr val="0000FF"/>
                </a:solidFill>
              </a:rPr>
              <a:t/>
            </a:r>
            <a:br>
              <a:rPr lang="ru-RU" sz="2000" dirty="0">
                <a:solidFill>
                  <a:srgbClr val="0000FF"/>
                </a:solidFill>
              </a:rPr>
            </a:br>
            <a:r>
              <a:rPr lang="kk-KZ" sz="2000" dirty="0">
                <a:solidFill>
                  <a:srgbClr val="0000FF"/>
                </a:solidFill>
              </a:rPr>
              <a:t>Ал көмекші материалға жаңа өнімге керекті және оған  сырт түрі мен оның   құрамының  талапқа  сай  болуын  немесе техниканың  жұмысы  дұрыс атқарылуын қамтамасыз ететін керекті заттарды жатқызамыз. </a:t>
            </a:r>
            <a:r>
              <a:rPr lang="ru-RU" sz="2000" dirty="0">
                <a:solidFill>
                  <a:srgbClr val="0000FF"/>
                </a:solidFill>
              </a:rPr>
              <a:t/>
            </a:r>
            <a:br>
              <a:rPr lang="ru-RU" sz="2000" dirty="0">
                <a:solidFill>
                  <a:srgbClr val="0000FF"/>
                </a:solidFill>
              </a:rPr>
            </a:br>
            <a:r>
              <a:rPr lang="kk-KZ" sz="2000" dirty="0">
                <a:solidFill>
                  <a:srgbClr val="0000FF"/>
                </a:solidFill>
              </a:rPr>
              <a:t>Аяқталмаған өндіріс – бұл еңбек бұйымы, өндіріс цехтарының өңдеу үрдісінде  болған, бөлімшелерде, әртүрлі  деңгейдегі дайындықта жатқан цех қоймаларындағы бұйымдар мен бөлшектер.  Аяқталмаған өнімге кеткен материалдарға, отынға, электр қуатқа, еңбек ақыға белгілі көлемде шығындар  жұмсалады, бірақ олар әлі де болса өңдеуден толығымен өтпеген, сол себепті оларды сатуға болмайды. </a:t>
            </a:r>
            <a:r>
              <a:rPr lang="ru-RU" sz="2000" dirty="0">
                <a:solidFill>
                  <a:srgbClr val="0000FF"/>
                </a:solidFill>
              </a:rPr>
              <a:t/>
            </a:r>
            <a:br>
              <a:rPr lang="ru-RU" sz="2000" dirty="0">
                <a:solidFill>
                  <a:srgbClr val="0000FF"/>
                </a:solidFill>
              </a:rPr>
            </a:br>
            <a:endParaRPr lang="ru-RU" sz="2000"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kk-KZ" sz="1800" dirty="0" smtClean="0">
                <a:solidFill>
                  <a:srgbClr val="FF0000"/>
                </a:solidFill>
              </a:rPr>
              <a:t>Кәсіпорында </a:t>
            </a:r>
            <a:r>
              <a:rPr lang="kk-KZ" sz="1800" dirty="0">
                <a:solidFill>
                  <a:srgbClr val="FF0000"/>
                </a:solidFill>
              </a:rPr>
              <a:t>айналым құралдарын пайдаланудың маңызды көрсеткіштеріне келесілер жатады: </a:t>
            </a:r>
            <a:r>
              <a:rPr lang="ru-RU" sz="1800" dirty="0">
                <a:solidFill>
                  <a:srgbClr val="FF0000"/>
                </a:solidFill>
              </a:rPr>
              <a:t/>
            </a:r>
            <a:br>
              <a:rPr lang="ru-RU" sz="1800" dirty="0">
                <a:solidFill>
                  <a:srgbClr val="FF0000"/>
                </a:solidFill>
              </a:rPr>
            </a:br>
            <a:r>
              <a:rPr lang="kk-KZ" sz="1800" dirty="0">
                <a:solidFill>
                  <a:srgbClr val="FF0000"/>
                </a:solidFill>
              </a:rPr>
              <a:t>Айналым құралының айналым коэффициенті </a:t>
            </a:r>
            <a:r>
              <a:rPr lang="ru-RU" sz="1800" dirty="0">
                <a:solidFill>
                  <a:srgbClr val="FF0000"/>
                </a:solidFill>
              </a:rPr>
              <a:t/>
            </a:r>
            <a:br>
              <a:rPr lang="ru-RU" sz="1800" dirty="0">
                <a:solidFill>
                  <a:srgbClr val="FF0000"/>
                </a:solidFill>
              </a:rPr>
            </a:br>
            <a:r>
              <a:rPr lang="kk-KZ" sz="1800" dirty="0">
                <a:solidFill>
                  <a:srgbClr val="FF0000"/>
                </a:solidFill>
              </a:rPr>
              <a:t>Айналым құралының жүктеу коэффициенті </a:t>
            </a:r>
            <a:r>
              <a:rPr lang="ru-RU" sz="1800" dirty="0">
                <a:solidFill>
                  <a:srgbClr val="FF0000"/>
                </a:solidFill>
              </a:rPr>
              <a:t/>
            </a:r>
            <a:br>
              <a:rPr lang="ru-RU" sz="1800" dirty="0">
                <a:solidFill>
                  <a:srgbClr val="FF0000"/>
                </a:solidFill>
              </a:rPr>
            </a:br>
            <a:r>
              <a:rPr lang="kk-KZ" sz="1800" dirty="0">
                <a:solidFill>
                  <a:srgbClr val="FF0000"/>
                </a:solidFill>
              </a:rPr>
              <a:t>Керекті жағдайда талдау және коэффициенттік әдістер үйлесімді пайдалануға болады. Алдымен талдау  әдіспен айналым  құралына қажеттілікті, өндіріс </a:t>
            </a:r>
            <a:r>
              <a:rPr lang="kk-KZ" sz="1800" dirty="0" smtClean="0">
                <a:solidFill>
                  <a:srgbClr val="FF0000"/>
                </a:solidFill>
              </a:rPr>
              <a:t>көлеміне</a:t>
            </a:r>
            <a:r>
              <a:rPr lang="kk-KZ" sz="1800" dirty="0">
                <a:solidFill>
                  <a:srgbClr val="FF0000"/>
                </a:solidFill>
              </a:rPr>
              <a:t/>
            </a:r>
            <a:br>
              <a:rPr lang="kk-KZ" sz="1800" dirty="0">
                <a:solidFill>
                  <a:srgbClr val="FF0000"/>
                </a:solidFill>
              </a:rPr>
            </a:br>
            <a:r>
              <a:rPr lang="kk-KZ" sz="1800" dirty="0" smtClean="0">
                <a:solidFill>
                  <a:srgbClr val="FF0000"/>
                </a:solidFill>
              </a:rPr>
              <a:t>байланыстылығын </a:t>
            </a:r>
            <a:r>
              <a:rPr lang="kk-KZ" sz="1800" dirty="0">
                <a:solidFill>
                  <a:srgbClr val="FF0000"/>
                </a:solidFill>
              </a:rPr>
              <a:t>анықтап, одан кейін  коэффициент әдісінің көмегімен өндіріс көлемінің өзгеруін </a:t>
            </a:r>
            <a:r>
              <a:rPr lang="kk-KZ" sz="1800" dirty="0" smtClean="0">
                <a:solidFill>
                  <a:srgbClr val="FF0000"/>
                </a:solidFill>
              </a:rPr>
              <a:t>ескереді</a:t>
            </a:r>
            <a:br>
              <a:rPr lang="kk-KZ" sz="1800" dirty="0" smtClean="0">
                <a:solidFill>
                  <a:srgbClr val="FF0000"/>
                </a:solidFill>
              </a:rPr>
            </a:br>
            <a:r>
              <a:rPr lang="kk-KZ" sz="1800" dirty="0">
                <a:solidFill>
                  <a:srgbClr val="FF0000"/>
                </a:solidFill>
              </a:rPr>
              <a:t/>
            </a:r>
            <a:br>
              <a:rPr lang="kk-KZ" sz="1800" dirty="0">
                <a:solidFill>
                  <a:srgbClr val="FF0000"/>
                </a:solidFill>
              </a:rPr>
            </a:br>
            <a:r>
              <a:rPr lang="kk-KZ" sz="1800" dirty="0" smtClean="0"/>
              <a:t> </a:t>
            </a:r>
            <a:r>
              <a:rPr lang="kk-KZ" sz="1800" dirty="0"/>
              <a:t>Тура есеп әдісі өзара кәсіпорындардың тәжірибе  жұмыстарындағы есептері, тауар – материалдық құндылықтарды тасымалдау, кәсіпорындардың ұйымдастыру техникалық  даму деңгейлерінің барлық өзгеруін еске ала отырып айналым  құралының  әрбір элементтерінің запасын дәлелдеген есепте алдын – ала  ескерілуі тиіс.  Бұл әдісті қолданған кезде, оның еңбекті  көп керек ететін  жұмыс екенін еске алу керек. Мұнда жоғарғы білікті экономистер, сонымен қатар  кәсіпорындағы көптеген  мамандар іске тартылуы тиіс. Тура есеп әдісі жаңа  кәсіпорын ұйымдастырғанда және істеп тұрған кәсіпорынның  айналым құралына қажеттілігі бойынша үнемін  анықтау үшін  </a:t>
            </a:r>
            <a:r>
              <a:rPr lang="kk-KZ" sz="1800" dirty="0" smtClean="0"/>
              <a:t>пайдаланады</a:t>
            </a:r>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dirty="0">
                <a:solidFill>
                  <a:srgbClr val="FF0000"/>
                </a:solidFill>
              </a:rPr>
              <a:t>Оның мазмұны  келесі жұмыс кезеңдерінде қаралады: </a:t>
            </a:r>
            <a:r>
              <a:rPr lang="ru-RU" sz="2400" dirty="0">
                <a:solidFill>
                  <a:srgbClr val="FF0000"/>
                </a:solidFill>
              </a:rPr>
              <a:t/>
            </a:r>
            <a:br>
              <a:rPr lang="ru-RU" sz="2400" dirty="0">
                <a:solidFill>
                  <a:srgbClr val="FF0000"/>
                </a:solidFill>
              </a:rPr>
            </a:br>
            <a:endParaRPr lang="ru-RU" sz="2400" dirty="0">
              <a:solidFill>
                <a:srgbClr val="FF0000"/>
              </a:solidFill>
            </a:endParaRPr>
          </a:p>
        </p:txBody>
      </p:sp>
      <p:graphicFrame>
        <p:nvGraphicFramePr>
          <p:cNvPr id="4" name="Содержимое 3"/>
          <p:cNvGraphicFramePr>
            <a:graphicFrameLocks noGrp="1"/>
          </p:cNvGraphicFramePr>
          <p:nvPr>
            <p:ph idx="1"/>
          </p:nvPr>
        </p:nvGraphicFramePr>
        <p:xfrm>
          <a:off x="457200" y="1214422"/>
          <a:ext cx="82296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312</Words>
  <Application>Microsoft Office PowerPoint</Application>
  <PresentationFormat>Экран (4:3)</PresentationFormat>
  <Paragraphs>26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Өндірістің қаржысы және пайдасы</vt:lpstr>
      <vt:lpstr>Мақсаты: Айналым қаржысының құрылымы мен үлесін, айналым санын, айналым мерзімі жөнінде түсінік беру. </vt:lpstr>
      <vt:lpstr>Өндіріс үрдісінде негізгі және айналым  капиталы бір – бірімен тығыз байланысты.  Негізгі қорды тиімді пайдалану айналым қаржыларын ұтымды пайдалануына ықпалын тигізеді және де керісінше.                   </vt:lpstr>
      <vt:lpstr>Слайд 4</vt:lpstr>
      <vt:lpstr>Слайд 5</vt:lpstr>
      <vt:lpstr>Слайд 6</vt:lpstr>
      <vt:lpstr>Айналым құралы мөлшерлік  деңгейде мөлшерленетін және мөлшерленбейтін болып бөлінеді.     Мөлшерленетін айналым құралына - өндіріс запастарын құрайтын шикізат, материалдар, ыдыс, аяқталмаған өндіріс, алдағы мерзімде  жұмсалатын шығындар және тағы басқалары жатады.  Өндірісте әлі де болса өңдеуден өтпеген еңбек  бұйымдарын  шикізаттар деп айтуға болады. Шикізат,  материалдар және көмекші болып бөлінеді. Негізгі  материалға  жаңа өнім құрамындағы басты затты сипаттайтын материалды  жатқызамыз.  Ал көмекші материалға жаңа өнімге керекті және оған  сырт түрі мен оның   құрамының  талапқа  сай  болуын  немесе техниканың  жұмысы  дұрыс атқарылуын қамтамасыз ететін керекті заттарды жатқызамыз.  Аяқталмаған өндіріс – бұл еңбек бұйымы, өндіріс цехтарының өңдеу үрдісінде  болған, бөлімшелерде, әртүрлі  деңгейдегі дайындықта жатқан цех қоймаларындағы бұйымдар мен бөлшектер.  Аяқталмаған өнімге кеткен материалдарға, отынға, электр қуатқа, еңбек ақыға белгілі көлемде шығындар  жұмсалады, бірақ олар әлі де болса өңдеуден толығымен өтпеген, сол себепті оларды сатуға болмайды.  </vt:lpstr>
      <vt:lpstr>Кәсіпорында айналым құралдарын пайдаланудың маңызды көрсеткіштеріне келесілер жатады:  Айналым құралының айналым коэффициенті  Айналым құралының жүктеу коэффициенті  Керекті жағдайда талдау және коэффициенттік әдістер үйлесімді пайдалануға болады. Алдымен талдау  әдіспен айналым  құралына қажеттілікті, өндіріс көлеміне байланыстылығын анықтап, одан кейін  коэффициент әдісінің көмегімен өндіріс көлемінің өзгеруін ескереді   Тура есеп әдісі өзара кәсіпорындардың тәжірибе  жұмыстарындағы есептері, тауар – материалдық құндылықтарды тасымалдау, кәсіпорындардың ұйымдастыру техникалық  даму деңгейлерінің барлық өзгеруін еске ала отырып айналым  құралының  әрбір элементтерінің запасын дәлелдеген есепте алдын – ала  ескерілуі тиіс.  Бұл әдісті қолданған кезде, оның еңбекті  көп керек ететін  жұмыс екенін еске алу керек. Мұнда жоғарғы білікті экономистер, сонымен қатар  кәсіпорындағы көптеген  мамандар іске тартылуы тиіс. Тура есеп әдісі жаңа  кәсіпорын ұйымдастырғанда және істеп тұрған кәсіпорынның  айналым құралына қажеттілігі бойынша үнемін  анықтау үшін  пайдаланады</vt:lpstr>
      <vt:lpstr>Оның мазмұны  келесі жұмыс кезеңдерінде қаралады:  </vt:lpstr>
      <vt:lpstr>  Айналым қаражаты  ретінде кәсіпорын орнықты пассивтерді пайдаланады. Олар жеке көздеріне теңестіріледі, себебі, кәсіпорынның айналымында түпкілікті болып оның іс - әрекетін қаржыландыру үшін қолданады, бірақ оған жатпайды.  Орнықты пассивке жататындар:  Жалақы жөнінде ең аз ауыспалы берешек және ауыспалы сақтандыруға, зейнетақы қорына, медицина сақтандыруына, жұмыспен  қамтуға жәрдемдесу қорына аударым жарнасы.  Ақы төлеудің мерзім ішіндегі келіп түспеегендігі фактурасы жоқ  жеткізушінің  және акцептелген есеп айырысу құжаты бойынша  жеткізуге берешегі.  Аванс және өнімге ішінара ақы бойынша  тапсырыс берушілерге берешегі.  Салықтардың бірсыпыра түрлері бойынша  бюджетке берешегі.     </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Өнеркәсіптегі айналым қаржысы</dc:title>
  <dc:creator>Admin</dc:creator>
  <cp:lastModifiedBy>Admin</cp:lastModifiedBy>
  <cp:revision>7</cp:revision>
  <dcterms:created xsi:type="dcterms:W3CDTF">2014-12-09T08:17:07Z</dcterms:created>
  <dcterms:modified xsi:type="dcterms:W3CDTF">2014-12-09T15:59:40Z</dcterms:modified>
</cp:coreProperties>
</file>