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4" r:id="rId2"/>
    <p:sldId id="276" r:id="rId3"/>
    <p:sldId id="273" r:id="rId4"/>
    <p:sldId id="270" r:id="rId5"/>
    <p:sldId id="269" r:id="rId6"/>
    <p:sldId id="268" r:id="rId7"/>
    <p:sldId id="267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89DD-34BA-414F-90A4-5DE02EEAABF8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0EA7EB-27B2-4357-8890-6E7EDB17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89DD-34BA-414F-90A4-5DE02EEAABF8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A7EB-27B2-4357-8890-6E7EDB17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89DD-34BA-414F-90A4-5DE02EEAABF8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A7EB-27B2-4357-8890-6E7EDB17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7BD7CF1-6BBC-4078-8BEA-EA5E198C48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89DD-34BA-414F-90A4-5DE02EEAABF8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0EA7EB-27B2-4357-8890-6E7EDB17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89DD-34BA-414F-90A4-5DE02EEAABF8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A7EB-27B2-4357-8890-6E7EDB17DA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89DD-34BA-414F-90A4-5DE02EEAABF8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A7EB-27B2-4357-8890-6E7EDB17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89DD-34BA-414F-90A4-5DE02EEAABF8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20EA7EB-27B2-4357-8890-6E7EDB17DA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89DD-34BA-414F-90A4-5DE02EEAABF8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A7EB-27B2-4357-8890-6E7EDB17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89DD-34BA-414F-90A4-5DE02EEAABF8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A7EB-27B2-4357-8890-6E7EDB17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89DD-34BA-414F-90A4-5DE02EEAABF8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A7EB-27B2-4357-8890-6E7EDB17D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89DD-34BA-414F-90A4-5DE02EEAABF8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A7EB-27B2-4357-8890-6E7EDB17DA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EC489DD-34BA-414F-90A4-5DE02EEAABF8}" type="datetimeFigureOut">
              <a:rPr lang="ru-RU" smtClean="0"/>
              <a:pPr/>
              <a:t>17.04.2014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0EA7EB-27B2-4357-8890-6E7EDB17DA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1476375" y="1341438"/>
            <a:ext cx="6945313" cy="2160587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ru-RU" sz="18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107763" dir="135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Сабақтың  тақырыбы:</a:t>
            </a:r>
          </a:p>
        </p:txBody>
      </p:sp>
      <p:sp>
        <p:nvSpPr>
          <p:cNvPr id="14339" name="WordArt 3"/>
          <p:cNvSpPr>
            <a:spLocks noChangeArrowheads="1" noChangeShapeType="1" noTextEdit="1"/>
          </p:cNvSpPr>
          <p:nvPr/>
        </p:nvSpPr>
        <p:spPr bwMode="auto">
          <a:xfrm>
            <a:off x="1042988" y="2349500"/>
            <a:ext cx="6934200" cy="21605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1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1867-1868 </a:t>
            </a:r>
            <a:r>
              <a:rPr lang="ru-RU" sz="1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жылдардағы</a:t>
            </a:r>
            <a:r>
              <a:rPr lang="ru-RU" sz="1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ru-RU" sz="1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Қазақстандағы реформалар</a:t>
            </a:r>
            <a:endParaRPr lang="ru-RU" sz="18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pic>
        <p:nvPicPr>
          <p:cNvPr id="14341" name="Picture 20" descr="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60350"/>
            <a:ext cx="8569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16" descr="colomb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8027988" y="908050"/>
            <a:ext cx="863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16" descr="colomb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5651500" y="4221163"/>
            <a:ext cx="863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16" descr="colomb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7596188" y="2420938"/>
            <a:ext cx="863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19" descr="colomb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7313" y="4292600"/>
            <a:ext cx="1066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19" descr="colomb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708275"/>
            <a:ext cx="1066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19" descr="colomb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981075"/>
            <a:ext cx="10668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12" descr="i2456op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825" y="4437063"/>
            <a:ext cx="2520950" cy="220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2" descr="i2456op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59563" y="4437063"/>
            <a:ext cx="2484437" cy="220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187450" y="5734050"/>
            <a:ext cx="7956550" cy="9144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folHlink"/>
          </a:solidFill>
          <a:ln w="38100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042988" y="549275"/>
            <a:ext cx="7416800" cy="5832475"/>
            <a:chOff x="748" y="346"/>
            <a:chExt cx="4672" cy="3674"/>
          </a:xfrm>
        </p:grpSpPr>
        <p:sp>
          <p:nvSpPr>
            <p:cNvPr id="3076" name="AutoShape 4"/>
            <p:cNvSpPr>
              <a:spLocks noChangeArrowheads="1"/>
            </p:cNvSpPr>
            <p:nvPr/>
          </p:nvSpPr>
          <p:spPr bwMode="auto">
            <a:xfrm>
              <a:off x="748" y="346"/>
              <a:ext cx="2177" cy="3220"/>
            </a:xfrm>
            <a:prstGeom prst="moon">
              <a:avLst>
                <a:gd name="adj" fmla="val 50000"/>
              </a:avLst>
            </a:prstGeom>
            <a:solidFill>
              <a:srgbClr val="FFFF00"/>
            </a:solidFill>
            <a:ln w="2857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202" y="346"/>
              <a:ext cx="4218" cy="3674"/>
              <a:chOff x="1202" y="346"/>
              <a:chExt cx="4218" cy="3674"/>
            </a:xfrm>
          </p:grpSpPr>
          <p:sp>
            <p:nvSpPr>
              <p:cNvPr id="3078" name="Rectangle 6"/>
              <p:cNvSpPr>
                <a:spLocks noChangeArrowheads="1"/>
              </p:cNvSpPr>
              <p:nvPr/>
            </p:nvSpPr>
            <p:spPr bwMode="auto">
              <a:xfrm>
                <a:off x="2925" y="346"/>
                <a:ext cx="318" cy="3220"/>
              </a:xfrm>
              <a:prstGeom prst="rect">
                <a:avLst/>
              </a:prstGeom>
              <a:solidFill>
                <a:srgbClr val="33CC33"/>
              </a:solidFill>
              <a:ln w="38100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kk-KZ" sz="1800">
                  <a:solidFill>
                    <a:srgbClr val="0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079" name="Oval 7"/>
              <p:cNvSpPr>
                <a:spLocks noChangeArrowheads="1"/>
              </p:cNvSpPr>
              <p:nvPr/>
            </p:nvSpPr>
            <p:spPr bwMode="auto">
              <a:xfrm>
                <a:off x="1202" y="1117"/>
                <a:ext cx="589" cy="1633"/>
              </a:xfrm>
              <a:prstGeom prst="ellipse">
                <a:avLst/>
              </a:prstGeom>
              <a:solidFill>
                <a:schemeClr val="folHlink">
                  <a:alpha val="98000"/>
                </a:schemeClr>
              </a:solidFill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0" name="AutoShape 8"/>
              <p:cNvSpPr>
                <a:spLocks noChangeArrowheads="1"/>
              </p:cNvSpPr>
              <p:nvPr/>
            </p:nvSpPr>
            <p:spPr bwMode="auto">
              <a:xfrm>
                <a:off x="2336" y="754"/>
                <a:ext cx="2994" cy="317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kk-KZ" sz="3200" b="1" i="1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1" name="AutoShape 9"/>
              <p:cNvSpPr>
                <a:spLocks noChangeArrowheads="1"/>
              </p:cNvSpPr>
              <p:nvPr/>
            </p:nvSpPr>
            <p:spPr bwMode="auto">
              <a:xfrm>
                <a:off x="2381" y="1525"/>
                <a:ext cx="2994" cy="317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kk-KZ" sz="2000" b="1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2" name="AutoShape 10"/>
              <p:cNvSpPr>
                <a:spLocks noChangeArrowheads="1"/>
              </p:cNvSpPr>
              <p:nvPr/>
            </p:nvSpPr>
            <p:spPr bwMode="auto">
              <a:xfrm>
                <a:off x="2426" y="2251"/>
                <a:ext cx="2994" cy="317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kk-KZ" sz="2000" b="1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3" name="AutoShape 11"/>
              <p:cNvSpPr>
                <a:spLocks noChangeArrowheads="1"/>
              </p:cNvSpPr>
              <p:nvPr/>
            </p:nvSpPr>
            <p:spPr bwMode="auto">
              <a:xfrm>
                <a:off x="2336" y="2886"/>
                <a:ext cx="2994" cy="317"/>
              </a:xfrm>
              <a:prstGeom prst="flowChartOnlineStorage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kk-KZ" sz="2000" b="1" i="1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084" name="Oval 12"/>
              <p:cNvSpPr>
                <a:spLocks noChangeArrowheads="1"/>
              </p:cNvSpPr>
              <p:nvPr/>
            </p:nvSpPr>
            <p:spPr bwMode="auto">
              <a:xfrm>
                <a:off x="2290" y="3702"/>
                <a:ext cx="2631" cy="318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085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1565" y="3657"/>
              <a:ext cx="3447" cy="3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12700">
                    <a:solidFill>
                      <a:srgbClr val="FFFF00"/>
                    </a:solidFill>
                    <a:round/>
                    <a:headEnd/>
                    <a:tailEnd/>
                  </a:ln>
                  <a:gradFill rotWithShape="0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effectLst>
                    <a:outerShdw dist="35921" dir="2700000" sy="50000" kx="2115830" algn="bl" rotWithShape="0">
                      <a:srgbClr val="C0C0C0">
                        <a:alpha val="80000"/>
                      </a:srgbClr>
                    </a:outerShdw>
                  </a:effectLst>
                  <a:latin typeface="Arial"/>
                  <a:cs typeface="Arial"/>
                </a:rPr>
                <a:t>Тірек сөздер</a:t>
              </a:r>
            </a:p>
          </p:txBody>
        </p:sp>
      </p:grpSp>
      <p:sp>
        <p:nvSpPr>
          <p:cNvPr id="3086" name="WordArt 14"/>
          <p:cNvSpPr>
            <a:spLocks noChangeArrowheads="1" noChangeShapeType="1" noTextEdit="1"/>
          </p:cNvSpPr>
          <p:nvPr/>
        </p:nvSpPr>
        <p:spPr bwMode="auto">
          <a:xfrm>
            <a:off x="5003800" y="1196975"/>
            <a:ext cx="2160588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Империя</a:t>
            </a:r>
          </a:p>
        </p:txBody>
      </p:sp>
      <p:sp>
        <p:nvSpPr>
          <p:cNvPr id="3087" name="WordArt 15"/>
          <p:cNvSpPr>
            <a:spLocks noChangeArrowheads="1" noChangeShapeType="1" noTextEdit="1"/>
          </p:cNvSpPr>
          <p:nvPr/>
        </p:nvSpPr>
        <p:spPr bwMode="auto">
          <a:xfrm>
            <a:off x="4932363" y="2492375"/>
            <a:ext cx="2303462" cy="395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Отар</a:t>
            </a:r>
          </a:p>
        </p:txBody>
      </p:sp>
      <p:sp>
        <p:nvSpPr>
          <p:cNvPr id="3088" name="WordArt 16"/>
          <p:cNvSpPr>
            <a:spLocks noChangeArrowheads="1" noChangeShapeType="1" noTextEdit="1"/>
          </p:cNvSpPr>
          <p:nvPr/>
        </p:nvSpPr>
        <p:spPr bwMode="auto">
          <a:xfrm>
            <a:off x="5292725" y="3644900"/>
            <a:ext cx="2159000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Жарғы</a:t>
            </a:r>
          </a:p>
        </p:txBody>
      </p:sp>
      <p:sp>
        <p:nvSpPr>
          <p:cNvPr id="3089" name="WordArt 17"/>
          <p:cNvSpPr>
            <a:spLocks noChangeArrowheads="1" noChangeShapeType="1" noTextEdit="1"/>
          </p:cNvSpPr>
          <p:nvPr/>
        </p:nvSpPr>
        <p:spPr bwMode="auto">
          <a:xfrm>
            <a:off x="5219700" y="4581525"/>
            <a:ext cx="223202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Реформа</a:t>
            </a:r>
          </a:p>
        </p:txBody>
      </p:sp>
      <p:pic>
        <p:nvPicPr>
          <p:cNvPr id="3090" name="Picture 10" descr="colomb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749209">
            <a:off x="1331913" y="-242888"/>
            <a:ext cx="1901825" cy="1301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1" name="Picture 10" descr="colomb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749209">
            <a:off x="-396875" y="765175"/>
            <a:ext cx="1901825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2" name="Picture 19" descr="colomb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443663" y="-242888"/>
            <a:ext cx="1295400" cy="124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3" name="Picture 19" descr="colomb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7848600" y="476250"/>
            <a:ext cx="1295400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4" name="Picture 10" descr="colomb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749209">
            <a:off x="0" y="-171450"/>
            <a:ext cx="1901825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6" name="Picture 16" descr="colomb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7596188" y="0"/>
            <a:ext cx="863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539750" y="1341438"/>
            <a:ext cx="77771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2916238" y="1341438"/>
            <a:ext cx="0" cy="2879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067175" y="1341438"/>
            <a:ext cx="0" cy="1655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539750" y="1341438"/>
            <a:ext cx="0" cy="51831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1619250" y="1341438"/>
            <a:ext cx="0" cy="40322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4067175" y="2997200"/>
            <a:ext cx="4321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1619250" y="5373688"/>
            <a:ext cx="6769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2916238" y="4221163"/>
            <a:ext cx="54721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539750" y="6524625"/>
            <a:ext cx="79200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356100" y="2133600"/>
            <a:ext cx="2263775" cy="68580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kk-KZ" sz="2800" b="1" i="1">
                <a:solidFill>
                  <a:srgbClr val="0000FF"/>
                </a:solidFill>
                <a:cs typeface="Times New Roman" pitchFamily="18" charset="0"/>
              </a:rPr>
              <a:t>Нәтижесі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348038" y="3213100"/>
            <a:ext cx="2263775" cy="684213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kk-KZ" sz="3200" b="1" i="1">
                <a:solidFill>
                  <a:srgbClr val="0000FF"/>
                </a:solidFill>
                <a:cs typeface="Times New Roman" pitchFamily="18" charset="0"/>
              </a:rPr>
              <a:t>Мәні</a:t>
            </a:r>
            <a:endParaRPr lang="kk-KZ" sz="320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979613" y="4437063"/>
            <a:ext cx="3071812" cy="684212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kk-KZ" sz="2800" b="1" i="1">
                <a:solidFill>
                  <a:srgbClr val="0000FF"/>
                </a:solidFill>
                <a:cs typeface="Times New Roman" pitchFamily="18" charset="0"/>
              </a:rPr>
              <a:t>Мақсаты</a:t>
            </a:r>
            <a:endParaRPr lang="kk-KZ" sz="280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827088" y="5734050"/>
            <a:ext cx="3313112" cy="684213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kk-KZ" sz="3200" b="1" i="1">
                <a:solidFill>
                  <a:srgbClr val="0000FF"/>
                </a:solidFill>
                <a:latin typeface="Arial Kaz" pitchFamily="34" charset="0"/>
                <a:cs typeface="Times New Roman" pitchFamily="18" charset="0"/>
              </a:rPr>
              <a:t>Реформа</a:t>
            </a:r>
          </a:p>
        </p:txBody>
      </p:sp>
      <p:sp>
        <p:nvSpPr>
          <p:cNvPr id="8218" name="WordArt 26"/>
          <p:cNvSpPr>
            <a:spLocks noChangeArrowheads="1" noChangeShapeType="1" noTextEdit="1"/>
          </p:cNvSpPr>
          <p:nvPr/>
        </p:nvSpPr>
        <p:spPr bwMode="auto">
          <a:xfrm>
            <a:off x="1403350" y="333375"/>
            <a:ext cx="5329238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KZ Times New Roman"/>
              </a:rPr>
              <a:t>Сатылай талдау</a:t>
            </a:r>
          </a:p>
        </p:txBody>
      </p:sp>
      <p:pic>
        <p:nvPicPr>
          <p:cNvPr id="8219" name="Picture 6" descr="000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898976">
            <a:off x="7164388" y="-315913"/>
            <a:ext cx="1470025" cy="145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2" name="Picture 6" descr="000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165569">
            <a:off x="7962900" y="65088"/>
            <a:ext cx="1584325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23" name="Picture 6" descr="000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20264066">
            <a:off x="7673975" y="-315913"/>
            <a:ext cx="1470025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4" name="Line 32"/>
          <p:cNvSpPr>
            <a:spLocks noChangeShapeType="1"/>
          </p:cNvSpPr>
          <p:nvPr/>
        </p:nvSpPr>
        <p:spPr bwMode="auto">
          <a:xfrm>
            <a:off x="4067175" y="1341438"/>
            <a:ext cx="0" cy="1655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>
            <a:off x="5435600" y="1341438"/>
            <a:ext cx="0" cy="647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>
            <a:off x="5435600" y="1989138"/>
            <a:ext cx="28813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8" name="Rectangle 36"/>
          <p:cNvSpPr>
            <a:spLocks noChangeArrowheads="1"/>
          </p:cNvSpPr>
          <p:nvPr/>
        </p:nvSpPr>
        <p:spPr bwMode="auto">
          <a:xfrm>
            <a:off x="5508625" y="1412875"/>
            <a:ext cx="2592388" cy="503238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kk-KZ" sz="2800" b="1" i="1">
                <a:solidFill>
                  <a:srgbClr val="0000FF"/>
                </a:solidFill>
                <a:cs typeface="Times New Roman" pitchFamily="18" charset="0"/>
              </a:rPr>
              <a:t>Қазақстан</a:t>
            </a:r>
            <a:endParaRPr lang="kk-KZ" sz="2800" b="1">
              <a:solidFill>
                <a:srgbClr val="0000FF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01013" y="6092825"/>
            <a:ext cx="719137" cy="287338"/>
          </a:xfrm>
          <a:prstGeom prst="leftArrow">
            <a:avLst>
              <a:gd name="adj1" fmla="val 50000"/>
              <a:gd name="adj2" fmla="val 62569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6629" name="Picture 20" descr="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60350"/>
            <a:ext cx="8569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20" descr="4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8888" y="6237288"/>
            <a:ext cx="67691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7092" name="Group 468"/>
          <p:cNvGraphicFramePr>
            <a:graphicFrameLocks noGrp="1"/>
          </p:cNvGraphicFramePr>
          <p:nvPr>
            <p:ph type="tbl" idx="1"/>
          </p:nvPr>
        </p:nvGraphicFramePr>
        <p:xfrm>
          <a:off x="250825" y="765175"/>
          <a:ext cx="8353425" cy="518160"/>
        </p:xfrm>
        <a:graphic>
          <a:graphicData uri="http://schemas.openxmlformats.org/drawingml/2006/table">
            <a:tbl>
              <a:tblPr/>
              <a:tblGrid>
                <a:gridCol w="2787650"/>
                <a:gridCol w="2500313"/>
                <a:gridCol w="3065462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Орынбор генерал - губернаторлығы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Түркістан  генерал - губернаторлығы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Батыс – Сібір генерал - губернаторлығы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49" name="Line 25"/>
          <p:cNvSpPr>
            <a:spLocks noChangeShapeType="1"/>
          </p:cNvSpPr>
          <p:nvPr/>
        </p:nvSpPr>
        <p:spPr bwMode="auto">
          <a:xfrm flipH="1">
            <a:off x="684213" y="1268413"/>
            <a:ext cx="7191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 flipH="1">
            <a:off x="3348038" y="1268413"/>
            <a:ext cx="7191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 flipH="1">
            <a:off x="6156325" y="1268413"/>
            <a:ext cx="7191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1692275" y="1268413"/>
            <a:ext cx="6492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>
            <a:off x="7019925" y="1268413"/>
            <a:ext cx="6492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>
            <a:off x="4284663" y="1268413"/>
            <a:ext cx="6492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070" name="Text Box 446"/>
          <p:cNvSpPr txBox="1">
            <a:spLocks noChangeArrowheads="1"/>
          </p:cNvSpPr>
          <p:nvPr/>
        </p:nvSpPr>
        <p:spPr bwMode="auto">
          <a:xfrm>
            <a:off x="1130300" y="4570413"/>
            <a:ext cx="1841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k-KZ"/>
              <a:t>Ю</a:t>
            </a:r>
          </a:p>
          <a:p>
            <a:pPr>
              <a:spcBef>
                <a:spcPct val="50000"/>
              </a:spcBef>
            </a:pPr>
            <a:r>
              <a:rPr lang="kk-KZ"/>
              <a:t>Ю</a:t>
            </a:r>
          </a:p>
          <a:p>
            <a:pPr>
              <a:spcBef>
                <a:spcPct val="50000"/>
              </a:spcBef>
            </a:pPr>
            <a:r>
              <a:rPr lang="kk-KZ"/>
              <a:t>ю</a:t>
            </a:r>
            <a:endParaRPr lang="ru-RU"/>
          </a:p>
        </p:txBody>
      </p:sp>
      <p:graphicFrame>
        <p:nvGraphicFramePr>
          <p:cNvPr id="27120" name="Group 496"/>
          <p:cNvGraphicFramePr>
            <a:graphicFrameLocks noGrp="1"/>
          </p:cNvGraphicFramePr>
          <p:nvPr/>
        </p:nvGraphicFramePr>
        <p:xfrm>
          <a:off x="250825" y="1525588"/>
          <a:ext cx="8353425" cy="3055938"/>
        </p:xfrm>
        <a:graphic>
          <a:graphicData uri="http://schemas.openxmlformats.org/drawingml/2006/table">
            <a:tbl>
              <a:tblPr/>
              <a:tblGrid>
                <a:gridCol w="1392238"/>
                <a:gridCol w="1392237"/>
                <a:gridCol w="1392238"/>
                <a:gridCol w="1392237"/>
                <a:gridCol w="1392238"/>
                <a:gridCol w="1392237"/>
              </a:tblGrid>
              <a:tr h="750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Орал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облысы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Торғай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облысы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Жетісу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облысы</a:t>
                      </a: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Сырдария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облысы</a:t>
                      </a: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Ақмола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облысы</a:t>
                      </a: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Семей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облысы</a:t>
                      </a:r>
                      <a:endParaRPr kumimoji="0" lang="ru-RU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5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1.Орал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2.Атырау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3.Калмыков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4.Жем (Темір)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1.Елек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2.Қостанай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3.Ырғыз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4.Торғай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1.Сергиополь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2.Қапал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3.Верный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4.Ыстықкөл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1.Қазалы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2.Петровск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3.Түркістан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4.Шымкент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5.Әулиеата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6.Ташкент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7.Ходжент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8.Жизақ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1.Көкшетау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2.Омбы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3.Петропавл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1.Баянауыл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2.Зайсан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3.Көкпекті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4.Павлодар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5.Өскемен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buFontTx/>
              <a:buNone/>
            </a:pPr>
            <a:r>
              <a:rPr lang="kk-KZ" sz="2000" b="1" i="1" dirty="0"/>
              <a:t>1822, 1824 жылдардағы Жарғы бойынша:</a:t>
            </a:r>
          </a:p>
          <a:p>
            <a:pPr algn="ctr">
              <a:buFontTx/>
              <a:buNone/>
            </a:pPr>
            <a:r>
              <a:rPr lang="kk-KZ" sz="1600" b="1" i="1" dirty="0"/>
              <a:t> </a:t>
            </a:r>
          </a:p>
          <a:p>
            <a:pPr>
              <a:buFontTx/>
              <a:buNone/>
            </a:pPr>
            <a:endParaRPr lang="kk-KZ" sz="1600" b="1" i="1" dirty="0"/>
          </a:p>
          <a:p>
            <a:pPr>
              <a:buFontTx/>
              <a:buNone/>
            </a:pPr>
            <a:r>
              <a:rPr lang="kk-KZ" sz="1600" b="1" i="1" dirty="0"/>
              <a:t> Қылмыстық істер                        Талап ету                       Болыстық </a:t>
            </a:r>
          </a:p>
          <a:p>
            <a:pPr>
              <a:buFontTx/>
              <a:buNone/>
            </a:pPr>
            <a:r>
              <a:rPr lang="kk-KZ" sz="1600" b="1" i="1" dirty="0"/>
              <a:t>                                                                                                     басқармаға </a:t>
            </a:r>
          </a:p>
          <a:p>
            <a:pPr>
              <a:buFontTx/>
              <a:buNone/>
            </a:pPr>
            <a:r>
              <a:rPr lang="kk-KZ" sz="1600" b="1" i="1" dirty="0"/>
              <a:t>                                                                                                     шағым айту</a:t>
            </a:r>
            <a:endParaRPr lang="ru-RU" sz="1600" b="1" i="1" dirty="0"/>
          </a:p>
          <a:p>
            <a:pPr>
              <a:buFontTx/>
              <a:buNone/>
            </a:pPr>
            <a:r>
              <a:rPr lang="kk-KZ" sz="1600" b="1" i="1" dirty="0"/>
              <a:t> </a:t>
            </a:r>
          </a:p>
          <a:p>
            <a:pPr>
              <a:buFontTx/>
              <a:buNone/>
            </a:pPr>
            <a:endParaRPr lang="kk-KZ" sz="1600" b="1" i="1" dirty="0"/>
          </a:p>
          <a:p>
            <a:pPr>
              <a:buFontTx/>
              <a:buNone/>
            </a:pPr>
            <a:endParaRPr lang="kk-KZ" sz="1600" b="1" i="1" dirty="0"/>
          </a:p>
          <a:p>
            <a:pPr>
              <a:buFontTx/>
              <a:buNone/>
            </a:pPr>
            <a:endParaRPr lang="kk-KZ" sz="1600" b="1" i="1" dirty="0"/>
          </a:p>
          <a:p>
            <a:pPr>
              <a:buFontTx/>
              <a:buNone/>
            </a:pPr>
            <a:endParaRPr lang="kk-KZ" sz="1600" b="1" i="1" dirty="0"/>
          </a:p>
          <a:p>
            <a:pPr>
              <a:buFontTx/>
              <a:buNone/>
            </a:pPr>
            <a:r>
              <a:rPr lang="kk-KZ" sz="1600" b="1" i="1" dirty="0"/>
              <a:t>Әскери сот комиссиясы                 Уездік сот                     Билер мен қазылар  </a:t>
            </a:r>
          </a:p>
          <a:p>
            <a:pPr>
              <a:buFontTx/>
              <a:buNone/>
            </a:pPr>
            <a:r>
              <a:rPr lang="kk-KZ" sz="1600" b="1" i="1" dirty="0"/>
              <a:t>                                                                                                      соты</a:t>
            </a:r>
            <a:endParaRPr lang="ru-RU" sz="1600" b="1" i="1" dirty="0"/>
          </a:p>
          <a:p>
            <a:pPr algn="ctr">
              <a:buFontTx/>
              <a:buNone/>
            </a:pPr>
            <a:r>
              <a:rPr lang="kk-KZ" sz="1600" b="1" i="1" dirty="0"/>
              <a:t>                          </a:t>
            </a:r>
            <a:r>
              <a:rPr lang="kk-KZ" sz="2000" b="1" i="1" dirty="0"/>
              <a:t>1867-1868 жылғы реформа бойынша</a:t>
            </a:r>
            <a:endParaRPr lang="ru-RU" sz="2000" b="1" i="1" dirty="0"/>
          </a:p>
        </p:txBody>
      </p:sp>
      <p:sp>
        <p:nvSpPr>
          <p:cNvPr id="23557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01013" y="6092825"/>
            <a:ext cx="719137" cy="287338"/>
          </a:xfrm>
          <a:prstGeom prst="leftArrow">
            <a:avLst>
              <a:gd name="adj1" fmla="val 50000"/>
              <a:gd name="adj2" fmla="val 62569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3558" name="Picture 20" descr="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60350"/>
            <a:ext cx="8569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20" descr="4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8888" y="6237288"/>
            <a:ext cx="67691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755650" y="3860800"/>
            <a:ext cx="7632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1692275" y="3213100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4427538" y="3284538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6877050" y="3284538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765175"/>
            <a:ext cx="8713787" cy="543401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kk-KZ" sz="1400" b="1" i="1" dirty="0"/>
              <a:t>3. Басқару жүйесі:</a:t>
            </a:r>
          </a:p>
          <a:p>
            <a:r>
              <a:rPr lang="kk-KZ" sz="1400" b="1" i="1" dirty="0"/>
              <a:t>1822,1824 жылдардағы Жарғы бойынша 4-сатылы: 1.Облыс- 3-8 округтен</a:t>
            </a:r>
          </a:p>
          <a:p>
            <a:r>
              <a:rPr lang="kk-KZ" sz="1400" b="1" i="1" dirty="0"/>
              <a:t>                                                                                           2. Округ-15-20 болыстардан</a:t>
            </a:r>
          </a:p>
          <a:p>
            <a:r>
              <a:rPr lang="kk-KZ" sz="1400" b="1" i="1" dirty="0"/>
              <a:t>                                                                                           3. Болыс-10-12 ауылдан</a:t>
            </a:r>
          </a:p>
          <a:p>
            <a:r>
              <a:rPr lang="kk-KZ" sz="1400" b="1" i="1" dirty="0"/>
              <a:t>                                                                                           4. Ауыл- 50-70 шаңырақтан құралды.</a:t>
            </a:r>
          </a:p>
          <a:p>
            <a:r>
              <a:rPr lang="kk-KZ" sz="1400" b="1" i="1" dirty="0"/>
              <a:t>1.Облысты -губернатор;</a:t>
            </a:r>
          </a:p>
          <a:p>
            <a:r>
              <a:rPr lang="kk-KZ" sz="1400" b="1" i="1" dirty="0"/>
              <a:t>2.Округті -аға сұлтан мен 2 ресейлік кеңесші;</a:t>
            </a:r>
          </a:p>
          <a:p>
            <a:r>
              <a:rPr lang="kk-KZ" sz="1400" b="1" i="1" dirty="0"/>
              <a:t>3.Болысты- болыс сұлтаны;</a:t>
            </a:r>
          </a:p>
          <a:p>
            <a:r>
              <a:rPr lang="kk-KZ" sz="1400" b="1" i="1" dirty="0"/>
              <a:t>4.Ауылды- ауыл старшыны басқарды.</a:t>
            </a:r>
          </a:p>
          <a:p>
            <a:r>
              <a:rPr lang="kk-KZ" sz="1400" b="1" i="1" dirty="0"/>
              <a:t>1867-1868 жылғы реформа бойынша 5-сатылы:   1.Генерал-губернаторлық</a:t>
            </a:r>
          </a:p>
          <a:p>
            <a:r>
              <a:rPr lang="kk-KZ" sz="1400" b="1" i="1" dirty="0"/>
              <a:t>                                                                                        2. Облыс</a:t>
            </a:r>
          </a:p>
          <a:p>
            <a:r>
              <a:rPr lang="kk-KZ" sz="1400" b="1" i="1" dirty="0"/>
              <a:t>                                                                                        3. Уезд</a:t>
            </a:r>
          </a:p>
          <a:p>
            <a:r>
              <a:rPr lang="kk-KZ" sz="1400" b="1" i="1" dirty="0"/>
              <a:t>                                                                                        4. Болыс</a:t>
            </a:r>
          </a:p>
          <a:p>
            <a:r>
              <a:rPr lang="kk-KZ" sz="1400" b="1" i="1" dirty="0"/>
              <a:t>                                                                                        5. Ауыл</a:t>
            </a:r>
          </a:p>
          <a:p>
            <a:r>
              <a:rPr lang="kk-KZ" sz="1400" b="1" i="1" dirty="0"/>
              <a:t>1.Генерал-губернаторлықты- генерал-губернатор;</a:t>
            </a:r>
          </a:p>
          <a:p>
            <a:r>
              <a:rPr lang="kk-KZ" sz="1400" b="1" i="1" dirty="0"/>
              <a:t>2. Облысты- әскери-губернатор;</a:t>
            </a:r>
          </a:p>
          <a:p>
            <a:r>
              <a:rPr lang="kk-KZ" sz="1400" b="1" i="1" dirty="0"/>
              <a:t>3. Уезді- уезд басшылары;</a:t>
            </a:r>
          </a:p>
          <a:p>
            <a:r>
              <a:rPr lang="kk-KZ" sz="1400" b="1" i="1" dirty="0"/>
              <a:t>4. Болысты- болыстар;</a:t>
            </a:r>
          </a:p>
          <a:p>
            <a:r>
              <a:rPr lang="kk-KZ" sz="1400" b="1" i="1" dirty="0"/>
              <a:t>5. Ауылды- ауылнайлар басқарды.</a:t>
            </a:r>
            <a:endParaRPr lang="ru-RU" sz="1400" b="1" i="1" dirty="0"/>
          </a:p>
        </p:txBody>
      </p:sp>
      <p:sp>
        <p:nvSpPr>
          <p:cNvPr id="22533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01013" y="6092825"/>
            <a:ext cx="719137" cy="287338"/>
          </a:xfrm>
          <a:prstGeom prst="leftArrow">
            <a:avLst>
              <a:gd name="adj1" fmla="val 50000"/>
              <a:gd name="adj2" fmla="val 62569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22534" name="Picture 20" descr="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60350"/>
            <a:ext cx="8569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20" descr="4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8888" y="6237288"/>
            <a:ext cx="67691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79388" y="2782888"/>
            <a:ext cx="8964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kk-KZ" sz="18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5143" name="Picture 20" descr="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6237288"/>
            <a:ext cx="83883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5" name="AutoShape 2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101013" y="6092825"/>
            <a:ext cx="719137" cy="287338"/>
          </a:xfrm>
          <a:prstGeom prst="leftArrow">
            <a:avLst>
              <a:gd name="adj1" fmla="val 50000"/>
              <a:gd name="adj2" fmla="val 62569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146" name="Picture 20" descr="4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260350"/>
            <a:ext cx="8569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971550" y="1216025"/>
            <a:ext cx="70564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kk-KZ" sz="2800" b="1"/>
              <a:t>1867-1868 жылдардағы реформа бойынша Қазақ жерлерінің біріктірілуі</a:t>
            </a:r>
            <a:endParaRPr lang="ru-RU" sz="2800" b="1"/>
          </a:p>
        </p:txBody>
      </p:sp>
      <p:graphicFrame>
        <p:nvGraphicFramePr>
          <p:cNvPr id="5171" name="Group 51"/>
          <p:cNvGraphicFramePr>
            <a:graphicFrameLocks noGrp="1"/>
          </p:cNvGraphicFramePr>
          <p:nvPr/>
        </p:nvGraphicFramePr>
        <p:xfrm>
          <a:off x="611188" y="3360738"/>
          <a:ext cx="7777162" cy="1005840"/>
        </p:xfrm>
        <a:graphic>
          <a:graphicData uri="http://schemas.openxmlformats.org/drawingml/2006/table">
            <a:tbl>
              <a:tblPr/>
              <a:tblGrid>
                <a:gridCol w="2592387"/>
                <a:gridCol w="2592388"/>
                <a:gridCol w="2592387"/>
              </a:tblGrid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Түркістан генерал-губернаторлығы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Орынбор генерал-губернаторлығы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Батыс-Сібір генерал-губернаторлығы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74" name="Line 54"/>
          <p:cNvSpPr>
            <a:spLocks noChangeShapeType="1"/>
          </p:cNvSpPr>
          <p:nvPr/>
        </p:nvSpPr>
        <p:spPr bwMode="auto">
          <a:xfrm flipH="1">
            <a:off x="1042988" y="4364038"/>
            <a:ext cx="720725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75" name="Line 55"/>
          <p:cNvSpPr>
            <a:spLocks noChangeShapeType="1"/>
          </p:cNvSpPr>
          <p:nvPr/>
        </p:nvSpPr>
        <p:spPr bwMode="auto">
          <a:xfrm>
            <a:off x="1763713" y="4364038"/>
            <a:ext cx="792162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5224" name="Group 104"/>
          <p:cNvGraphicFramePr>
            <a:graphicFrameLocks noGrp="1"/>
          </p:cNvGraphicFramePr>
          <p:nvPr/>
        </p:nvGraphicFramePr>
        <p:xfrm>
          <a:off x="468313" y="4797425"/>
          <a:ext cx="2519362" cy="431800"/>
        </p:xfrm>
        <a:graphic>
          <a:graphicData uri="http://schemas.openxmlformats.org/drawingml/2006/table">
            <a:tbl>
              <a:tblPr/>
              <a:tblGrid>
                <a:gridCol w="1223962"/>
                <a:gridCol w="12954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Жетісу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Сырдария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218" name="Group 98"/>
          <p:cNvGraphicFramePr>
            <a:graphicFrameLocks noGrp="1"/>
          </p:cNvGraphicFramePr>
          <p:nvPr/>
        </p:nvGraphicFramePr>
        <p:xfrm>
          <a:off x="3419475" y="4797425"/>
          <a:ext cx="2303463" cy="431800"/>
        </p:xfrm>
        <a:graphic>
          <a:graphicData uri="http://schemas.openxmlformats.org/drawingml/2006/table">
            <a:tbl>
              <a:tblPr/>
              <a:tblGrid>
                <a:gridCol w="1152525"/>
                <a:gridCol w="1150938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Орал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Торғай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225" name="Group 105"/>
          <p:cNvGraphicFramePr>
            <a:graphicFrameLocks noGrp="1"/>
          </p:cNvGraphicFramePr>
          <p:nvPr/>
        </p:nvGraphicFramePr>
        <p:xfrm>
          <a:off x="6011863" y="4797425"/>
          <a:ext cx="2447925" cy="430213"/>
        </p:xfrm>
        <a:graphic>
          <a:graphicData uri="http://schemas.openxmlformats.org/drawingml/2006/table">
            <a:tbl>
              <a:tblPr/>
              <a:tblGrid>
                <a:gridCol w="1223962"/>
                <a:gridCol w="1223963"/>
              </a:tblGrid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Ақмола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Семей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07" name="Line 87"/>
          <p:cNvSpPr>
            <a:spLocks noChangeShapeType="1"/>
          </p:cNvSpPr>
          <p:nvPr/>
        </p:nvSpPr>
        <p:spPr bwMode="auto">
          <a:xfrm flipH="1">
            <a:off x="3635375" y="4364038"/>
            <a:ext cx="720725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08" name="Line 88"/>
          <p:cNvSpPr>
            <a:spLocks noChangeShapeType="1"/>
          </p:cNvSpPr>
          <p:nvPr/>
        </p:nvSpPr>
        <p:spPr bwMode="auto">
          <a:xfrm flipH="1">
            <a:off x="6299200" y="4364038"/>
            <a:ext cx="720725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09" name="Line 89"/>
          <p:cNvSpPr>
            <a:spLocks noChangeShapeType="1"/>
          </p:cNvSpPr>
          <p:nvPr/>
        </p:nvSpPr>
        <p:spPr bwMode="auto">
          <a:xfrm>
            <a:off x="4427538" y="4364038"/>
            <a:ext cx="792162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10" name="Line 90"/>
          <p:cNvSpPr>
            <a:spLocks noChangeShapeType="1"/>
          </p:cNvSpPr>
          <p:nvPr/>
        </p:nvSpPr>
        <p:spPr bwMode="auto">
          <a:xfrm>
            <a:off x="7164388" y="4365625"/>
            <a:ext cx="792162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26" name="Line 106"/>
          <p:cNvSpPr>
            <a:spLocks noChangeShapeType="1"/>
          </p:cNvSpPr>
          <p:nvPr/>
        </p:nvSpPr>
        <p:spPr bwMode="auto">
          <a:xfrm>
            <a:off x="4140200" y="2205038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27" name="Line 107"/>
          <p:cNvSpPr>
            <a:spLocks noChangeShapeType="1"/>
          </p:cNvSpPr>
          <p:nvPr/>
        </p:nvSpPr>
        <p:spPr bwMode="auto">
          <a:xfrm flipH="1">
            <a:off x="2051050" y="2205038"/>
            <a:ext cx="1871663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28" name="Line 108"/>
          <p:cNvSpPr>
            <a:spLocks noChangeShapeType="1"/>
          </p:cNvSpPr>
          <p:nvPr/>
        </p:nvSpPr>
        <p:spPr bwMode="auto">
          <a:xfrm>
            <a:off x="4356100" y="2205038"/>
            <a:ext cx="25923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975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buFontTx/>
              <a:buNone/>
            </a:pPr>
            <a:r>
              <a:rPr lang="en-US" sz="4000" b="1" i="1" dirty="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kk-KZ" sz="4000" b="1" i="1" dirty="0">
                <a:solidFill>
                  <a:srgbClr val="0000FF"/>
                </a:solidFill>
                <a:latin typeface="Times New Roman" pitchFamily="18" charset="0"/>
              </a:rPr>
              <a:t>ІІ Александр патша:</a:t>
            </a:r>
          </a:p>
          <a:p>
            <a:pPr>
              <a:buFontTx/>
              <a:buNone/>
            </a:pPr>
            <a:r>
              <a:rPr lang="kk-KZ" b="1" i="1" dirty="0">
                <a:solidFill>
                  <a:srgbClr val="0000FF"/>
                </a:solidFill>
                <a:latin typeface="Times New Roman" pitchFamily="18" charset="0"/>
              </a:rPr>
              <a:t>1867 жылы 11 шілдеде- “Сырдария мен Жетісу облыстарын басқару туралы”,</a:t>
            </a:r>
          </a:p>
          <a:p>
            <a:pPr>
              <a:buFontTx/>
              <a:buNone/>
            </a:pPr>
            <a:r>
              <a:rPr lang="kk-KZ" b="1" i="1" dirty="0">
                <a:solidFill>
                  <a:srgbClr val="0000FF"/>
                </a:solidFill>
                <a:latin typeface="Times New Roman" pitchFamily="18" charset="0"/>
              </a:rPr>
              <a:t>1868 жылы 21 қазанда- “Орынбор мен Батыс Сібір генерал-губернаторлығындағы Дала облыстарын басқару туралы уақытша Ережені” бекітті.</a:t>
            </a:r>
            <a:endParaRPr lang="ru-RU" b="1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8437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101013" y="6092825"/>
            <a:ext cx="719137" cy="287338"/>
          </a:xfrm>
          <a:prstGeom prst="leftArrow">
            <a:avLst>
              <a:gd name="adj1" fmla="val 50000"/>
              <a:gd name="adj2" fmla="val 62569"/>
            </a:avLst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8438" name="Picture 20" descr="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6237288"/>
            <a:ext cx="83883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20" descr="4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260350"/>
            <a:ext cx="8569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|0.7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</TotalTime>
  <Words>272</Words>
  <Application>Microsoft Office PowerPoint</Application>
  <PresentationFormat>Экран (4:3)</PresentationFormat>
  <Paragraphs>106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admnin</dc:creator>
  <cp:lastModifiedBy>admnin</cp:lastModifiedBy>
  <cp:revision>3</cp:revision>
  <dcterms:created xsi:type="dcterms:W3CDTF">2014-04-15T13:51:56Z</dcterms:created>
  <dcterms:modified xsi:type="dcterms:W3CDTF">2014-04-17T06:22:06Z</dcterms:modified>
</cp:coreProperties>
</file>