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0883C3-306F-4EB6-B75B-9388F0593B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539E86-3A65-48F3-B887-5B5BF9B64A0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latin typeface="Arial" pitchFamily="34" charset="0"/>
                <a:cs typeface="Arial" pitchFamily="34" charset="0"/>
              </a:rPr>
              <a:t>Әбу Насыр Әл – Фараби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595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1556792"/>
            <a:ext cx="2859757" cy="4546692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Орта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ғасыр ғалымдарының Әл-Фараби туралы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ой-пікірлері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err="1" smtClean="0"/>
              <a:t>Жамолуддин</a:t>
            </a:r>
            <a:r>
              <a:rPr lang="ru-RU" b="1" dirty="0" smtClean="0"/>
              <a:t> ибн </a:t>
            </a:r>
            <a:r>
              <a:rPr lang="ru-RU" b="1" dirty="0" err="1" smtClean="0"/>
              <a:t>әл-Кифтий</a:t>
            </a:r>
            <a:r>
              <a:rPr lang="ru-RU" b="1" dirty="0" smtClean="0"/>
              <a:t>:</a:t>
            </a:r>
            <a:r>
              <a:rPr lang="ru-RU" dirty="0" smtClean="0"/>
              <a:t> </a:t>
            </a:r>
            <a:r>
              <a:rPr lang="ru-RU" dirty="0" err="1" smtClean="0"/>
              <a:t>Әбу Наср</a:t>
            </a:r>
            <a:r>
              <a:rPr lang="ru-RU" dirty="0" smtClean="0"/>
              <a:t> </a:t>
            </a:r>
            <a:r>
              <a:rPr lang="ru-RU" dirty="0" err="1" smtClean="0"/>
              <a:t>әл-Фараби </a:t>
            </a:r>
            <a:r>
              <a:rPr lang="ru-RU" dirty="0" smtClean="0"/>
              <a:t>- </a:t>
            </a:r>
            <a:r>
              <a:rPr lang="ru-RU" dirty="0" err="1" smtClean="0"/>
              <a:t>Мауераннахрдағы түрік шаҺарларының бірі</a:t>
            </a:r>
            <a:r>
              <a:rPr lang="ru-RU" dirty="0" smtClean="0"/>
              <a:t> </a:t>
            </a:r>
            <a:r>
              <a:rPr lang="ru-RU" dirty="0" err="1" smtClean="0"/>
              <a:t>болған Фарабтан</a:t>
            </a:r>
            <a:r>
              <a:rPr lang="ru-RU" dirty="0" smtClean="0"/>
              <a:t> </a:t>
            </a:r>
            <a:r>
              <a:rPr lang="ru-RU" dirty="0" err="1" smtClean="0"/>
              <a:t>шыққан </a:t>
            </a:r>
            <a:r>
              <a:rPr lang="ru-RU" dirty="0" smtClean="0"/>
              <a:t>философ. </a:t>
            </a:r>
            <a:r>
              <a:rPr lang="ru-RU" dirty="0" err="1" smtClean="0"/>
              <a:t>Бұл кісі</a:t>
            </a:r>
            <a:r>
              <a:rPr lang="ru-RU" dirty="0" smtClean="0"/>
              <a:t> </a:t>
            </a:r>
            <a:r>
              <a:rPr lang="ru-RU" dirty="0" err="1" smtClean="0"/>
              <a:t>мұсылмандардан шығып, әлемге танылған данышпан</a:t>
            </a:r>
            <a:r>
              <a:rPr lang="ru-RU" dirty="0" smtClean="0"/>
              <a:t> </a:t>
            </a:r>
            <a:r>
              <a:rPr lang="ru-RU" dirty="0" err="1" smtClean="0"/>
              <a:t>саналады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Иракка</a:t>
            </a:r>
            <a:r>
              <a:rPr lang="ru-RU" dirty="0" smtClean="0"/>
              <a:t> </a:t>
            </a:r>
            <a:r>
              <a:rPr lang="ru-RU" dirty="0" err="1" smtClean="0"/>
              <a:t>барып</a:t>
            </a:r>
            <a:r>
              <a:rPr lang="ru-RU" dirty="0" smtClean="0"/>
              <a:t>, </a:t>
            </a:r>
            <a:r>
              <a:rPr lang="ru-RU" dirty="0" err="1" smtClean="0"/>
              <a:t>Бағдад шаҺарында тұрып қалады.</a:t>
            </a:r>
            <a:r>
              <a:rPr lang="ru-RU" dirty="0" smtClean="0"/>
              <a:t> </a:t>
            </a:r>
            <a:r>
              <a:rPr lang="ru-RU" dirty="0" err="1" smtClean="0"/>
              <a:t>Әбу Наср</a:t>
            </a:r>
            <a:r>
              <a:rPr lang="ru-RU" dirty="0" smtClean="0"/>
              <a:t> </a:t>
            </a:r>
            <a:r>
              <a:rPr lang="ru-RU" dirty="0" err="1" smtClean="0"/>
              <a:t>бұл қалада хикмат</a:t>
            </a:r>
            <a:r>
              <a:rPr lang="ru-RU" dirty="0" smtClean="0"/>
              <a:t> </a:t>
            </a:r>
            <a:r>
              <a:rPr lang="ru-RU" dirty="0" err="1" smtClean="0"/>
              <a:t>білімін</a:t>
            </a:r>
            <a:r>
              <a:rPr lang="ru-RU" dirty="0" smtClean="0"/>
              <a:t> </a:t>
            </a:r>
            <a:r>
              <a:rPr lang="ru-RU" dirty="0" err="1" smtClean="0"/>
              <a:t>үйренеді.</a:t>
            </a:r>
            <a:r>
              <a:rPr lang="ru-RU" dirty="0" smtClean="0"/>
              <a:t> Осы </a:t>
            </a:r>
            <a:r>
              <a:rPr lang="ru-RU" dirty="0" err="1" smtClean="0"/>
              <a:t>жерде</a:t>
            </a:r>
            <a:r>
              <a:rPr lang="ru-RU" dirty="0" smtClean="0"/>
              <a:t> </a:t>
            </a:r>
            <a:r>
              <a:rPr lang="ru-RU" dirty="0" err="1" smtClean="0"/>
              <a:t>Әбу Наср</a:t>
            </a:r>
            <a:r>
              <a:rPr lang="ru-RU" dirty="0" smtClean="0"/>
              <a:t>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дәуірде деңдесі жоқ адам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шыгады</a:t>
            </a:r>
            <a:r>
              <a:rPr lang="ru-RU" dirty="0" smtClean="0"/>
              <a:t>. </a:t>
            </a:r>
            <a:r>
              <a:rPr lang="ru-RU" dirty="0" err="1" smtClean="0"/>
              <a:t>Логиқаға қатысты кітаптарды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 </a:t>
            </a:r>
            <a:r>
              <a:rPr lang="ru-RU" dirty="0" err="1" smtClean="0"/>
              <a:t>және оларға түсініктеме жазуда</a:t>
            </a:r>
            <a:r>
              <a:rPr lang="ru-RU" dirty="0" smtClean="0"/>
              <a:t> </a:t>
            </a:r>
            <a:r>
              <a:rPr lang="ru-RU" dirty="0" err="1" smtClean="0"/>
              <a:t>көп іс</a:t>
            </a:r>
            <a:r>
              <a:rPr lang="ru-RU" dirty="0" smtClean="0"/>
              <a:t> </a:t>
            </a:r>
            <a:r>
              <a:rPr lang="ru-RU" dirty="0" err="1" smtClean="0"/>
              <a:t>тындырды</a:t>
            </a:r>
            <a:r>
              <a:rPr lang="ru-RU" dirty="0" smtClean="0"/>
              <a:t>. </a:t>
            </a:r>
            <a:r>
              <a:rPr lang="ru-RU" dirty="0" err="1" smtClean="0"/>
              <a:t>Логиканың қиын тұстарын айқындай түсті, көпшілікке түсіексіз болған жасырын</a:t>
            </a:r>
            <a:r>
              <a:rPr lang="ru-RU" dirty="0" smtClean="0"/>
              <a:t> </a:t>
            </a:r>
            <a:r>
              <a:rPr lang="ru-RU" dirty="0" err="1" smtClean="0"/>
              <a:t>сырларын</a:t>
            </a:r>
            <a:r>
              <a:rPr lang="ru-RU" dirty="0" smtClean="0"/>
              <a:t> </a:t>
            </a:r>
            <a:r>
              <a:rPr lang="ru-RU" dirty="0" err="1" smtClean="0"/>
              <a:t>ашты</a:t>
            </a:r>
            <a:r>
              <a:rPr lang="ru-RU" dirty="0" smtClean="0"/>
              <a:t> </a:t>
            </a:r>
            <a:r>
              <a:rPr lang="ru-RU" dirty="0" err="1" smtClean="0"/>
              <a:t>әрі бұл ғылымның пайдалану</a:t>
            </a:r>
            <a:r>
              <a:rPr lang="ru-RU" dirty="0" smtClean="0"/>
              <a:t> </a:t>
            </a:r>
            <a:r>
              <a:rPr lang="ru-RU" dirty="0" err="1" smtClean="0"/>
              <a:t>әдістерін жеңілдетті.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өз шығармаларында логикадан</a:t>
            </a:r>
            <a:r>
              <a:rPr lang="ru-RU" dirty="0" smtClean="0"/>
              <a:t> </a:t>
            </a:r>
            <a:r>
              <a:rPr lang="ru-RU" dirty="0" err="1" smtClean="0"/>
              <a:t>пайдалану</a:t>
            </a:r>
            <a:r>
              <a:rPr lang="ru-RU" dirty="0" smtClean="0"/>
              <a:t> </a:t>
            </a:r>
            <a:r>
              <a:rPr lang="ru-RU" dirty="0" err="1" smtClean="0"/>
              <a:t>үшін түсініікті сөз тіркестерш</a:t>
            </a:r>
            <a:r>
              <a:rPr lang="ru-RU" dirty="0" smtClean="0"/>
              <a:t>, </a:t>
            </a:r>
            <a:r>
              <a:rPr lang="ru-RU" dirty="0" err="1" smtClean="0"/>
              <a:t>астарлы</a:t>
            </a:r>
            <a:r>
              <a:rPr lang="ru-RU" dirty="0" smtClean="0"/>
              <a:t> </a:t>
            </a:r>
            <a:r>
              <a:rPr lang="ru-RU" dirty="0" err="1" smtClean="0"/>
              <a:t>меңзеу сөздер қолданып отырды</a:t>
            </a:r>
            <a:r>
              <a:rPr lang="ru-RU" dirty="0" smtClean="0"/>
              <a:t>. </a:t>
            </a:r>
            <a:r>
              <a:rPr lang="ru-RU" dirty="0" err="1" smtClean="0"/>
              <a:t>Тіті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логиканы</a:t>
            </a:r>
            <a:r>
              <a:rPr lang="ru-RU" dirty="0" smtClean="0"/>
              <a:t> </a:t>
            </a:r>
            <a:r>
              <a:rPr lang="ru-RU" dirty="0" err="1" smtClean="0"/>
              <a:t>түсндіру, үйрету және талдау</a:t>
            </a:r>
            <a:r>
              <a:rPr lang="ru-RU" dirty="0" smtClean="0"/>
              <a:t> </a:t>
            </a:r>
            <a:r>
              <a:rPr lang="ru-RU" dirty="0" err="1" smtClean="0"/>
              <a:t>жасаудағы Әл-Киндий, тағы басқалар жіберген</a:t>
            </a:r>
            <a:r>
              <a:rPr lang="ru-RU" dirty="0" smtClean="0"/>
              <a:t> </a:t>
            </a:r>
            <a:r>
              <a:rPr lang="ru-RU" dirty="0" err="1" smtClean="0"/>
              <a:t>олқылықтарды </a:t>
            </a:r>
            <a:r>
              <a:rPr lang="ru-RU" dirty="0" smtClean="0"/>
              <a:t>да </a:t>
            </a:r>
            <a:r>
              <a:rPr lang="ru-RU" dirty="0" err="1" smtClean="0"/>
              <a:t>атап</a:t>
            </a:r>
            <a:r>
              <a:rPr lang="ru-RU" dirty="0" smtClean="0"/>
              <a:t> </a:t>
            </a:r>
            <a:r>
              <a:rPr lang="ru-RU" dirty="0" err="1" smtClean="0"/>
              <a:t>көрсетті</a:t>
            </a:r>
            <a:r>
              <a:rPr lang="ru-RU" dirty="0" smtClean="0"/>
              <a:t>. </a:t>
            </a:r>
            <a:r>
              <a:rPr lang="ru-RU" dirty="0" err="1" smtClean="0"/>
              <a:t>Әбу Насрдың Афлотун</a:t>
            </a:r>
            <a:r>
              <a:rPr lang="ru-RU" dirty="0" smtClean="0"/>
              <a:t> (Платон) </a:t>
            </a:r>
            <a:r>
              <a:rPr lang="ru-RU" dirty="0" err="1" smtClean="0"/>
              <a:t>және </a:t>
            </a:r>
            <a:r>
              <a:rPr lang="ru-RU" dirty="0" smtClean="0"/>
              <a:t>Аристотель </a:t>
            </a:r>
            <a:r>
              <a:rPr lang="ru-RU" dirty="0" err="1" smtClean="0"/>
              <a:t>философиясындағы идеяларға арналған кітабы</a:t>
            </a:r>
            <a:r>
              <a:rPr lang="ru-RU" dirty="0" smtClean="0"/>
              <a:t> </a:t>
            </a:r>
            <a:r>
              <a:rPr lang="ru-RU" dirty="0" err="1" smtClean="0"/>
              <a:t>оның </a:t>
            </a:r>
            <a:r>
              <a:rPr lang="ru-RU" dirty="0" smtClean="0"/>
              <a:t>философия </a:t>
            </a:r>
            <a:r>
              <a:rPr lang="ru-RU" dirty="0" err="1" smtClean="0"/>
              <a:t>саласындағы </a:t>
            </a:r>
            <a:r>
              <a:rPr lang="ru-RU" dirty="0" smtClean="0"/>
              <a:t>аса </a:t>
            </a:r>
            <a:r>
              <a:rPr lang="ru-RU" dirty="0" err="1" smtClean="0"/>
              <a:t>көрнекті ғалым екенін</a:t>
            </a:r>
            <a:r>
              <a:rPr lang="ru-RU" dirty="0" smtClean="0"/>
              <a:t> </a:t>
            </a:r>
            <a:r>
              <a:rPr lang="ru-RU" dirty="0" err="1" smtClean="0"/>
              <a:t>әрі </a:t>
            </a:r>
            <a:r>
              <a:rPr lang="ru-RU" dirty="0" smtClean="0"/>
              <a:t>философия </a:t>
            </a:r>
            <a:r>
              <a:rPr lang="ru-RU" dirty="0" err="1" smtClean="0"/>
              <a:t>пәнін терең меңгергенін дәлелдейді</a:t>
            </a:r>
            <a:r>
              <a:rPr lang="ru-RU" dirty="0" smtClean="0"/>
              <a:t>... Мен </a:t>
            </a:r>
            <a:r>
              <a:rPr lang="ru-RU" dirty="0" err="1" smtClean="0"/>
              <a:t>философияны</a:t>
            </a:r>
            <a:r>
              <a:rPr lang="ru-RU" dirty="0" smtClean="0"/>
              <a:t> </a:t>
            </a:r>
            <a:r>
              <a:rPr lang="ru-RU" dirty="0" err="1" smtClean="0"/>
              <a:t>үйренушілер үшін одан</a:t>
            </a:r>
            <a:r>
              <a:rPr lang="ru-RU" dirty="0" smtClean="0"/>
              <a:t> («</a:t>
            </a:r>
            <a:r>
              <a:rPr lang="ru-RU" dirty="0" err="1" smtClean="0"/>
              <a:t>Фараби</a:t>
            </a:r>
            <a:r>
              <a:rPr lang="ru-RU" dirty="0" smtClean="0"/>
              <a:t> </a:t>
            </a:r>
            <a:r>
              <a:rPr lang="ru-RU" dirty="0" err="1" smtClean="0"/>
              <a:t>кітабынан</a:t>
            </a:r>
            <a:r>
              <a:rPr lang="ru-RU" dirty="0" smtClean="0"/>
              <a:t>». - Н. К.) </a:t>
            </a:r>
            <a:r>
              <a:rPr lang="ru-RU" dirty="0" err="1" smtClean="0"/>
              <a:t>пайдалырақ бірер</a:t>
            </a:r>
            <a:r>
              <a:rPr lang="ru-RU" dirty="0" smtClean="0"/>
              <a:t> </a:t>
            </a:r>
            <a:r>
              <a:rPr lang="ru-RU" dirty="0" err="1" smtClean="0"/>
              <a:t>кітап</a:t>
            </a:r>
            <a:r>
              <a:rPr lang="ru-RU" dirty="0" smtClean="0"/>
              <a:t> бар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ойламаймын</a:t>
            </a:r>
            <a:r>
              <a:rPr lang="ru-RU" dirty="0" smtClean="0"/>
              <a:t>. </a:t>
            </a:r>
            <a:r>
              <a:rPr lang="ru-RU" dirty="0" err="1" smtClean="0"/>
              <a:t>Бұл шығарма барлық ғылым салаларына</a:t>
            </a:r>
            <a:r>
              <a:rPr lang="ru-RU" dirty="0" smtClean="0"/>
              <a:t> </a:t>
            </a:r>
            <a:r>
              <a:rPr lang="ru-RU" dirty="0" err="1" smtClean="0"/>
              <a:t>ортақ әрі </a:t>
            </a:r>
            <a:r>
              <a:rPr lang="ru-RU" dirty="0" smtClean="0"/>
              <a:t>осы </a:t>
            </a:r>
            <a:r>
              <a:rPr lang="ru-RU" dirty="0" err="1" smtClean="0"/>
              <a:t>еңбек арқылы басқа ғылым салаларының өзіне тән мән-мағыналарын түсінуге болады</a:t>
            </a:r>
            <a:r>
              <a:rPr lang="ru-RU" dirty="0" smtClean="0"/>
              <a:t>. </a:t>
            </a:r>
            <a:r>
              <a:rPr lang="ru-RU" dirty="0" err="1" smtClean="0"/>
              <a:t>Бұрын логикадағы категориялардың мағыналарын, олардын</a:t>
            </a:r>
            <a:r>
              <a:rPr lang="ru-RU" dirty="0" smtClean="0"/>
              <a:t>. </a:t>
            </a:r>
            <a:r>
              <a:rPr lang="ru-RU" dirty="0" err="1" smtClean="0"/>
              <a:t>неден</a:t>
            </a:r>
            <a:r>
              <a:rPr lang="ru-RU" dirty="0" smtClean="0"/>
              <a:t> </a:t>
            </a:r>
            <a:r>
              <a:rPr lang="ru-RU" dirty="0" err="1" smtClean="0"/>
              <a:t>құрылғанын түсіну мүмкін емес</a:t>
            </a:r>
            <a:r>
              <a:rPr lang="ru-RU" dirty="0" smtClean="0"/>
              <a:t> </a:t>
            </a:r>
            <a:r>
              <a:rPr lang="ru-RU" dirty="0" err="1" smtClean="0"/>
              <a:t>еді</a:t>
            </a:r>
            <a:r>
              <a:rPr lang="ru-RU" dirty="0" smtClean="0"/>
              <a:t>, </a:t>
            </a:r>
            <a:r>
              <a:rPr lang="ru-RU" dirty="0" err="1" smtClean="0"/>
              <a:t>қалайша сол</a:t>
            </a:r>
            <a:r>
              <a:rPr lang="ru-RU" dirty="0" smtClean="0"/>
              <a:t> </a:t>
            </a:r>
            <a:r>
              <a:rPr lang="ru-RU" dirty="0" err="1" smtClean="0"/>
              <a:t>мән-мағына барша</a:t>
            </a:r>
            <a:r>
              <a:rPr lang="ru-RU" dirty="0" smtClean="0"/>
              <a:t> </a:t>
            </a:r>
            <a:r>
              <a:rPr lang="ru-RU" dirty="0" err="1" smtClean="0"/>
              <a:t>ғылымға ең алғашқы негіз</a:t>
            </a:r>
            <a:r>
              <a:rPr lang="ru-RU" dirty="0" smtClean="0"/>
              <a:t>, </a:t>
            </a:r>
            <a:r>
              <a:rPr lang="ru-RU" dirty="0" err="1" smtClean="0"/>
              <a:t>іргетас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қалануы мүмкін екендігі</a:t>
            </a:r>
            <a:r>
              <a:rPr lang="ru-RU" dirty="0" smtClean="0"/>
              <a:t> </a:t>
            </a:r>
            <a:r>
              <a:rPr lang="ru-RU" dirty="0" err="1" smtClean="0"/>
              <a:t>дәл </a:t>
            </a:r>
            <a:r>
              <a:rPr lang="ru-RU" dirty="0" smtClean="0"/>
              <a:t>осы </a:t>
            </a:r>
            <a:r>
              <a:rPr lang="ru-RU" dirty="0" err="1" smtClean="0"/>
              <a:t>Фараби</a:t>
            </a:r>
            <a:r>
              <a:rPr lang="ru-RU" dirty="0" smtClean="0"/>
              <a:t> </a:t>
            </a:r>
            <a:r>
              <a:rPr lang="ru-RU" dirty="0" err="1" smtClean="0"/>
              <a:t>шығармасында ғана түсіндірілген болатын</a:t>
            </a:r>
            <a:r>
              <a:rPr lang="ru-RU" dirty="0" smtClean="0"/>
              <a:t>...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24341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Әл-Фараби дүниенің білім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ой </a:t>
            </a:r>
            <a:r>
              <a:rPr lang="ru-RU" dirty="0" err="1" smtClean="0"/>
              <a:t>тарихынан</a:t>
            </a:r>
            <a:r>
              <a:rPr lang="ru-RU" dirty="0" smtClean="0"/>
              <a:t> </a:t>
            </a:r>
            <a:r>
              <a:rPr lang="ru-RU" dirty="0" err="1" smtClean="0"/>
              <a:t>құрметпен орын</a:t>
            </a:r>
            <a:r>
              <a:rPr lang="ru-RU" dirty="0" smtClean="0"/>
              <a:t> </a:t>
            </a:r>
            <a:r>
              <a:rPr lang="ru-RU" dirty="0" err="1" smtClean="0"/>
              <a:t>алған ұлы түрік ғалымы</a:t>
            </a:r>
            <a:r>
              <a:rPr lang="ru-RU" dirty="0" smtClean="0"/>
              <a:t>, </a:t>
            </a:r>
            <a:r>
              <a:rPr lang="ru-RU" dirty="0" err="1" smtClean="0"/>
              <a:t>ойшылы</a:t>
            </a:r>
            <a:r>
              <a:rPr lang="ru-RU" dirty="0" smtClean="0"/>
              <a:t>. Физика, химия, медицина, математика </a:t>
            </a:r>
            <a:r>
              <a:rPr lang="ru-RU" dirty="0" err="1" smtClean="0"/>
              <a:t>ғылымдарында және философияда</a:t>
            </a:r>
            <a:r>
              <a:rPr lang="ru-RU" dirty="0" smtClean="0"/>
              <a:t> </a:t>
            </a:r>
            <a:r>
              <a:rPr lang="ru-RU" dirty="0" err="1" smtClean="0"/>
              <a:t>жеткен</a:t>
            </a:r>
            <a:r>
              <a:rPr lang="ru-RU" dirty="0" smtClean="0"/>
              <a:t> </a:t>
            </a:r>
            <a:r>
              <a:rPr lang="ru-RU" dirty="0" err="1" smtClean="0"/>
              <a:t>нәтижелерімен Еуропа</a:t>
            </a:r>
            <a:r>
              <a:rPr lang="ru-RU" dirty="0" smtClean="0"/>
              <a:t> </a:t>
            </a:r>
            <a:r>
              <a:rPr lang="ru-RU" dirty="0" err="1" smtClean="0"/>
              <a:t>мәдениетінде үлес қосқан</a:t>
            </a:r>
            <a:r>
              <a:rPr lang="ru-RU" dirty="0" smtClean="0"/>
              <a:t>, </a:t>
            </a:r>
            <a:r>
              <a:rPr lang="ru-RU" dirty="0" err="1" smtClean="0"/>
              <a:t>кітаптары</a:t>
            </a:r>
            <a:r>
              <a:rPr lang="ru-RU" dirty="0" smtClean="0"/>
              <a:t> </a:t>
            </a:r>
            <a:r>
              <a:rPr lang="en-US" dirty="0" smtClean="0"/>
              <a:t>XVIII </a:t>
            </a:r>
            <a:r>
              <a:rPr lang="ru-RU" dirty="0" err="1" smtClean="0"/>
              <a:t>ғасырдың соңына дейін</a:t>
            </a:r>
            <a:r>
              <a:rPr lang="ru-RU" dirty="0" smtClean="0"/>
              <a:t> </a:t>
            </a:r>
            <a:r>
              <a:rPr lang="ru-RU" dirty="0" err="1" smtClean="0"/>
              <a:t>Еуропа</a:t>
            </a:r>
            <a:r>
              <a:rPr lang="ru-RU" dirty="0" smtClean="0"/>
              <a:t> </a:t>
            </a:r>
            <a:r>
              <a:rPr lang="ru-RU" dirty="0" err="1" smtClean="0"/>
              <a:t>университеттерінде</a:t>
            </a:r>
            <a:r>
              <a:rPr lang="ru-RU" dirty="0" smtClean="0"/>
              <a:t> </a:t>
            </a:r>
            <a:r>
              <a:rPr lang="ru-RU" dirty="0" err="1" smtClean="0"/>
              <a:t>оқылған түрік дарыны.Шын</a:t>
            </a:r>
            <a:r>
              <a:rPr lang="ru-RU" dirty="0" smtClean="0"/>
              <a:t> </a:t>
            </a:r>
            <a:r>
              <a:rPr lang="ru-RU" dirty="0" err="1" smtClean="0"/>
              <a:t>аты</a:t>
            </a:r>
            <a:r>
              <a:rPr lang="ru-RU" dirty="0" smtClean="0"/>
              <a:t> </a:t>
            </a:r>
            <a:r>
              <a:rPr lang="ru-RU" dirty="0" err="1" smtClean="0"/>
              <a:t>–Махмұт.</a:t>
            </a:r>
            <a:r>
              <a:rPr lang="ru-RU" dirty="0" smtClean="0"/>
              <a:t> </a:t>
            </a:r>
            <a:r>
              <a:rPr lang="ru-RU" dirty="0" err="1" smtClean="0"/>
              <a:t>Фараби</a:t>
            </a:r>
            <a:r>
              <a:rPr lang="ru-RU" dirty="0" smtClean="0"/>
              <a:t> </a:t>
            </a:r>
            <a:r>
              <a:rPr lang="ru-RU" dirty="0" err="1" smtClean="0"/>
              <a:t>Түркістанда, </a:t>
            </a:r>
            <a:r>
              <a:rPr lang="ru-RU" dirty="0" smtClean="0"/>
              <a:t>Фараб (</a:t>
            </a:r>
            <a:r>
              <a:rPr lang="ru-RU" dirty="0" err="1" smtClean="0"/>
              <a:t>Отырар</a:t>
            </a:r>
            <a:r>
              <a:rPr lang="ru-RU" dirty="0" smtClean="0"/>
              <a:t>) </a:t>
            </a:r>
            <a:r>
              <a:rPr lang="ru-RU" dirty="0" err="1" smtClean="0"/>
              <a:t>қаласында </a:t>
            </a:r>
            <a:r>
              <a:rPr lang="ru-RU" dirty="0" smtClean="0"/>
              <a:t>870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дүниеге келді</a:t>
            </a:r>
            <a:r>
              <a:rPr lang="ru-RU" dirty="0" smtClean="0"/>
              <a:t>. </a:t>
            </a:r>
            <a:r>
              <a:rPr lang="ru-RU" dirty="0" err="1" smtClean="0"/>
              <a:t>Әкесі- қорған басшысы</a:t>
            </a:r>
            <a:r>
              <a:rPr lang="ru-RU" dirty="0" smtClean="0"/>
              <a:t> </a:t>
            </a:r>
            <a:r>
              <a:rPr lang="ru-RU" dirty="0" err="1" smtClean="0"/>
              <a:t>Махмұт Тұрпан.</a:t>
            </a:r>
            <a:r>
              <a:rPr lang="ru-RU" dirty="0" smtClean="0"/>
              <a:t> </a:t>
            </a:r>
            <a:r>
              <a:rPr lang="ru-RU" dirty="0" err="1" smtClean="0"/>
              <a:t>Батыстың білім</a:t>
            </a:r>
            <a:r>
              <a:rPr lang="ru-RU" dirty="0" smtClean="0"/>
              <a:t> </a:t>
            </a:r>
            <a:r>
              <a:rPr lang="ru-RU" dirty="0" err="1" smtClean="0"/>
              <a:t>әлемінде </a:t>
            </a:r>
            <a:r>
              <a:rPr lang="ru-RU" dirty="0" smtClean="0"/>
              <a:t>оны </a:t>
            </a:r>
            <a:r>
              <a:rPr lang="ru-RU" dirty="0" err="1" smtClean="0"/>
              <a:t>әл-Фарабиус атымен</a:t>
            </a:r>
            <a:r>
              <a:rPr lang="ru-RU" dirty="0" smtClean="0"/>
              <a:t> </a:t>
            </a:r>
            <a:r>
              <a:rPr lang="ru-RU" dirty="0" err="1" smtClean="0"/>
              <a:t>таниды</a:t>
            </a:r>
            <a:r>
              <a:rPr lang="ru-RU" dirty="0" smtClean="0"/>
              <a:t>. </a:t>
            </a:r>
            <a:r>
              <a:rPr lang="ru-RU" dirty="0" err="1" smtClean="0"/>
              <a:t>Фараби</a:t>
            </a:r>
            <a:r>
              <a:rPr lang="ru-RU" dirty="0" smtClean="0"/>
              <a:t> </a:t>
            </a:r>
            <a:r>
              <a:rPr lang="ru-RU" dirty="0" err="1" smtClean="0"/>
              <a:t>оқып </a:t>
            </a:r>
            <a:r>
              <a:rPr lang="ru-RU" dirty="0" smtClean="0"/>
              <a:t>–</a:t>
            </a:r>
            <a:r>
              <a:rPr lang="ru-RU" dirty="0" err="1" smtClean="0"/>
              <a:t>жазуды</a:t>
            </a:r>
            <a:r>
              <a:rPr lang="ru-RU" dirty="0" smtClean="0"/>
              <a:t> </a:t>
            </a:r>
            <a:r>
              <a:rPr lang="ru-RU" dirty="0" err="1" smtClean="0"/>
              <a:t>туған қаласында үйреніп, заманының ең атақты ғұламаларынан сабақ алды.Тәлімін кеңейту үшін әуелі Иранға,кейін Бағдатқа кетті.Фараби</a:t>
            </a:r>
            <a:r>
              <a:rPr lang="ru-RU" dirty="0" smtClean="0"/>
              <a:t> </a:t>
            </a:r>
            <a:r>
              <a:rPr lang="ru-RU" dirty="0" err="1" smtClean="0"/>
              <a:t>Бағдадта болған кезінде</a:t>
            </a:r>
            <a:r>
              <a:rPr lang="ru-RU" dirty="0" smtClean="0"/>
              <a:t> </a:t>
            </a:r>
            <a:r>
              <a:rPr lang="ru-RU" dirty="0" err="1" smtClean="0"/>
              <a:t>кілең атақты кісілерден</a:t>
            </a:r>
            <a:r>
              <a:rPr lang="ru-RU" dirty="0" smtClean="0"/>
              <a:t> </a:t>
            </a:r>
            <a:r>
              <a:rPr lang="ru-RU" dirty="0" err="1" smtClean="0"/>
              <a:t>дәріс алған және өзі </a:t>
            </a:r>
            <a:r>
              <a:rPr lang="ru-RU" dirty="0" smtClean="0"/>
              <a:t>де </a:t>
            </a:r>
            <a:r>
              <a:rPr lang="ru-RU" dirty="0" err="1" smtClean="0"/>
              <a:t>сабақ оқытқан</a:t>
            </a:r>
            <a:r>
              <a:rPr lang="ru-RU" dirty="0" smtClean="0"/>
              <a:t>. </a:t>
            </a:r>
            <a:r>
              <a:rPr lang="ru-RU" dirty="0" err="1" smtClean="0"/>
              <a:t>Әсіресе </a:t>
            </a:r>
            <a:r>
              <a:rPr lang="ru-RU" dirty="0" smtClean="0"/>
              <a:t>логика </a:t>
            </a:r>
            <a:r>
              <a:rPr lang="ru-RU" dirty="0" err="1" smtClean="0"/>
              <a:t>және </a:t>
            </a:r>
            <a:r>
              <a:rPr lang="ru-RU" dirty="0" smtClean="0"/>
              <a:t>грамматика </a:t>
            </a:r>
            <a:r>
              <a:rPr lang="ru-RU" dirty="0" err="1" smtClean="0"/>
              <a:t>пәндері </a:t>
            </a:r>
            <a:r>
              <a:rPr lang="ru-RU" dirty="0" smtClean="0"/>
              <a:t>мен араб </a:t>
            </a:r>
            <a:r>
              <a:rPr lang="ru-RU" dirty="0" err="1" smtClean="0"/>
              <a:t>тілін</a:t>
            </a:r>
            <a:r>
              <a:rPr lang="ru-RU" dirty="0" smtClean="0"/>
              <a:t> </a:t>
            </a:r>
            <a:r>
              <a:rPr lang="ru-RU" dirty="0" err="1" smtClean="0"/>
              <a:t>меңгеруді </a:t>
            </a:r>
            <a:r>
              <a:rPr lang="ru-RU" dirty="0" smtClean="0"/>
              <a:t>осы </a:t>
            </a:r>
            <a:r>
              <a:rPr lang="ru-RU" dirty="0" err="1" smtClean="0"/>
              <a:t>қалада жалғастырды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124744"/>
            <a:ext cx="4191000" cy="5472608"/>
          </a:xfrm>
        </p:spPr>
        <p:txBody>
          <a:bodyPr>
            <a:noAutofit/>
          </a:bodyPr>
          <a:lstStyle/>
          <a:p>
            <a:r>
              <a:rPr lang="ru-RU" sz="1200" dirty="0" err="1" smtClean="0"/>
              <a:t>Өзі діншіл</a:t>
            </a:r>
            <a:r>
              <a:rPr lang="ru-RU" sz="1200" dirty="0" smtClean="0"/>
              <a:t> </a:t>
            </a:r>
            <a:r>
              <a:rPr lang="ru-RU" sz="1200" dirty="0" err="1" smtClean="0"/>
              <a:t>адам</a:t>
            </a:r>
            <a:r>
              <a:rPr lang="ru-RU" sz="1200" dirty="0" smtClean="0"/>
              <a:t> </a:t>
            </a:r>
            <a:r>
              <a:rPr lang="ru-RU" sz="1200" dirty="0" err="1" smtClean="0"/>
              <a:t>еді.Исламның ақылға негізделген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дін</a:t>
            </a:r>
            <a:r>
              <a:rPr lang="ru-RU" sz="1200" dirty="0" smtClean="0"/>
              <a:t> </a:t>
            </a:r>
            <a:r>
              <a:rPr lang="ru-RU" sz="1200" dirty="0" err="1" smtClean="0"/>
              <a:t>екеніне</a:t>
            </a:r>
            <a:r>
              <a:rPr lang="ru-RU" sz="1200" dirty="0" smtClean="0"/>
              <a:t> </a:t>
            </a:r>
            <a:r>
              <a:rPr lang="ru-RU" sz="1200" dirty="0" err="1" smtClean="0"/>
              <a:t>сенетін</a:t>
            </a:r>
            <a:r>
              <a:rPr lang="ru-RU" sz="1200" dirty="0" smtClean="0"/>
              <a:t>. </a:t>
            </a:r>
            <a:r>
              <a:rPr lang="ru-RU" sz="1200" dirty="0" err="1" smtClean="0"/>
              <a:t>Ол</a:t>
            </a:r>
            <a:r>
              <a:rPr lang="ru-RU" sz="1200" dirty="0" smtClean="0"/>
              <a:t> </a:t>
            </a:r>
            <a:r>
              <a:rPr lang="ru-RU" sz="1200" dirty="0" err="1" smtClean="0"/>
              <a:t>парсы,араб,латын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</a:t>
            </a:r>
            <a:r>
              <a:rPr lang="ru-RU" sz="1200" dirty="0" smtClean="0"/>
              <a:t>грек </a:t>
            </a:r>
            <a:r>
              <a:rPr lang="ru-RU" sz="1200" dirty="0" err="1" smtClean="0"/>
              <a:t>тілдерін</a:t>
            </a:r>
            <a:r>
              <a:rPr lang="ru-RU" sz="1200" dirty="0" smtClean="0"/>
              <a:t> </a:t>
            </a:r>
            <a:r>
              <a:rPr lang="ru-RU" sz="1200" dirty="0" err="1" smtClean="0"/>
              <a:t>үйренді</a:t>
            </a:r>
            <a:r>
              <a:rPr lang="ru-RU" sz="1200" dirty="0" smtClean="0"/>
              <a:t>.</a:t>
            </a:r>
            <a:r>
              <a:rPr lang="ru-RU" sz="1200" dirty="0" err="1" smtClean="0"/>
              <a:t>Әсіресе грек</a:t>
            </a:r>
            <a:r>
              <a:rPr lang="ru-RU" sz="1200" dirty="0" smtClean="0"/>
              <a:t> </a:t>
            </a:r>
            <a:r>
              <a:rPr lang="ru-RU" sz="1200" dirty="0" err="1" smtClean="0"/>
              <a:t>ойшылдары</a:t>
            </a:r>
            <a:r>
              <a:rPr lang="ru-RU" sz="1200" dirty="0" smtClean="0"/>
              <a:t> Аристотель мен Платон </a:t>
            </a:r>
            <a:r>
              <a:rPr lang="ru-RU" sz="1200" dirty="0" err="1" smtClean="0"/>
              <a:t>пікірлерінің синтезін</a:t>
            </a:r>
            <a:r>
              <a:rPr lang="ru-RU" sz="1200" dirty="0" smtClean="0"/>
              <a:t> </a:t>
            </a:r>
            <a:r>
              <a:rPr lang="ru-RU" sz="1200" dirty="0" err="1" smtClean="0"/>
              <a:t>жасауға және </a:t>
            </a:r>
            <a:r>
              <a:rPr lang="ru-RU" sz="1200" dirty="0" smtClean="0"/>
              <a:t>Сократ </a:t>
            </a:r>
            <a:r>
              <a:rPr lang="ru-RU" sz="1200" dirty="0" err="1" smtClean="0"/>
              <a:t>философиясының негізін</a:t>
            </a:r>
            <a:r>
              <a:rPr lang="ru-RU" sz="1200" dirty="0" smtClean="0"/>
              <a:t> </a:t>
            </a:r>
            <a:r>
              <a:rPr lang="ru-RU" sz="1200" dirty="0" err="1" smtClean="0"/>
              <a:t>жарыққа шығаруға көп еңбек </a:t>
            </a:r>
            <a:r>
              <a:rPr lang="ru-RU" sz="1200" dirty="0" smtClean="0"/>
              <a:t>етті.</a:t>
            </a:r>
            <a:r>
              <a:rPr lang="ru-RU" sz="1200" dirty="0" err="1" smtClean="0"/>
              <a:t>Сондықтан </a:t>
            </a:r>
            <a:r>
              <a:rPr lang="ru-RU" sz="1200" dirty="0" smtClean="0"/>
              <a:t>да </a:t>
            </a:r>
            <a:r>
              <a:rPr lang="ru-RU" sz="1200" dirty="0" err="1" smtClean="0"/>
              <a:t>өзін </a:t>
            </a:r>
            <a:r>
              <a:rPr lang="ru-RU" sz="1200" dirty="0" smtClean="0"/>
              <a:t>«Хадже-и-сани»,</a:t>
            </a:r>
            <a:r>
              <a:rPr lang="ru-RU" sz="1200" dirty="0" err="1" smtClean="0"/>
              <a:t>яғни </a:t>
            </a:r>
            <a:r>
              <a:rPr lang="ru-RU" sz="1200" dirty="0" smtClean="0"/>
              <a:t>«</a:t>
            </a:r>
            <a:r>
              <a:rPr lang="ru-RU" sz="1200" dirty="0" err="1" smtClean="0"/>
              <a:t>Екінші</a:t>
            </a:r>
            <a:r>
              <a:rPr lang="ru-RU" sz="1200" dirty="0" smtClean="0"/>
              <a:t> </a:t>
            </a:r>
            <a:r>
              <a:rPr lang="ru-RU" sz="1200" dirty="0" err="1" smtClean="0"/>
              <a:t>ұстаз</a:t>
            </a:r>
            <a:r>
              <a:rPr lang="ru-RU" sz="1200" dirty="0" smtClean="0"/>
              <a:t>» </a:t>
            </a:r>
            <a:r>
              <a:rPr lang="ru-RU" sz="1200" dirty="0" err="1" smtClean="0"/>
              <a:t>деп</a:t>
            </a:r>
            <a:r>
              <a:rPr lang="ru-RU" sz="1200" dirty="0" smtClean="0"/>
              <a:t> </a:t>
            </a:r>
            <a:r>
              <a:rPr lang="ru-RU" sz="1200" dirty="0" err="1" smtClean="0"/>
              <a:t>аталады</a:t>
            </a:r>
            <a:r>
              <a:rPr lang="ru-RU" sz="1200" dirty="0" smtClean="0"/>
              <a:t>. 941 </a:t>
            </a:r>
            <a:r>
              <a:rPr lang="ru-RU" sz="1200" dirty="0" err="1" smtClean="0"/>
              <a:t>жылы</a:t>
            </a:r>
            <a:r>
              <a:rPr lang="ru-RU" sz="1200" dirty="0" smtClean="0"/>
              <a:t> </a:t>
            </a:r>
            <a:r>
              <a:rPr lang="ru-RU" sz="1200" dirty="0" err="1" smtClean="0"/>
              <a:t>Алеппоға келді.Ол</a:t>
            </a:r>
            <a:r>
              <a:rPr lang="ru-RU" sz="1200" dirty="0" smtClean="0"/>
              <a:t> </a:t>
            </a:r>
            <a:r>
              <a:rPr lang="ru-RU" sz="1200" dirty="0" err="1" smtClean="0"/>
              <a:t>жылдары</a:t>
            </a:r>
            <a:r>
              <a:rPr lang="ru-RU" sz="1200" dirty="0" smtClean="0"/>
              <a:t> </a:t>
            </a:r>
            <a:r>
              <a:rPr lang="ru-RU" sz="1200" dirty="0" err="1" smtClean="0"/>
              <a:t>Алеппо</a:t>
            </a:r>
            <a:r>
              <a:rPr lang="ru-RU" sz="1200" dirty="0" smtClean="0"/>
              <a:t> </a:t>
            </a:r>
            <a:r>
              <a:rPr lang="ru-RU" sz="1200" dirty="0" err="1" smtClean="0"/>
              <a:t>Сейфуддевле</a:t>
            </a:r>
            <a:r>
              <a:rPr lang="ru-RU" sz="1200" dirty="0" smtClean="0"/>
              <a:t> </a:t>
            </a:r>
            <a:r>
              <a:rPr lang="ru-RU" sz="1200" dirty="0" err="1" smtClean="0"/>
              <a:t>Әлидің қол астында</a:t>
            </a:r>
            <a:r>
              <a:rPr lang="ru-RU" sz="1200" dirty="0" smtClean="0"/>
              <a:t> </a:t>
            </a:r>
            <a:r>
              <a:rPr lang="ru-RU" sz="1200" dirty="0" err="1" smtClean="0"/>
              <a:t>еді</a:t>
            </a:r>
            <a:r>
              <a:rPr lang="ru-RU" sz="1200" dirty="0" smtClean="0"/>
              <a:t>. </a:t>
            </a:r>
            <a:r>
              <a:rPr lang="ru-RU" sz="1200" dirty="0" err="1" smtClean="0"/>
              <a:t>Бұл </a:t>
            </a:r>
            <a:r>
              <a:rPr lang="ru-RU" sz="1200" dirty="0" err="1" smtClean="0"/>
              <a:t>түрік әкімі түрік оқымыстысы Фарабиге</a:t>
            </a:r>
            <a:r>
              <a:rPr lang="ru-RU" sz="1200" dirty="0" smtClean="0"/>
              <a:t> </a:t>
            </a:r>
            <a:r>
              <a:rPr lang="ru-RU" sz="1200" dirty="0" err="1" smtClean="0"/>
              <a:t>үлкен сый-құрмет көрсетіп,оны сарайына</a:t>
            </a:r>
            <a:r>
              <a:rPr lang="ru-RU" sz="1200" dirty="0" smtClean="0"/>
              <a:t> </a:t>
            </a:r>
            <a:r>
              <a:rPr lang="ru-RU" sz="1200" dirty="0" err="1" smtClean="0"/>
              <a:t>алды.Кейбір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деректер</a:t>
            </a:r>
            <a:r>
              <a:rPr lang="ru-RU" sz="1200" dirty="0" smtClean="0"/>
              <a:t> </a:t>
            </a:r>
            <a:r>
              <a:rPr lang="ru-RU" sz="1200" dirty="0" err="1" smtClean="0"/>
              <a:t>Фарабидің өзіне ұсынылған шенді</a:t>
            </a:r>
            <a:r>
              <a:rPr lang="ru-RU" sz="1200" dirty="0" smtClean="0"/>
              <a:t> </a:t>
            </a:r>
            <a:r>
              <a:rPr lang="ru-RU" sz="1200" dirty="0" err="1" smtClean="0"/>
              <a:t>алмай,күндіз көкөніс өсіріп,түнде шам</a:t>
            </a:r>
            <a:r>
              <a:rPr lang="ru-RU" sz="1200" dirty="0" smtClean="0"/>
              <a:t> </a:t>
            </a:r>
            <a:r>
              <a:rPr lang="ru-RU" sz="1200" dirty="0" err="1" smtClean="0"/>
              <a:t>жарығымен философиялық ойлар</a:t>
            </a:r>
            <a:r>
              <a:rPr lang="ru-RU" sz="1200" dirty="0" smtClean="0"/>
              <a:t> </a:t>
            </a:r>
            <a:r>
              <a:rPr lang="ru-RU" sz="1200" dirty="0" err="1" smtClean="0"/>
              <a:t>жазумен</a:t>
            </a:r>
            <a:r>
              <a:rPr lang="ru-RU" sz="1200" dirty="0" smtClean="0"/>
              <a:t> </a:t>
            </a:r>
            <a:r>
              <a:rPr lang="ru-RU" sz="1200" dirty="0" err="1" smtClean="0"/>
              <a:t>айналысқандығын көрсетеді.Фараби-алғашқы </a:t>
            </a:r>
            <a:r>
              <a:rPr lang="ru-RU" sz="1200" dirty="0" smtClean="0"/>
              <a:t>ислам философы </a:t>
            </a:r>
            <a:r>
              <a:rPr lang="ru-RU" sz="1200" dirty="0" err="1" smtClean="0"/>
              <a:t>және </a:t>
            </a:r>
            <a:r>
              <a:rPr lang="ru-RU" sz="1200" dirty="0" smtClean="0"/>
              <a:t>ислам </a:t>
            </a:r>
            <a:r>
              <a:rPr lang="ru-RU" sz="1200" dirty="0" err="1" smtClean="0"/>
              <a:t>философиясын</a:t>
            </a:r>
            <a:r>
              <a:rPr lang="ru-RU" sz="1200" dirty="0" smtClean="0"/>
              <a:t> </a:t>
            </a:r>
            <a:r>
              <a:rPr lang="ru-RU" sz="1200" dirty="0" err="1" smtClean="0"/>
              <a:t>қалаушы</a:t>
            </a:r>
            <a:r>
              <a:rPr lang="ru-RU" sz="1200" dirty="0" smtClean="0"/>
              <a:t>. </a:t>
            </a:r>
            <a:r>
              <a:rPr lang="ru-RU" sz="1200" dirty="0" err="1" smtClean="0"/>
              <a:t>Кейбір</a:t>
            </a:r>
            <a:r>
              <a:rPr lang="ru-RU" sz="1200" dirty="0" smtClean="0"/>
              <a:t> </a:t>
            </a:r>
            <a:r>
              <a:rPr lang="ru-RU" sz="1200" dirty="0" err="1" smtClean="0"/>
              <a:t>зерттеушілердің пікірінше,Фарабидің </a:t>
            </a:r>
            <a:r>
              <a:rPr lang="ru-RU" sz="1200" dirty="0" smtClean="0"/>
              <a:t>«</a:t>
            </a:r>
            <a:r>
              <a:rPr lang="ru-RU" sz="1200" dirty="0" err="1" smtClean="0"/>
              <a:t>Ат-талисмус-сани</a:t>
            </a:r>
            <a:r>
              <a:rPr lang="ru-RU" sz="1200" dirty="0" smtClean="0"/>
              <a:t>» </a:t>
            </a:r>
            <a:r>
              <a:rPr lang="ru-RU" sz="1200" dirty="0" err="1" smtClean="0"/>
              <a:t>атты</a:t>
            </a:r>
            <a:r>
              <a:rPr lang="ru-RU" sz="1200" dirty="0" smtClean="0"/>
              <a:t> </a:t>
            </a:r>
            <a:r>
              <a:rPr lang="ru-RU" sz="1200" dirty="0" err="1" smtClean="0"/>
              <a:t>ең-бегірек философиясына</a:t>
            </a:r>
            <a:r>
              <a:rPr lang="ru-RU" sz="1200" dirty="0" smtClean="0"/>
              <a:t> </a:t>
            </a:r>
            <a:r>
              <a:rPr lang="ru-RU" sz="1200" dirty="0" err="1" smtClean="0"/>
              <a:t>еліктеушілік</a:t>
            </a:r>
            <a:r>
              <a:rPr lang="ru-RU" sz="1200" dirty="0" smtClean="0"/>
              <a:t>. </a:t>
            </a:r>
            <a:r>
              <a:rPr lang="ru-RU" sz="1200" dirty="0" err="1" smtClean="0"/>
              <a:t>Олай</a:t>
            </a:r>
            <a:r>
              <a:rPr lang="ru-RU" sz="1200" dirty="0" smtClean="0"/>
              <a:t> </a:t>
            </a:r>
            <a:r>
              <a:rPr lang="ru-RU" sz="1200" dirty="0" err="1" smtClean="0"/>
              <a:t>болса</a:t>
            </a:r>
            <a:r>
              <a:rPr lang="ru-RU" sz="1200" dirty="0" smtClean="0"/>
              <a:t> </a:t>
            </a:r>
            <a:r>
              <a:rPr lang="ru-RU" sz="1200" dirty="0" err="1" smtClean="0"/>
              <a:t>бұл өте жемісті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елік-теушілік,өйткені ол</a:t>
            </a:r>
            <a:r>
              <a:rPr lang="ru-RU" sz="1200" dirty="0" smtClean="0"/>
              <a:t> </a:t>
            </a:r>
            <a:r>
              <a:rPr lang="ru-RU" sz="1200" dirty="0" err="1" smtClean="0"/>
              <a:t>өзінен кейінгі</a:t>
            </a:r>
            <a:r>
              <a:rPr lang="ru-RU" sz="1200" dirty="0" smtClean="0"/>
              <a:t> </a:t>
            </a:r>
            <a:r>
              <a:rPr lang="ru-RU" sz="1200" dirty="0" err="1" smtClean="0"/>
              <a:t>бүкіл дүние ой-пікіріне</a:t>
            </a:r>
            <a:r>
              <a:rPr lang="ru-RU" sz="1200" dirty="0" smtClean="0"/>
              <a:t> </a:t>
            </a:r>
            <a:r>
              <a:rPr lang="ru-RU" sz="1200" dirty="0" err="1" smtClean="0"/>
              <a:t>құрмет көрсеткен </a:t>
            </a:r>
            <a:r>
              <a:rPr lang="ru-RU" sz="1200" dirty="0" smtClean="0"/>
              <a:t>Ибн Сина осы </a:t>
            </a:r>
            <a:r>
              <a:rPr lang="ru-RU" sz="1200" dirty="0" err="1" smtClean="0"/>
              <a:t>кітаптың арқасында </a:t>
            </a:r>
            <a:r>
              <a:rPr lang="ru-RU" sz="1200" dirty="0" smtClean="0"/>
              <a:t>грек философия- сын </a:t>
            </a:r>
            <a:r>
              <a:rPr lang="ru-RU" sz="1200" dirty="0" err="1" smtClean="0"/>
              <a:t>үйренген</a:t>
            </a:r>
            <a:r>
              <a:rPr lang="ru-RU" sz="1200" dirty="0" smtClean="0"/>
              <a:t>.Ибн-Сина </a:t>
            </a:r>
            <a:r>
              <a:rPr lang="ru-RU" sz="1200" dirty="0" err="1" smtClean="0"/>
              <a:t>былай</a:t>
            </a:r>
            <a:r>
              <a:rPr lang="ru-RU" sz="1200" dirty="0" smtClean="0"/>
              <a:t> </a:t>
            </a:r>
            <a:r>
              <a:rPr lang="ru-RU" sz="1200" dirty="0" err="1" smtClean="0"/>
              <a:t>деген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еді</a:t>
            </a:r>
            <a:r>
              <a:rPr lang="ru-RU" sz="1200" dirty="0" smtClean="0"/>
              <a:t>: «</a:t>
            </a:r>
            <a:r>
              <a:rPr lang="ru-RU" sz="1200" dirty="0" err="1" smtClean="0"/>
              <a:t>Бір</a:t>
            </a:r>
            <a:r>
              <a:rPr lang="ru-RU" sz="1200" dirty="0" smtClean="0"/>
              <a:t> </a:t>
            </a:r>
            <a:r>
              <a:rPr lang="ru-RU" sz="1200" dirty="0" err="1" smtClean="0"/>
              <a:t>кітап</a:t>
            </a:r>
            <a:r>
              <a:rPr lang="ru-RU" sz="1200" dirty="0" smtClean="0"/>
              <a:t> </a:t>
            </a:r>
            <a:r>
              <a:rPr lang="ru-RU" sz="1200" dirty="0" err="1" smtClean="0"/>
              <a:t>дүкенінен сатып</a:t>
            </a:r>
            <a:r>
              <a:rPr lang="ru-RU" sz="1200" dirty="0" smtClean="0"/>
              <a:t> </a:t>
            </a:r>
            <a:r>
              <a:rPr lang="ru-RU" sz="1200" dirty="0" err="1" smtClean="0"/>
              <a:t>алған Фарабидің кітабын</a:t>
            </a:r>
            <a:r>
              <a:rPr lang="ru-RU" sz="1200" dirty="0" smtClean="0"/>
              <a:t> </a:t>
            </a:r>
            <a:r>
              <a:rPr lang="ru-RU" sz="1200" dirty="0" err="1" smtClean="0"/>
              <a:t>оқы-ғанда</a:t>
            </a:r>
            <a:r>
              <a:rPr lang="ru-RU" sz="1200" dirty="0" smtClean="0"/>
              <a:t>,</a:t>
            </a:r>
            <a:r>
              <a:rPr lang="ru-RU" sz="1200" dirty="0" err="1" smtClean="0"/>
              <a:t>бұрын еш</a:t>
            </a:r>
            <a:r>
              <a:rPr lang="ru-RU" sz="1200" dirty="0" smtClean="0"/>
              <a:t> </a:t>
            </a:r>
            <a:r>
              <a:rPr lang="ru-RU" sz="1200" dirty="0" err="1" smtClean="0"/>
              <a:t>түсіне алмаған </a:t>
            </a:r>
            <a:r>
              <a:rPr lang="ru-RU" sz="1200" dirty="0" smtClean="0"/>
              <a:t>грек </a:t>
            </a:r>
            <a:r>
              <a:rPr lang="ru-RU" sz="1200" dirty="0" err="1" smtClean="0"/>
              <a:t>метафизикасын</a:t>
            </a:r>
            <a:r>
              <a:rPr lang="ru-RU" sz="1200" dirty="0" smtClean="0"/>
              <a:t> </a:t>
            </a:r>
            <a:r>
              <a:rPr lang="ru-RU" sz="1200" dirty="0" err="1" smtClean="0"/>
              <a:t>толығымен </a:t>
            </a:r>
            <a:r>
              <a:rPr lang="ru-RU" sz="1200" dirty="0" smtClean="0"/>
              <a:t>осы </a:t>
            </a:r>
            <a:r>
              <a:rPr lang="ru-RU" sz="1200" dirty="0" err="1" smtClean="0"/>
              <a:t>кітаптан</a:t>
            </a:r>
            <a:r>
              <a:rPr lang="ru-RU" sz="1200" dirty="0" smtClean="0"/>
              <a:t> </a:t>
            </a:r>
            <a:r>
              <a:rPr lang="ru-RU" sz="1200" dirty="0" err="1" smtClean="0"/>
              <a:t>үйрендім</a:t>
            </a:r>
            <a:r>
              <a:rPr lang="ru-RU" sz="1200" dirty="0" smtClean="0"/>
              <a:t>».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pic>
        <p:nvPicPr>
          <p:cNvPr id="5" name="Содержимое 4" descr="fj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2636912"/>
            <a:ext cx="4098155" cy="208823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196752"/>
            <a:ext cx="4191000" cy="5127848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Фараби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музыкамен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де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айналысқан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тіпті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«канун»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деп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аталған аспапты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домбыраға ұқсас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өзі ойлап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шығарған және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осы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аспаппен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бірнеше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әндер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де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шығарған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Оның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«музыка-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кітабы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»-музыка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жөнінде жазылған алғашқы ғылыми зерттеу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Фараби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Алепподан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Шамға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(Дамаск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Шамнан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Каирге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сапар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шеккенде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жұрт арасына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өзінің пікірлерін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таратқан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білімге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қызмет еткен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Ол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Алеппода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950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жылы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январь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айында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қайтыс болып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Шам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қаласының жанындағы Баб-ул-Сағыр деген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жерде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жерленді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Фарабидің ойы,қөз қарастары,өте жемісті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еңбектері, түсіндіргісі келген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ойын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өте жеңіл түсіндіре алатын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қасиеті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Шығысты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да,Батысты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да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таң қалдырды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загруженное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24128" y="1484784"/>
            <a:ext cx="2304256" cy="416697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ӘЛЕМ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ғЫЛЫМНА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ҚОСҚАН ҮЛЕСІ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268760"/>
            <a:ext cx="4191000" cy="5589240"/>
          </a:xfrm>
        </p:spPr>
        <p:txBody>
          <a:bodyPr>
            <a:noAutofit/>
          </a:bodyPr>
          <a:lstStyle/>
          <a:p>
            <a:r>
              <a:rPr lang="ru-RU" sz="1400" dirty="0" smtClean="0"/>
              <a:t>Астроном </a:t>
            </a:r>
            <a:r>
              <a:rPr lang="ru-RU" sz="1400" dirty="0" err="1" smtClean="0"/>
              <a:t>және </a:t>
            </a:r>
            <a:r>
              <a:rPr lang="ru-RU" sz="1400" dirty="0" smtClean="0"/>
              <a:t>астролог </a:t>
            </a:r>
            <a:r>
              <a:rPr lang="ru-RU" sz="1400" dirty="0" err="1" smtClean="0"/>
              <a:t>ретінде</a:t>
            </a:r>
            <a:r>
              <a:rPr lang="ru-RU" sz="1400" dirty="0" smtClean="0"/>
              <a:t> </a:t>
            </a:r>
            <a:r>
              <a:rPr lang="ru-RU" sz="1400" dirty="0" err="1" smtClean="0"/>
              <a:t>Фарабидің беделі</a:t>
            </a:r>
            <a:r>
              <a:rPr lang="ru-RU" sz="1400" dirty="0" smtClean="0"/>
              <a:t> </a:t>
            </a:r>
            <a:r>
              <a:rPr lang="ru-RU" sz="1400" dirty="0" err="1" smtClean="0"/>
              <a:t>жоғары болды</a:t>
            </a:r>
            <a:r>
              <a:rPr lang="ru-RU" sz="1400" dirty="0" smtClean="0"/>
              <a:t>, </a:t>
            </a:r>
            <a:r>
              <a:rPr lang="ru-RU" sz="1400" dirty="0" err="1" smtClean="0"/>
              <a:t>ол</a:t>
            </a:r>
            <a:r>
              <a:rPr lang="ru-RU" sz="1400" dirty="0" smtClean="0"/>
              <a:t> </a:t>
            </a:r>
            <a:r>
              <a:rPr lang="ru-RU" sz="1400" dirty="0" err="1" smtClean="0"/>
              <a:t>бұл ғылымдарды </a:t>
            </a:r>
            <a:r>
              <a:rPr lang="ru-RU" sz="1400" dirty="0" smtClean="0"/>
              <a:t>арифметика, геометрия, музыка </a:t>
            </a:r>
            <a:r>
              <a:rPr lang="ru-RU" sz="1400" dirty="0" err="1" smtClean="0"/>
              <a:t>сияқты жоғары педагогикалық ғылымдар категогриясына</a:t>
            </a:r>
            <a:r>
              <a:rPr lang="ru-RU" sz="1400" dirty="0" smtClean="0"/>
              <a:t> </a:t>
            </a:r>
            <a:r>
              <a:rPr lang="ru-RU" sz="1400" dirty="0" err="1" smtClean="0"/>
              <a:t>жатқызды</a:t>
            </a:r>
            <a:r>
              <a:rPr lang="ru-RU" sz="1400" dirty="0" smtClean="0"/>
              <a:t>. Физика мен </a:t>
            </a:r>
            <a:r>
              <a:rPr lang="ru-RU" sz="1400" dirty="0" err="1" smtClean="0"/>
              <a:t>жалпы</a:t>
            </a:r>
            <a:r>
              <a:rPr lang="ru-RU" sz="1400" dirty="0" smtClean="0"/>
              <a:t> </a:t>
            </a:r>
            <a:r>
              <a:rPr lang="ru-RU" sz="1400" dirty="0" err="1" smtClean="0"/>
              <a:t>жаратылыстанудан</a:t>
            </a:r>
            <a:r>
              <a:rPr lang="ru-RU" sz="1400" dirty="0" smtClean="0"/>
              <a:t> </a:t>
            </a:r>
            <a:r>
              <a:rPr lang="ru-RU" sz="1400" dirty="0" err="1" smtClean="0"/>
              <a:t>жазған Фараби</a:t>
            </a:r>
            <a:r>
              <a:rPr lang="ru-RU" sz="1400" dirty="0" smtClean="0"/>
              <a:t> </a:t>
            </a:r>
            <a:r>
              <a:rPr lang="ru-RU" sz="1400" dirty="0" err="1" smtClean="0"/>
              <a:t>еңбектері белгілі</a:t>
            </a:r>
            <a:r>
              <a:rPr lang="ru-RU" sz="1400" dirty="0" smtClean="0"/>
              <a:t>. </a:t>
            </a:r>
            <a:r>
              <a:rPr lang="ru-RU" sz="1400" dirty="0" err="1" smtClean="0"/>
              <a:t>Жалпы</a:t>
            </a:r>
            <a:r>
              <a:rPr lang="ru-RU" sz="1400" dirty="0" smtClean="0"/>
              <a:t> </a:t>
            </a:r>
            <a:r>
              <a:rPr lang="ru-RU" sz="1400" dirty="0" err="1" smtClean="0"/>
              <a:t>физикалық және жаратылыс</a:t>
            </a:r>
            <a:r>
              <a:rPr lang="ru-RU" sz="1400" dirty="0" smtClean="0"/>
              <a:t> </a:t>
            </a:r>
            <a:r>
              <a:rPr lang="ru-RU" sz="1400" dirty="0" err="1" smtClean="0"/>
              <a:t>құбылыстарын зерттеуде</a:t>
            </a:r>
            <a:r>
              <a:rPr lang="ru-RU" sz="1400" dirty="0" smtClean="0"/>
              <a:t> </a:t>
            </a:r>
            <a:r>
              <a:rPr lang="ru-RU" sz="1400" dirty="0" err="1" smtClean="0"/>
              <a:t>ол</a:t>
            </a:r>
            <a:r>
              <a:rPr lang="ru-RU" sz="1400" dirty="0" smtClean="0"/>
              <a:t> </a:t>
            </a:r>
            <a:r>
              <a:rPr lang="ru-RU" sz="1400" dirty="0" err="1" smtClean="0"/>
              <a:t>эксперименттер</a:t>
            </a:r>
            <a:r>
              <a:rPr lang="ru-RU" sz="1400" dirty="0" smtClean="0"/>
              <a:t> </a:t>
            </a:r>
            <a:r>
              <a:rPr lang="ru-RU" sz="1400" dirty="0" err="1" smtClean="0"/>
              <a:t>жасау</a:t>
            </a:r>
            <a:r>
              <a:rPr lang="ru-RU" sz="1400" dirty="0" smtClean="0"/>
              <a:t> </a:t>
            </a:r>
            <a:r>
              <a:rPr lang="ru-RU" sz="1400" dirty="0" err="1" smtClean="0"/>
              <a:t>қажеттілігін атап</a:t>
            </a:r>
            <a:r>
              <a:rPr lang="ru-RU" sz="1400" dirty="0" smtClean="0"/>
              <a:t> </a:t>
            </a:r>
            <a:r>
              <a:rPr lang="ru-RU" sz="1400" dirty="0" err="1" smtClean="0"/>
              <a:t>көрсетеді.</a:t>
            </a:r>
            <a:r>
              <a:rPr lang="ru-RU" sz="1400" dirty="0" smtClean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  <a:p>
            <a:r>
              <a:rPr lang="ru-RU" sz="1400" dirty="0" err="1" smtClean="0"/>
              <a:t>Фараби</a:t>
            </a:r>
            <a:r>
              <a:rPr lang="ru-RU" sz="1400" dirty="0" smtClean="0"/>
              <a:t> </a:t>
            </a:r>
            <a:r>
              <a:rPr lang="ru-RU" sz="1400" dirty="0" err="1" smtClean="0"/>
              <a:t>тамаша</a:t>
            </a:r>
            <a:r>
              <a:rPr lang="ru-RU" sz="1400" dirty="0" smtClean="0"/>
              <a:t> </a:t>
            </a:r>
            <a:r>
              <a:rPr lang="ru-RU" sz="1400" dirty="0" err="1" smtClean="0"/>
              <a:t>дәрігер ретінде</a:t>
            </a:r>
            <a:r>
              <a:rPr lang="ru-RU" sz="1400" dirty="0" smtClean="0"/>
              <a:t> де </a:t>
            </a:r>
            <a:r>
              <a:rPr lang="ru-RU" sz="1400" dirty="0" err="1" smtClean="0"/>
              <a:t>белгілі</a:t>
            </a:r>
            <a:r>
              <a:rPr lang="ru-RU" sz="1400" dirty="0" smtClean="0"/>
              <a:t>. </a:t>
            </a:r>
            <a:r>
              <a:rPr lang="ru-RU" sz="1400" dirty="0" err="1" smtClean="0"/>
              <a:t>Дәрігерлік қызыметіне байланысты</a:t>
            </a:r>
            <a:r>
              <a:rPr lang="ru-RU" sz="1400" dirty="0" smtClean="0"/>
              <a:t> </a:t>
            </a:r>
            <a:r>
              <a:rPr lang="ru-RU" sz="1400" dirty="0" err="1" smtClean="0"/>
              <a:t>Фараби</a:t>
            </a:r>
            <a:r>
              <a:rPr lang="ru-RU" sz="1400" dirty="0" smtClean="0"/>
              <a:t>, </a:t>
            </a:r>
            <a:r>
              <a:rPr lang="ru-RU" sz="1400" dirty="0" err="1" smtClean="0"/>
              <a:t>сол</a:t>
            </a:r>
            <a:r>
              <a:rPr lang="ru-RU" sz="1400" dirty="0" smtClean="0"/>
              <a:t> </a:t>
            </a:r>
            <a:r>
              <a:rPr lang="ru-RU" sz="1400" dirty="0" err="1" smtClean="0"/>
              <a:t>замандағы басқа </a:t>
            </a:r>
            <a:r>
              <a:rPr lang="ru-RU" sz="1400" dirty="0" smtClean="0"/>
              <a:t>да </a:t>
            </a:r>
            <a:r>
              <a:rPr lang="ru-RU" sz="1400" dirty="0" err="1" smtClean="0"/>
              <a:t>дәрігерлер сияқты</a:t>
            </a:r>
            <a:r>
              <a:rPr lang="ru-RU" sz="1400" dirty="0" smtClean="0"/>
              <a:t>, </a:t>
            </a:r>
            <a:r>
              <a:rPr lang="ru-RU" sz="1400" dirty="0" err="1" smtClean="0"/>
              <a:t>алхимиямен</a:t>
            </a:r>
            <a:r>
              <a:rPr lang="ru-RU" sz="1400" dirty="0" smtClean="0"/>
              <a:t>, </a:t>
            </a:r>
            <a:r>
              <a:rPr lang="ru-RU" sz="1400" dirty="0" err="1" smtClean="0"/>
              <a:t>ботаникамен</a:t>
            </a:r>
            <a:r>
              <a:rPr lang="ru-RU" sz="1400" dirty="0" smtClean="0"/>
              <a:t>, </a:t>
            </a:r>
            <a:r>
              <a:rPr lang="ru-RU" sz="1400" dirty="0" err="1" smtClean="0"/>
              <a:t>минерологиямен</a:t>
            </a:r>
            <a:r>
              <a:rPr lang="ru-RU" sz="1400" dirty="0" smtClean="0"/>
              <a:t> </a:t>
            </a:r>
            <a:r>
              <a:rPr lang="ru-RU" sz="1400" dirty="0" err="1" smtClean="0"/>
              <a:t>айналысады</a:t>
            </a:r>
            <a:r>
              <a:rPr lang="ru-RU" sz="1400" dirty="0" smtClean="0"/>
              <a:t>. </a:t>
            </a:r>
            <a:r>
              <a:rPr lang="ru-RU" sz="1400" dirty="0" err="1" smtClean="0"/>
              <a:t>ғылымның бұл салаларының бәрі жаратылыстану</a:t>
            </a:r>
            <a:r>
              <a:rPr lang="ru-RU" sz="1400" dirty="0" smtClean="0"/>
              <a:t> </a:t>
            </a:r>
            <a:r>
              <a:rPr lang="ru-RU" sz="1400" dirty="0" err="1" smtClean="0"/>
              <a:t>құрамына кіретін</a:t>
            </a:r>
            <a:r>
              <a:rPr lang="ru-RU" sz="1400" dirty="0" smtClean="0"/>
              <a:t>. </a:t>
            </a:r>
            <a:r>
              <a:rPr lang="ru-RU" sz="1400" dirty="0" err="1" smtClean="0"/>
              <a:t>Фараби</a:t>
            </a:r>
            <a:r>
              <a:rPr lang="ru-RU" sz="1400" dirty="0" smtClean="0"/>
              <a:t> </a:t>
            </a:r>
            <a:r>
              <a:rPr lang="ru-RU" sz="1400" dirty="0" err="1" smtClean="0"/>
              <a:t>географияға көп көңіл бөлді.</a:t>
            </a:r>
            <a:r>
              <a:rPr lang="ru-RU" sz="1400" dirty="0" smtClean="0"/>
              <a:t> </a:t>
            </a:r>
            <a:r>
              <a:rPr lang="ru-RU" sz="1400" dirty="0" err="1" smtClean="0"/>
              <a:t>Саяхатшы</a:t>
            </a:r>
            <a:r>
              <a:rPr lang="ru-RU" sz="1400" dirty="0" smtClean="0"/>
              <a:t> </a:t>
            </a:r>
            <a:r>
              <a:rPr lang="ru-RU" sz="1400" dirty="0" err="1" smtClean="0"/>
              <a:t>ретінде</a:t>
            </a:r>
            <a:r>
              <a:rPr lang="ru-RU" sz="1400" dirty="0" smtClean="0"/>
              <a:t> </a:t>
            </a:r>
            <a:r>
              <a:rPr lang="ru-RU" sz="1400" dirty="0" err="1" smtClean="0"/>
              <a:t>ол</a:t>
            </a:r>
            <a:r>
              <a:rPr lang="ru-RU" sz="1400" dirty="0" smtClean="0"/>
              <a:t>, </a:t>
            </a:r>
            <a:r>
              <a:rPr lang="ru-RU" sz="1400" dirty="0" err="1" smtClean="0"/>
              <a:t>Қазақстан </a:t>
            </a:r>
            <a:r>
              <a:rPr lang="ru-RU" sz="1400" dirty="0" smtClean="0"/>
              <a:t>мен </a:t>
            </a:r>
            <a:r>
              <a:rPr lang="ru-RU" sz="1400" dirty="0" err="1" smtClean="0"/>
              <a:t>Орталық Азияның</a:t>
            </a:r>
            <a:r>
              <a:rPr lang="ru-RU" sz="1400" dirty="0" smtClean="0"/>
              <a:t>, </a:t>
            </a:r>
            <a:r>
              <a:rPr lang="ru-RU" sz="1400" dirty="0" err="1" smtClean="0"/>
              <a:t>Таяу</a:t>
            </a:r>
            <a:r>
              <a:rPr lang="ru-RU" sz="1400" dirty="0" smtClean="0"/>
              <a:t> </a:t>
            </a:r>
            <a:r>
              <a:rPr lang="ru-RU" sz="1400" dirty="0" err="1" smtClean="0"/>
              <a:t>Шығыстың</a:t>
            </a:r>
            <a:r>
              <a:rPr lang="ru-RU" sz="1400" dirty="0" smtClean="0"/>
              <a:t>, </a:t>
            </a:r>
            <a:r>
              <a:rPr lang="ru-RU" sz="1400" dirty="0" err="1" smtClean="0"/>
              <a:t>Африканың көптеген ғылыми және мәдени орталықтарында болды</a:t>
            </a:r>
            <a:r>
              <a:rPr lang="ru-RU" sz="1400" dirty="0" smtClean="0"/>
              <a:t>. </a:t>
            </a:r>
            <a:r>
              <a:rPr lang="ru-RU" sz="1400" dirty="0" err="1" smtClean="0"/>
              <a:t>Оның Отрарда</a:t>
            </a:r>
            <a:r>
              <a:rPr lang="ru-RU" sz="1400" dirty="0" smtClean="0"/>
              <a:t>, Талас, </a:t>
            </a:r>
            <a:r>
              <a:rPr lang="ru-RU" sz="1400" dirty="0" err="1" smtClean="0"/>
              <a:t>Шаш</a:t>
            </a:r>
            <a:r>
              <a:rPr lang="ru-RU" sz="1400" dirty="0" smtClean="0"/>
              <a:t>, </a:t>
            </a:r>
            <a:r>
              <a:rPr lang="ru-RU" sz="1400" dirty="0" err="1" smtClean="0"/>
              <a:t>Самархант</a:t>
            </a:r>
            <a:r>
              <a:rPr lang="ru-RU" sz="1400" dirty="0" smtClean="0"/>
              <a:t>, Бухара, Хива, Кабул, </a:t>
            </a:r>
            <a:r>
              <a:rPr lang="ru-RU" sz="1400" dirty="0" err="1" smtClean="0"/>
              <a:t>Бағдат, </a:t>
            </a:r>
            <a:r>
              <a:rPr lang="ru-RU" sz="1400" dirty="0" smtClean="0"/>
              <a:t>Дамаск </a:t>
            </a:r>
            <a:r>
              <a:rPr lang="ru-RU" sz="1400" dirty="0" err="1" smtClean="0"/>
              <a:t>қалаларында болғаны құжат түрінде </a:t>
            </a:r>
            <a:r>
              <a:rPr lang="ru-RU" sz="1400" dirty="0" err="1" smtClean="0"/>
              <a:t>белгілі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343400" cy="498383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 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Барлық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елдер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қалаларда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Фараби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жаратылыс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зерттеушісі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, географ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және астрорном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ретінде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аймақты оқып үйренді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орынның координаталарын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анықтады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т.б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Жаратылсытануға Фараби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басты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мән берді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Ол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“қандай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да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бір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педагогикалық ғылымға қарағанда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табиғат туралы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ғылым әлдеқайда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бай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және кең көлемді болып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келеді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деп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жазды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Өзінің басқа бір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еңбегінде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философияны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оқып үйренуден бұрын табиғат туралы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ғылымды игеру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керек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өйткені бұл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ғылымадамға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барынша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жақын, мәндері анық және оған түсінікті ғылым саласы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деп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жазады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. 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Фарабидің тамаша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өте бағалы еңбегі “Даналықтың маржандары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деген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трактаты 1000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жылдан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бері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Шығыс университеттерінің оқулық құралы болып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келеді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. </a:t>
            </a:r>
            <a:br>
              <a:rPr lang="ru-RU" sz="2500" dirty="0" smtClean="0">
                <a:latin typeface="Arial" pitchFamily="34" charset="0"/>
                <a:cs typeface="Arial" pitchFamily="34" charset="0"/>
              </a:rPr>
            </a:br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Фараби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еңбектері Европаның Қайта өрлеуінде үлкен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рол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атқарды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. Бэкон, Л. Да Винчи, Коперник,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кеплер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, Лейбниц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сияқты оқымыстылар өз жетістіктері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үшін Фарабиге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қарыздар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. 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Бүкіл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өркениеттің жан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дүниесін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даму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бағытындағы оның білімін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 err="1" smtClean="0">
                <a:latin typeface="Arial" pitchFamily="34" charset="0"/>
                <a:cs typeface="Arial" pitchFamily="34" charset="0"/>
              </a:rPr>
              <a:t>бағалау оңай емес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Ирандағы Фараби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туындылары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Бүгінде Ирандағы көне қолжазбалар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саны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шамамен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милионға жетіп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жығылады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...Бұған дейін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әртүрлі кітапханалардың қолжазба қорларынан Фарабидің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36 трактаты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табылған еді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Солардың кейбірінің қайталай көшірлген нұсқаларын есептей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келгенде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барлығы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98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қолжазбаның жайы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белгілі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отыр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Бұл әзірге белгілі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болғаны ғана.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...Басы бар да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аяғы жоқ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аяғы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бар да бас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жағы сақталмағана дүниелер қаншама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Бұған қоса қай Фарабидікі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екені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белгісіз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туындылар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да бар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загруженное (4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08104" y="2276872"/>
            <a:ext cx="2808312" cy="28402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Иранның </a:t>
            </a:r>
            <a:r>
              <a:rPr lang="ru-RU" dirty="0" smtClean="0"/>
              <a:t>Тегеран, </a:t>
            </a:r>
            <a:r>
              <a:rPr lang="ru-RU" dirty="0" err="1" smtClean="0"/>
              <a:t>Құм, Мешхед</a:t>
            </a:r>
            <a:r>
              <a:rPr lang="ru-RU" dirty="0" smtClean="0"/>
              <a:t>, </a:t>
            </a:r>
            <a:r>
              <a:rPr lang="ru-RU" dirty="0" err="1" smtClean="0"/>
              <a:t>Тәбриз, </a:t>
            </a:r>
            <a:r>
              <a:rPr lang="ru-RU" dirty="0" smtClean="0"/>
              <a:t>Исфахан, </a:t>
            </a:r>
            <a:r>
              <a:rPr lang="ru-RU" dirty="0" err="1" smtClean="0"/>
              <a:t>Рәшт және Иәзд шарҺарларындағы кітапханаларда</a:t>
            </a:r>
            <a:r>
              <a:rPr lang="ru-RU" dirty="0" smtClean="0"/>
              <a:t> </a:t>
            </a:r>
            <a:r>
              <a:rPr lang="ru-RU" dirty="0" err="1" smtClean="0"/>
              <a:t>сақталған Фараби</a:t>
            </a:r>
            <a:r>
              <a:rPr lang="ru-RU" dirty="0" smtClean="0"/>
              <a:t> </a:t>
            </a:r>
            <a:r>
              <a:rPr lang="ru-RU" dirty="0" err="1" smtClean="0"/>
              <a:t>еңбектерінің бәрі </a:t>
            </a:r>
            <a:r>
              <a:rPr lang="ru-RU" dirty="0" smtClean="0"/>
              <a:t>де араб </a:t>
            </a:r>
            <a:r>
              <a:rPr lang="ru-RU" dirty="0" err="1" smtClean="0"/>
              <a:t>тілінде</a:t>
            </a:r>
            <a:r>
              <a:rPr lang="ru-RU" dirty="0" smtClean="0"/>
              <a:t>. </a:t>
            </a:r>
            <a:r>
              <a:rPr lang="ru-RU" dirty="0" err="1" smtClean="0"/>
              <a:t>Дегенмен</a:t>
            </a:r>
            <a:r>
              <a:rPr lang="ru-RU" dirty="0" smtClean="0"/>
              <a:t>, </a:t>
            </a:r>
            <a:r>
              <a:rPr lang="ru-RU" dirty="0" err="1" smtClean="0"/>
              <a:t>кей</a:t>
            </a:r>
            <a:r>
              <a:rPr lang="ru-RU" dirty="0" smtClean="0"/>
              <a:t> </a:t>
            </a:r>
            <a:r>
              <a:rPr lang="ru-RU" dirty="0" err="1" smtClean="0"/>
              <a:t>туындыларының аударма</a:t>
            </a:r>
            <a:r>
              <a:rPr lang="ru-RU" dirty="0" smtClean="0"/>
              <a:t> </a:t>
            </a:r>
            <a:r>
              <a:rPr lang="ru-RU" dirty="0" err="1" smtClean="0"/>
              <a:t>қолжазбаларына </a:t>
            </a:r>
            <a:r>
              <a:rPr lang="ru-RU" dirty="0" smtClean="0"/>
              <a:t>да </a:t>
            </a:r>
            <a:r>
              <a:rPr lang="ru-RU" dirty="0" err="1" smtClean="0"/>
              <a:t>сілтеме</a:t>
            </a:r>
            <a:r>
              <a:rPr lang="ru-RU" dirty="0" smtClean="0"/>
              <a:t> </a:t>
            </a:r>
            <a:r>
              <a:rPr lang="ru-RU" dirty="0" err="1" smtClean="0"/>
              <a:t>жасалып</a:t>
            </a:r>
            <a:r>
              <a:rPr lang="ru-RU" dirty="0" smtClean="0"/>
              <a:t> </a:t>
            </a:r>
            <a:r>
              <a:rPr lang="ru-RU" dirty="0" err="1" smtClean="0"/>
              <a:t>отырылған</a:t>
            </a:r>
            <a:r>
              <a:rPr lang="ru-RU" dirty="0" smtClean="0"/>
              <a:t>. </a:t>
            </a:r>
            <a:r>
              <a:rPr lang="ru-RU" dirty="0" err="1" smtClean="0"/>
              <a:t>Еегеран</a:t>
            </a:r>
            <a:r>
              <a:rPr lang="ru-RU" dirty="0" smtClean="0"/>
              <a:t> </a:t>
            </a:r>
            <a:r>
              <a:rPr lang="ru-RU" dirty="0" err="1" smtClean="0"/>
              <a:t>университеті</a:t>
            </a:r>
            <a:r>
              <a:rPr lang="ru-RU" dirty="0" smtClean="0"/>
              <a:t> </a:t>
            </a:r>
            <a:r>
              <a:rPr lang="ru-RU" dirty="0" err="1" smtClean="0"/>
              <a:t>кітапханасынада</a:t>
            </a:r>
            <a:r>
              <a:rPr lang="ru-RU" dirty="0" smtClean="0"/>
              <a:t> </a:t>
            </a:r>
            <a:r>
              <a:rPr lang="ru-RU" dirty="0" err="1" smtClean="0"/>
              <a:t>сақталған «Қисын </a:t>
            </a:r>
            <a:r>
              <a:rPr lang="ru-RU" dirty="0" smtClean="0"/>
              <a:t>(Логика) </a:t>
            </a:r>
            <a:r>
              <a:rPr lang="ru-RU" dirty="0" err="1" smtClean="0"/>
              <a:t>іліміне</a:t>
            </a:r>
            <a:r>
              <a:rPr lang="ru-RU" dirty="0" smtClean="0"/>
              <a:t> </a:t>
            </a:r>
            <a:r>
              <a:rPr lang="ru-RU" dirty="0" err="1" smtClean="0"/>
              <a:t>кіріспе</a:t>
            </a:r>
            <a:r>
              <a:rPr lang="ru-RU" dirty="0" smtClean="0"/>
              <a:t>» </a:t>
            </a:r>
            <a:r>
              <a:rPr lang="ru-RU" dirty="0" err="1" smtClean="0"/>
              <a:t>трактатының </a:t>
            </a:r>
            <a:r>
              <a:rPr lang="ru-RU" dirty="0" smtClean="0"/>
              <a:t>еврей </a:t>
            </a:r>
            <a:r>
              <a:rPr lang="ru-RU" dirty="0" err="1" smtClean="0"/>
              <a:t>тілінде</a:t>
            </a:r>
            <a:r>
              <a:rPr lang="ru-RU" dirty="0" smtClean="0"/>
              <a:t> </a:t>
            </a:r>
            <a:r>
              <a:rPr lang="ru-RU" dirty="0" err="1" smtClean="0"/>
              <a:t>үш бірдей</a:t>
            </a:r>
            <a:r>
              <a:rPr lang="ru-RU" dirty="0" smtClean="0"/>
              <a:t> </a:t>
            </a:r>
            <a:r>
              <a:rPr lang="ru-RU" dirty="0" err="1" smtClean="0"/>
              <a:t>аудармасы</a:t>
            </a:r>
            <a:r>
              <a:rPr lang="ru-RU" dirty="0" smtClean="0"/>
              <a:t> бар. </a:t>
            </a:r>
            <a:r>
              <a:rPr lang="ru-RU" dirty="0" err="1" smtClean="0"/>
              <a:t>Муса</a:t>
            </a:r>
            <a:r>
              <a:rPr lang="ru-RU" dirty="0" smtClean="0"/>
              <a:t> бей </a:t>
            </a:r>
            <a:r>
              <a:rPr lang="ru-RU" dirty="0" err="1" smtClean="0"/>
              <a:t>Ладхейс</a:t>
            </a:r>
            <a:r>
              <a:rPr lang="ru-RU" dirty="0" smtClean="0"/>
              <a:t> </a:t>
            </a:r>
            <a:r>
              <a:rPr lang="ru-RU" dirty="0" err="1" smtClean="0"/>
              <a:t>Иахуди</a:t>
            </a:r>
            <a:r>
              <a:rPr lang="ru-RU" dirty="0" smtClean="0"/>
              <a:t>, </a:t>
            </a:r>
            <a:r>
              <a:rPr lang="ru-RU" dirty="0" err="1" smtClean="0"/>
              <a:t>Самуэл</a:t>
            </a:r>
            <a:r>
              <a:rPr lang="ru-RU" dirty="0" smtClean="0"/>
              <a:t> Бен Табун </a:t>
            </a:r>
            <a:r>
              <a:rPr lang="ru-RU" dirty="0" err="1" smtClean="0"/>
              <a:t>және </a:t>
            </a:r>
            <a:r>
              <a:rPr lang="ru-RU" dirty="0" smtClean="0"/>
              <a:t>Шалом </a:t>
            </a:r>
            <a:r>
              <a:rPr lang="ru-RU" dirty="0" err="1" smtClean="0"/>
              <a:t>бен</a:t>
            </a:r>
            <a:r>
              <a:rPr lang="ru-RU" dirty="0" smtClean="0"/>
              <a:t> </a:t>
            </a:r>
            <a:r>
              <a:rPr lang="ru-RU" dirty="0" err="1" smtClean="0"/>
              <a:t>Аюб</a:t>
            </a:r>
            <a:r>
              <a:rPr lang="ru-RU" dirty="0" smtClean="0"/>
              <a:t> </a:t>
            </a:r>
            <a:r>
              <a:rPr lang="ru-RU" dirty="0" err="1" smtClean="0"/>
              <a:t>аударған </a:t>
            </a:r>
            <a:r>
              <a:rPr lang="ru-RU" dirty="0" smtClean="0"/>
              <a:t>осы </a:t>
            </a:r>
            <a:r>
              <a:rPr lang="ru-RU" dirty="0" err="1" smtClean="0"/>
              <a:t>тракаттың тағы бір</a:t>
            </a:r>
            <a:r>
              <a:rPr lang="ru-RU" dirty="0" smtClean="0"/>
              <a:t> </a:t>
            </a:r>
            <a:r>
              <a:rPr lang="ru-RU" dirty="0" err="1" smtClean="0"/>
              <a:t>көшірмесі </a:t>
            </a:r>
            <a:r>
              <a:rPr lang="ru-RU" dirty="0" smtClean="0"/>
              <a:t>мен </a:t>
            </a:r>
            <a:r>
              <a:rPr lang="ru-RU" dirty="0" err="1" smtClean="0"/>
              <a:t>аударма</a:t>
            </a:r>
            <a:r>
              <a:rPr lang="ru-RU" dirty="0" smtClean="0"/>
              <a:t> </a:t>
            </a:r>
            <a:r>
              <a:rPr lang="ru-RU" dirty="0" err="1" smtClean="0"/>
              <a:t>қолжазбалары бүгінде </a:t>
            </a:r>
            <a:r>
              <a:rPr lang="ru-RU" dirty="0" smtClean="0"/>
              <a:t>Париж </a:t>
            </a:r>
            <a:r>
              <a:rPr lang="ru-RU" dirty="0" err="1" smtClean="0"/>
              <a:t>ұлттық кітапханасында</a:t>
            </a:r>
            <a:r>
              <a:rPr lang="ru-RU" dirty="0" smtClean="0"/>
              <a:t> </a:t>
            </a:r>
            <a:r>
              <a:rPr lang="ru-RU" dirty="0" err="1" smtClean="0"/>
              <a:t>сақтаулы тұр</a:t>
            </a:r>
            <a:r>
              <a:rPr lang="ru-RU" dirty="0" smtClean="0"/>
              <a:t>. </a:t>
            </a:r>
            <a:r>
              <a:rPr lang="ru-RU" dirty="0" err="1" smtClean="0"/>
              <a:t>Деректерге</a:t>
            </a:r>
            <a:r>
              <a:rPr lang="ru-RU" dirty="0" smtClean="0"/>
              <a:t> </a:t>
            </a:r>
            <a:r>
              <a:rPr lang="ru-RU" dirty="0" err="1" smtClean="0"/>
              <a:t>сенсек</a:t>
            </a:r>
            <a:r>
              <a:rPr lang="ru-RU" dirty="0" smtClean="0"/>
              <a:t> </a:t>
            </a:r>
            <a:r>
              <a:rPr lang="ru-RU" dirty="0" err="1" smtClean="0"/>
              <a:t>Фараби</a:t>
            </a:r>
            <a:r>
              <a:rPr lang="ru-RU" dirty="0" smtClean="0"/>
              <a:t> </a:t>
            </a:r>
            <a:r>
              <a:rPr lang="ru-RU" dirty="0" err="1" smtClean="0"/>
              <a:t>дүние салысымен</a:t>
            </a:r>
            <a:r>
              <a:rPr lang="ru-RU" dirty="0" smtClean="0"/>
              <a:t> </a:t>
            </a:r>
            <a:r>
              <a:rPr lang="ru-RU" dirty="0" err="1" smtClean="0"/>
              <a:t>оның дүниелереі шетінен</a:t>
            </a:r>
            <a:r>
              <a:rPr lang="ru-RU" dirty="0" smtClean="0"/>
              <a:t> еврей </a:t>
            </a:r>
            <a:r>
              <a:rPr lang="ru-RU" dirty="0" err="1" smtClean="0"/>
              <a:t>тіліне</a:t>
            </a:r>
            <a:r>
              <a:rPr lang="ru-RU" dirty="0" smtClean="0"/>
              <a:t> </a:t>
            </a:r>
            <a:r>
              <a:rPr lang="ru-RU" dirty="0" err="1" smtClean="0"/>
              <a:t>аударыла</a:t>
            </a:r>
            <a:r>
              <a:rPr lang="ru-RU" dirty="0" smtClean="0"/>
              <a:t> </a:t>
            </a:r>
            <a:r>
              <a:rPr lang="ru-RU" dirty="0" err="1" smtClean="0"/>
              <a:t>бастаған екен</a:t>
            </a:r>
            <a:r>
              <a:rPr lang="ru-RU" dirty="0" smtClean="0"/>
              <a:t>. </a:t>
            </a:r>
            <a:r>
              <a:rPr lang="ru-RU" dirty="0" err="1" smtClean="0"/>
              <a:t>Ендеше</a:t>
            </a:r>
            <a:r>
              <a:rPr lang="ru-RU" dirty="0" smtClean="0"/>
              <a:t>, </a:t>
            </a:r>
            <a:r>
              <a:rPr lang="ru-RU" dirty="0" err="1" smtClean="0"/>
              <a:t>ғұламаның көптеген еңбектері басқа тілге</a:t>
            </a:r>
            <a:r>
              <a:rPr lang="ru-RU" dirty="0" smtClean="0"/>
              <a:t> </a:t>
            </a:r>
            <a:r>
              <a:rPr lang="ru-RU" dirty="0" err="1" smtClean="0"/>
              <a:t>қарағанда, </a:t>
            </a:r>
            <a:r>
              <a:rPr lang="ru-RU" dirty="0" smtClean="0"/>
              <a:t>еврей </a:t>
            </a:r>
            <a:r>
              <a:rPr lang="ru-RU" dirty="0" err="1" smtClean="0"/>
              <a:t>тіліне</a:t>
            </a:r>
            <a:r>
              <a:rPr lang="ru-RU" dirty="0" smtClean="0"/>
              <a:t> </a:t>
            </a:r>
            <a:r>
              <a:rPr lang="ru-RU" dirty="0" err="1" smtClean="0"/>
              <a:t>көп аударлыған болса</a:t>
            </a:r>
            <a:r>
              <a:rPr lang="ru-RU" dirty="0" smtClean="0"/>
              <a:t> </a:t>
            </a:r>
            <a:r>
              <a:rPr lang="ru-RU" dirty="0" err="1" smtClean="0"/>
              <a:t>оған таңдануға болмайды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 Мешхед</a:t>
            </a:r>
            <a:r>
              <a:rPr lang="ru-RU" dirty="0" smtClean="0"/>
              <a:t> </a:t>
            </a:r>
            <a:r>
              <a:rPr lang="ru-RU" dirty="0" err="1" smtClean="0"/>
              <a:t>шаҺарындағы резави</a:t>
            </a:r>
            <a:r>
              <a:rPr lang="ru-RU" dirty="0" smtClean="0"/>
              <a:t> </a:t>
            </a:r>
            <a:r>
              <a:rPr lang="ru-RU" dirty="0" err="1" smtClean="0"/>
              <a:t>кітапханасында</a:t>
            </a:r>
            <a:r>
              <a:rPr lang="ru-RU" dirty="0" smtClean="0"/>
              <a:t> </a:t>
            </a:r>
            <a:r>
              <a:rPr lang="ru-RU" dirty="0" err="1" smtClean="0"/>
              <a:t>қолжазба күйінде сақталған Фарабидің қасиде қалыбында жазған жырлары</a:t>
            </a:r>
            <a:r>
              <a:rPr lang="ru-RU" dirty="0" smtClean="0"/>
              <a:t> </a:t>
            </a:r>
            <a:r>
              <a:rPr lang="ru-RU" dirty="0" err="1" smtClean="0"/>
              <a:t>қоса көшірілген өлең жинағы </a:t>
            </a:r>
            <a:r>
              <a:rPr lang="ru-RU" dirty="0" smtClean="0"/>
              <a:t>да </a:t>
            </a:r>
            <a:r>
              <a:rPr lang="ru-RU" dirty="0" err="1" smtClean="0"/>
              <a:t>назар</a:t>
            </a:r>
            <a:r>
              <a:rPr lang="ru-RU" dirty="0" smtClean="0"/>
              <a:t> </a:t>
            </a:r>
            <a:r>
              <a:rPr lang="ru-RU" dirty="0" err="1" smtClean="0"/>
              <a:t>аудартпай</a:t>
            </a:r>
            <a:r>
              <a:rPr lang="ru-RU" dirty="0" smtClean="0"/>
              <a:t> </a:t>
            </a:r>
            <a:r>
              <a:rPr lang="ru-RU" dirty="0" err="1" smtClean="0"/>
              <a:t>қоймайды</a:t>
            </a:r>
            <a:r>
              <a:rPr lang="ru-RU" dirty="0" smtClean="0"/>
              <a:t>. </a:t>
            </a:r>
            <a:r>
              <a:rPr lang="ru-RU" dirty="0" err="1" smtClean="0"/>
              <a:t>Жалпы</a:t>
            </a:r>
            <a:r>
              <a:rPr lang="ru-RU" dirty="0" smtClean="0"/>
              <a:t>, </a:t>
            </a:r>
            <a:r>
              <a:rPr lang="ru-RU" dirty="0" err="1" smtClean="0"/>
              <a:t>Фарабидің </a:t>
            </a:r>
            <a:r>
              <a:rPr lang="ru-RU" dirty="0" smtClean="0"/>
              <a:t>тек араб </a:t>
            </a:r>
            <a:r>
              <a:rPr lang="ru-RU" dirty="0" err="1" smtClean="0"/>
              <a:t>тілінде</a:t>
            </a:r>
            <a:r>
              <a:rPr lang="ru-RU" dirty="0" smtClean="0"/>
              <a:t> </a:t>
            </a:r>
            <a:r>
              <a:rPr lang="ru-RU" dirty="0" err="1" smtClean="0"/>
              <a:t>ғана емес</a:t>
            </a:r>
            <a:r>
              <a:rPr lang="ru-RU" dirty="0" smtClean="0"/>
              <a:t>, парсы </a:t>
            </a:r>
            <a:r>
              <a:rPr lang="ru-RU" dirty="0" err="1" smtClean="0"/>
              <a:t>тілінде</a:t>
            </a:r>
            <a:r>
              <a:rPr lang="ru-RU" dirty="0" smtClean="0"/>
              <a:t> де </a:t>
            </a:r>
            <a:r>
              <a:rPr lang="ru-RU" dirty="0" err="1" smtClean="0"/>
              <a:t>өлең жазғаны жайлы</a:t>
            </a:r>
            <a:r>
              <a:rPr lang="ru-RU" dirty="0" smtClean="0"/>
              <a:t> </a:t>
            </a:r>
            <a:r>
              <a:rPr lang="ru-RU" dirty="0" err="1" smtClean="0"/>
              <a:t>дерек</a:t>
            </a:r>
            <a:r>
              <a:rPr lang="ru-RU" dirty="0" smtClean="0"/>
              <a:t> бар. </a:t>
            </a:r>
            <a:r>
              <a:rPr lang="ru-RU" dirty="0" err="1" smtClean="0"/>
              <a:t>Алайда</a:t>
            </a:r>
            <a:r>
              <a:rPr lang="ru-RU" dirty="0" smtClean="0"/>
              <a:t> </a:t>
            </a:r>
            <a:r>
              <a:rPr lang="ru-RU" dirty="0" err="1" smtClean="0"/>
              <a:t>оның </a:t>
            </a:r>
            <a:r>
              <a:rPr lang="ru-RU" dirty="0" smtClean="0"/>
              <a:t>тек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рубиі</a:t>
            </a:r>
            <a:r>
              <a:rPr lang="ru-RU" dirty="0" smtClean="0"/>
              <a:t> </a:t>
            </a:r>
            <a:r>
              <a:rPr lang="ru-RU" dirty="0" err="1" smtClean="0"/>
              <a:t>ғана бүгінге жетіп</a:t>
            </a:r>
            <a:r>
              <a:rPr lang="ru-RU" dirty="0" smtClean="0"/>
              <a:t> </a:t>
            </a:r>
            <a:r>
              <a:rPr lang="ru-RU" dirty="0" err="1" smtClean="0"/>
              <a:t>отыр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124744"/>
            <a:ext cx="4191000" cy="5199856"/>
          </a:xfrm>
        </p:spPr>
        <p:txBody>
          <a:bodyPr>
            <a:noAutofit/>
          </a:bodyPr>
          <a:lstStyle/>
          <a:p>
            <a:r>
              <a:rPr lang="ru-RU" sz="1500" dirty="0" smtClean="0"/>
              <a:t>Иран </a:t>
            </a:r>
            <a:r>
              <a:rPr lang="ru-RU" sz="1500" dirty="0" err="1" smtClean="0"/>
              <a:t>кітапханалары</a:t>
            </a:r>
            <a:r>
              <a:rPr lang="ru-RU" sz="1500" dirty="0" smtClean="0"/>
              <a:t> </a:t>
            </a:r>
            <a:r>
              <a:rPr lang="ru-RU" sz="1500" dirty="0" err="1" smtClean="0"/>
              <a:t>қорында сақталған Фараби</a:t>
            </a:r>
            <a:r>
              <a:rPr lang="ru-RU" sz="1500" dirty="0" smtClean="0"/>
              <a:t> </a:t>
            </a:r>
            <a:r>
              <a:rPr lang="ru-RU" sz="1500" dirty="0" err="1" smtClean="0"/>
              <a:t>трактаттарының бірнеше</a:t>
            </a:r>
            <a:r>
              <a:rPr lang="ru-RU" sz="1500" dirty="0" smtClean="0"/>
              <a:t> </a:t>
            </a:r>
            <a:r>
              <a:rPr lang="ru-RU" sz="1500" dirty="0" err="1" smtClean="0"/>
              <a:t>қолжазбасы Үндістан</a:t>
            </a:r>
            <a:r>
              <a:rPr lang="ru-RU" sz="1500" dirty="0" smtClean="0"/>
              <a:t>, Ливан </a:t>
            </a:r>
            <a:r>
              <a:rPr lang="ru-RU" sz="1500" dirty="0" err="1" smtClean="0"/>
              <a:t>және Мысырда</a:t>
            </a:r>
            <a:r>
              <a:rPr lang="ru-RU" sz="1500" dirty="0" smtClean="0"/>
              <a:t> </a:t>
            </a:r>
            <a:r>
              <a:rPr lang="ru-RU" sz="1500" dirty="0" err="1" smtClean="0"/>
              <a:t>жарық көргені айқындалды</a:t>
            </a:r>
            <a:r>
              <a:rPr lang="ru-RU" sz="1500" dirty="0" smtClean="0"/>
              <a:t>. </a:t>
            </a:r>
            <a:r>
              <a:rPr lang="ru-RU" sz="1500" dirty="0" err="1" smtClean="0"/>
              <a:t>Ол</a:t>
            </a:r>
            <a:r>
              <a:rPr lang="ru-RU" sz="1500" dirty="0" smtClean="0"/>
              <a:t> </a:t>
            </a:r>
            <a:r>
              <a:rPr lang="ru-RU" sz="1500" dirty="0" err="1" smtClean="0"/>
              <a:t>қолжазбалардың көбісі </a:t>
            </a:r>
            <a:r>
              <a:rPr lang="ru-RU" sz="1500" dirty="0" smtClean="0"/>
              <a:t>Х</a:t>
            </a:r>
            <a:r>
              <a:rPr lang="en-US" sz="1500" dirty="0" smtClean="0"/>
              <a:t>V</a:t>
            </a:r>
            <a:r>
              <a:rPr lang="ru-RU" sz="1500" dirty="0" smtClean="0"/>
              <a:t>І – Х</a:t>
            </a:r>
            <a:r>
              <a:rPr lang="en-US" sz="1500" dirty="0" smtClean="0"/>
              <a:t>V</a:t>
            </a:r>
            <a:r>
              <a:rPr lang="ru-RU" sz="1500" dirty="0" smtClean="0"/>
              <a:t>ІІ </a:t>
            </a:r>
            <a:r>
              <a:rPr lang="ru-RU" sz="1500" dirty="0" err="1" smtClean="0"/>
              <a:t>ғасырлардаг жеткен</a:t>
            </a:r>
            <a:r>
              <a:rPr lang="ru-RU" sz="1500" dirty="0" smtClean="0"/>
              <a:t> </a:t>
            </a:r>
            <a:r>
              <a:rPr lang="ru-RU" sz="1500" dirty="0" err="1" smtClean="0"/>
              <a:t>көшірмелер</a:t>
            </a:r>
            <a:r>
              <a:rPr lang="ru-RU" sz="1500" dirty="0" smtClean="0"/>
              <a:t>. </a:t>
            </a:r>
            <a:r>
              <a:rPr lang="ru-RU" sz="1500" dirty="0" err="1" smtClean="0"/>
              <a:t>Солардың көпшілігі настаалиқ жазуымен</a:t>
            </a:r>
            <a:r>
              <a:rPr lang="ru-RU" sz="1500" dirty="0" smtClean="0"/>
              <a:t> </a:t>
            </a:r>
            <a:r>
              <a:rPr lang="ru-RU" sz="1500" dirty="0" err="1" smtClean="0"/>
              <a:t>таңбаланған.</a:t>
            </a:r>
            <a:r>
              <a:rPr lang="ru-RU" sz="1500" dirty="0" smtClean="0"/>
              <a:t> </a:t>
            </a:r>
            <a:r>
              <a:rPr lang="ru-RU" sz="1500" dirty="0" err="1" smtClean="0"/>
              <a:t>Арасында</a:t>
            </a:r>
            <a:r>
              <a:rPr lang="ru-RU" sz="1500" dirty="0" smtClean="0"/>
              <a:t> </a:t>
            </a:r>
            <a:r>
              <a:rPr lang="ru-RU" sz="1500" dirty="0" err="1" smtClean="0"/>
              <a:t>нәсх жазуымен</a:t>
            </a:r>
            <a:r>
              <a:rPr lang="ru-RU" sz="1500" dirty="0" smtClean="0"/>
              <a:t> </a:t>
            </a:r>
            <a:r>
              <a:rPr lang="ru-RU" sz="1500" dirty="0" err="1" smtClean="0"/>
              <a:t>таңбаланған нұсқалар </a:t>
            </a:r>
            <a:r>
              <a:rPr lang="ru-RU" sz="1500" dirty="0" smtClean="0"/>
              <a:t>да </a:t>
            </a:r>
            <a:r>
              <a:rPr lang="ru-RU" sz="1500" dirty="0" err="1" smtClean="0"/>
              <a:t>ұшырасады</a:t>
            </a:r>
            <a:r>
              <a:rPr lang="ru-RU" sz="1500" dirty="0" smtClean="0"/>
              <a:t>. </a:t>
            </a:r>
            <a:r>
              <a:rPr lang="ru-RU" sz="1500" dirty="0" err="1" smtClean="0"/>
              <a:t>Кейбірінде</a:t>
            </a:r>
            <a:r>
              <a:rPr lang="ru-RU" sz="1500" dirty="0" smtClean="0"/>
              <a:t> </a:t>
            </a:r>
            <a:r>
              <a:rPr lang="ru-RU" sz="1500" dirty="0" err="1" smtClean="0"/>
              <a:t>көшірмешінің аты-жөні, көшірген уақыты дәл көрсетілген.</a:t>
            </a:r>
            <a:r>
              <a:rPr lang="ru-RU" sz="1500" dirty="0" smtClean="0"/>
              <a:t> </a:t>
            </a:r>
            <a:r>
              <a:rPr lang="ru-RU" sz="1500" dirty="0" err="1" smtClean="0"/>
              <a:t>Мәселен, Мешхед</a:t>
            </a:r>
            <a:r>
              <a:rPr lang="ru-RU" sz="1500" dirty="0" smtClean="0"/>
              <a:t> </a:t>
            </a:r>
            <a:r>
              <a:rPr lang="ru-RU" sz="1500" dirty="0" err="1" smtClean="0"/>
              <a:t>қаласындағы Резвани</a:t>
            </a:r>
            <a:r>
              <a:rPr lang="ru-RU" sz="1500" dirty="0" smtClean="0"/>
              <a:t> </a:t>
            </a:r>
            <a:r>
              <a:rPr lang="ru-RU" sz="1500" dirty="0" err="1" smtClean="0"/>
              <a:t>кітапханасындағы </a:t>
            </a:r>
            <a:r>
              <a:rPr lang="ru-RU" sz="1500" dirty="0" smtClean="0"/>
              <a:t>трактат </a:t>
            </a:r>
            <a:r>
              <a:rPr lang="ru-RU" sz="1500" dirty="0" err="1" smtClean="0"/>
              <a:t>қолжазбалары арасында</a:t>
            </a:r>
            <a:r>
              <a:rPr lang="ru-RU" sz="1500" dirty="0" smtClean="0"/>
              <a:t> </a:t>
            </a:r>
            <a:r>
              <a:rPr lang="ru-RU" sz="1500" dirty="0" err="1" smtClean="0"/>
              <a:t>Мұқамед Мұмин және Әли табатаби</a:t>
            </a:r>
            <a:r>
              <a:rPr lang="ru-RU" sz="1500" dirty="0" smtClean="0"/>
              <a:t> </a:t>
            </a:r>
            <a:r>
              <a:rPr lang="ru-RU" sz="1500" dirty="0" err="1" smtClean="0"/>
              <a:t>көшірмелері жиі</a:t>
            </a:r>
            <a:r>
              <a:rPr lang="ru-RU" sz="1500" dirty="0" smtClean="0"/>
              <a:t> </a:t>
            </a:r>
            <a:r>
              <a:rPr lang="ru-RU" sz="1500" dirty="0" err="1" smtClean="0"/>
              <a:t>ұшырасады</a:t>
            </a:r>
            <a:r>
              <a:rPr lang="ru-RU" sz="1500" dirty="0" smtClean="0"/>
              <a:t>. </a:t>
            </a:r>
            <a:r>
              <a:rPr lang="ru-RU" sz="1500" dirty="0" err="1" smtClean="0"/>
              <a:t>Оған қоса, Әли Танкобени</a:t>
            </a:r>
            <a:r>
              <a:rPr lang="ru-RU" sz="1500" dirty="0" smtClean="0"/>
              <a:t>, </a:t>
            </a:r>
            <a:r>
              <a:rPr lang="ru-RU" sz="1500" dirty="0" err="1" smtClean="0"/>
              <a:t>Мұқамед </a:t>
            </a:r>
            <a:r>
              <a:rPr lang="ru-RU" sz="1500" dirty="0" smtClean="0"/>
              <a:t>Реза </a:t>
            </a:r>
            <a:r>
              <a:rPr lang="ru-RU" sz="1500" dirty="0" err="1" smtClean="0"/>
              <a:t>Түни Хорасани</a:t>
            </a:r>
            <a:r>
              <a:rPr lang="ru-RU" sz="1500" dirty="0" smtClean="0"/>
              <a:t>, </a:t>
            </a:r>
            <a:r>
              <a:rPr lang="ru-RU" sz="1500" dirty="0" err="1" smtClean="0"/>
              <a:t>тажедин</a:t>
            </a:r>
            <a:r>
              <a:rPr lang="ru-RU" sz="1500" dirty="0" smtClean="0"/>
              <a:t> Хусейн </a:t>
            </a:r>
            <a:r>
              <a:rPr lang="ru-RU" sz="1500" dirty="0" err="1" smtClean="0"/>
              <a:t>Со’ад</a:t>
            </a:r>
            <a:r>
              <a:rPr lang="ru-RU" sz="1500" dirty="0" smtClean="0"/>
              <a:t>, </a:t>
            </a:r>
            <a:r>
              <a:rPr lang="ru-RU" sz="1500" dirty="0" err="1" smtClean="0"/>
              <a:t>Сұлтанмақмұд Әл-Мир Буорги</a:t>
            </a:r>
            <a:r>
              <a:rPr lang="ru-RU" sz="1500" dirty="0" smtClean="0"/>
              <a:t> </a:t>
            </a:r>
            <a:r>
              <a:rPr lang="ru-RU" sz="1500" dirty="0" err="1" smtClean="0"/>
              <a:t>Мазендарани</a:t>
            </a:r>
            <a:r>
              <a:rPr lang="ru-RU" sz="1500" dirty="0" smtClean="0"/>
              <a:t> </a:t>
            </a:r>
            <a:r>
              <a:rPr lang="ru-RU" sz="1500" dirty="0" err="1" smtClean="0"/>
              <a:t>Ширази</a:t>
            </a:r>
            <a:r>
              <a:rPr lang="ru-RU" sz="1500" dirty="0" smtClean="0"/>
              <a:t>, </a:t>
            </a:r>
            <a:r>
              <a:rPr lang="ru-RU" sz="1500" dirty="0" err="1" smtClean="0"/>
              <a:t>Сұлтанмақмұд Хусейни</a:t>
            </a:r>
            <a:r>
              <a:rPr lang="ru-RU" sz="1500" dirty="0" smtClean="0"/>
              <a:t> </a:t>
            </a:r>
            <a:r>
              <a:rPr lang="ru-RU" sz="1500" dirty="0" err="1" smtClean="0"/>
              <a:t>Бузорги</a:t>
            </a:r>
            <a:r>
              <a:rPr lang="ru-RU" sz="1500" dirty="0" smtClean="0"/>
              <a:t> </a:t>
            </a:r>
            <a:r>
              <a:rPr lang="ru-RU" sz="1500" dirty="0" err="1" smtClean="0"/>
              <a:t>есімді</a:t>
            </a:r>
            <a:r>
              <a:rPr lang="ru-RU" sz="1500" dirty="0" smtClean="0"/>
              <a:t> </a:t>
            </a:r>
            <a:r>
              <a:rPr lang="ru-RU" sz="1500" dirty="0" err="1" smtClean="0"/>
              <a:t>көшірмешілердің </a:t>
            </a:r>
            <a:r>
              <a:rPr lang="ru-RU" sz="1500" dirty="0" smtClean="0"/>
              <a:t>де </a:t>
            </a:r>
            <a:r>
              <a:rPr lang="ru-RU" sz="1500" dirty="0" err="1" smtClean="0"/>
              <a:t>еңбектері </a:t>
            </a:r>
            <a:r>
              <a:rPr lang="ru-RU" sz="1600" dirty="0" err="1" smtClean="0"/>
              <a:t>кездеседі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5" name="Содержимое 4" descr="загруженное (5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4088" y="1556791"/>
            <a:ext cx="3240360" cy="1902191"/>
          </a:xfrm>
        </p:spPr>
      </p:pic>
      <p:pic>
        <p:nvPicPr>
          <p:cNvPr id="1026" name="Picture 2" descr="http://www.voxpopuli.kz/userfiles/posts/781/c29a5d53e591e8149f88d7a4b67ebcc9_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645024"/>
            <a:ext cx="3282717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Орта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ғасыр ғалымдарының Әл-Фараби туралы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ой-пікірлері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Әбу Әли </a:t>
            </a:r>
            <a:r>
              <a:rPr lang="ru-RU" b="1" dirty="0" smtClean="0"/>
              <a:t>ибн Сина:</a:t>
            </a:r>
            <a:r>
              <a:rPr lang="ru-RU" dirty="0" smtClean="0"/>
              <a:t> Мен мантик (логика), </a:t>
            </a:r>
            <a:r>
              <a:rPr lang="ru-RU" dirty="0" err="1" smtClean="0"/>
              <a:t>жаратылыстану</a:t>
            </a:r>
            <a:r>
              <a:rPr lang="ru-RU" dirty="0" smtClean="0"/>
              <a:t> </a:t>
            </a:r>
            <a:r>
              <a:rPr lang="ru-RU" dirty="0" err="1" smtClean="0"/>
              <a:t>және риезиет</a:t>
            </a:r>
            <a:r>
              <a:rPr lang="ru-RU" dirty="0" smtClean="0"/>
              <a:t> (математика, геометрия) </a:t>
            </a:r>
            <a:r>
              <a:rPr lang="ru-RU" dirty="0" err="1" smtClean="0"/>
              <a:t>ғылымдарын жақсылап меңгердім</a:t>
            </a:r>
            <a:r>
              <a:rPr lang="ru-RU" dirty="0" smtClean="0"/>
              <a:t>. </a:t>
            </a:r>
            <a:r>
              <a:rPr lang="ru-RU" dirty="0" err="1" smtClean="0"/>
              <a:t>Сосын</a:t>
            </a:r>
            <a:r>
              <a:rPr lang="ru-RU" dirty="0" smtClean="0"/>
              <a:t> </a:t>
            </a:r>
            <a:r>
              <a:rPr lang="ru-RU" dirty="0" err="1" smtClean="0"/>
              <a:t>теологияны</a:t>
            </a:r>
            <a:r>
              <a:rPr lang="ru-RU" dirty="0" smtClean="0"/>
              <a:t> </a:t>
            </a:r>
            <a:r>
              <a:rPr lang="ru-RU" dirty="0" err="1" smtClean="0"/>
              <a:t>оқып үйренуге кіріскенімде</a:t>
            </a:r>
            <a:r>
              <a:rPr lang="ru-RU" dirty="0" smtClean="0"/>
              <a:t> </a:t>
            </a:r>
            <a:r>
              <a:rPr lang="ru-RU" dirty="0" err="1" smtClean="0"/>
              <a:t>Аристотельдің </a:t>
            </a:r>
            <a:r>
              <a:rPr lang="ru-RU" dirty="0" smtClean="0"/>
              <a:t>«Метафизика» </a:t>
            </a:r>
            <a:r>
              <a:rPr lang="ru-RU" dirty="0" err="1" smtClean="0"/>
              <a:t>кітабын</a:t>
            </a:r>
            <a:r>
              <a:rPr lang="ru-RU" dirty="0" smtClean="0"/>
              <a:t> </a:t>
            </a:r>
            <a:r>
              <a:rPr lang="ru-RU" dirty="0" err="1" smtClean="0"/>
              <a:t>оқыдым</a:t>
            </a:r>
            <a:r>
              <a:rPr lang="ru-RU" dirty="0" smtClean="0"/>
              <a:t>. </a:t>
            </a:r>
            <a:r>
              <a:rPr lang="ru-RU" dirty="0" err="1" smtClean="0"/>
              <a:t>Бірақ онда</a:t>
            </a:r>
            <a:r>
              <a:rPr lang="ru-RU" dirty="0" smtClean="0"/>
              <a:t> не </a:t>
            </a:r>
            <a:r>
              <a:rPr lang="ru-RU" dirty="0" err="1" smtClean="0"/>
              <a:t>жазылғанын оқып түсіне алмадым</a:t>
            </a:r>
            <a:r>
              <a:rPr lang="ru-RU" dirty="0" smtClean="0"/>
              <a:t>. </a:t>
            </a:r>
            <a:r>
              <a:rPr lang="ru-RU" dirty="0" err="1" smtClean="0"/>
              <a:t>Бұл кітапты</a:t>
            </a:r>
            <a:r>
              <a:rPr lang="ru-RU" dirty="0" smtClean="0"/>
              <a:t> </a:t>
            </a:r>
            <a:r>
              <a:rPr lang="ru-RU" dirty="0" err="1" smtClean="0"/>
              <a:t>жазған кісінің мақсаты маған құпия болып</a:t>
            </a:r>
            <a:r>
              <a:rPr lang="ru-RU" dirty="0" smtClean="0"/>
              <a:t> </a:t>
            </a:r>
            <a:r>
              <a:rPr lang="ru-RU" dirty="0" err="1" smtClean="0"/>
              <a:t>қала берді</a:t>
            </a:r>
            <a:r>
              <a:rPr lang="ru-RU" dirty="0" smtClean="0"/>
              <a:t>. </a:t>
            </a:r>
            <a:r>
              <a:rPr lang="ru-RU" dirty="0" err="1" smtClean="0"/>
              <a:t>Тіпті</a:t>
            </a:r>
            <a:r>
              <a:rPr lang="ru-RU" dirty="0" smtClean="0"/>
              <a:t> оны </a:t>
            </a:r>
            <a:r>
              <a:rPr lang="ru-RU" dirty="0" err="1" smtClean="0"/>
              <a:t>қырық рет</a:t>
            </a:r>
            <a:r>
              <a:rPr lang="ru-RU" dirty="0" smtClean="0"/>
              <a:t> </a:t>
            </a:r>
            <a:r>
              <a:rPr lang="ru-RU" dirty="0" err="1" smtClean="0"/>
              <a:t>қайталап окып</a:t>
            </a:r>
            <a:r>
              <a:rPr lang="ru-RU" dirty="0" smtClean="0"/>
              <a:t> </a:t>
            </a:r>
            <a:r>
              <a:rPr lang="ru-RU" dirty="0" err="1" smtClean="0"/>
              <a:t>шықтым</a:t>
            </a:r>
            <a:r>
              <a:rPr lang="ru-RU" dirty="0" smtClean="0"/>
              <a:t>. </a:t>
            </a:r>
            <a:r>
              <a:rPr lang="ru-RU" dirty="0" err="1" smtClean="0"/>
              <a:t>Бұл кітапты</a:t>
            </a:r>
            <a:r>
              <a:rPr lang="ru-RU" dirty="0" smtClean="0"/>
              <a:t> </a:t>
            </a:r>
            <a:r>
              <a:rPr lang="ru-RU" dirty="0" err="1" smtClean="0"/>
              <a:t>жаттапта</a:t>
            </a:r>
            <a:r>
              <a:rPr lang="ru-RU" dirty="0" smtClean="0"/>
              <a:t> </a:t>
            </a:r>
            <a:r>
              <a:rPr lang="ru-RU" dirty="0" err="1" smtClean="0"/>
              <a:t>алдым</a:t>
            </a:r>
            <a:r>
              <a:rPr lang="ru-RU" dirty="0" smtClean="0"/>
              <a:t>. </a:t>
            </a:r>
            <a:r>
              <a:rPr lang="ru-RU" dirty="0" err="1" smtClean="0"/>
              <a:t>Бірақ соныңөзінде </a:t>
            </a:r>
            <a:r>
              <a:rPr lang="ru-RU" dirty="0" smtClean="0"/>
              <a:t>мен оны </a:t>
            </a:r>
            <a:r>
              <a:rPr lang="ru-RU" dirty="0" err="1" smtClean="0"/>
              <a:t>түсіне алмадым</a:t>
            </a:r>
            <a:r>
              <a:rPr lang="ru-RU" dirty="0" smtClean="0"/>
              <a:t>. </a:t>
            </a:r>
            <a:r>
              <a:rPr lang="ru-RU" dirty="0" err="1" smtClean="0"/>
              <a:t>Ақыры одан</a:t>
            </a:r>
            <a:r>
              <a:rPr lang="ru-RU" dirty="0" smtClean="0"/>
              <a:t> </a:t>
            </a:r>
            <a:r>
              <a:rPr lang="ru-RU" dirty="0" err="1" smtClean="0"/>
              <a:t>үмтімді үзіп, бұл түсінуге болмайтын</a:t>
            </a:r>
            <a:r>
              <a:rPr lang="ru-RU" dirty="0" smtClean="0"/>
              <a:t> </a:t>
            </a:r>
            <a:r>
              <a:rPr lang="ru-RU" dirty="0" err="1" smtClean="0"/>
              <a:t>кітап</a:t>
            </a:r>
            <a:r>
              <a:rPr lang="ru-RU" dirty="0" smtClean="0"/>
              <a:t> </a:t>
            </a:r>
            <a:r>
              <a:rPr lang="ru-RU" dirty="0" err="1" smtClean="0"/>
              <a:t>екен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қорытындыға келген</a:t>
            </a:r>
            <a:r>
              <a:rPr lang="ru-RU" dirty="0" smtClean="0"/>
              <a:t> </a:t>
            </a:r>
            <a:r>
              <a:rPr lang="ru-RU" dirty="0" err="1" smtClean="0"/>
              <a:t>едім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күні бесін</a:t>
            </a:r>
            <a:r>
              <a:rPr lang="ru-RU" dirty="0" smtClean="0"/>
              <a:t> намазы </a:t>
            </a:r>
            <a:r>
              <a:rPr lang="ru-RU" dirty="0" err="1" smtClean="0"/>
              <a:t>кезінде</a:t>
            </a:r>
            <a:r>
              <a:rPr lang="ru-RU" dirty="0" smtClean="0"/>
              <a:t> </a:t>
            </a:r>
            <a:r>
              <a:rPr lang="ru-RU" dirty="0" err="1" smtClean="0"/>
              <a:t>кітап</a:t>
            </a:r>
            <a:r>
              <a:rPr lang="ru-RU" dirty="0" smtClean="0"/>
              <a:t> </a:t>
            </a:r>
            <a:r>
              <a:rPr lang="ru-RU" dirty="0" err="1" smtClean="0"/>
              <a:t>сатушыларға бардым</a:t>
            </a:r>
            <a:r>
              <a:rPr lang="ru-RU" dirty="0" smtClean="0"/>
              <a:t>.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делдал</a:t>
            </a:r>
            <a:r>
              <a:rPr lang="ru-RU" dirty="0" smtClean="0"/>
              <a:t> </a:t>
            </a:r>
            <a:r>
              <a:rPr lang="ru-RU" dirty="0" err="1" smtClean="0"/>
              <a:t>мұқабалы бір</a:t>
            </a:r>
            <a:r>
              <a:rPr lang="ru-RU" dirty="0" smtClean="0"/>
              <a:t> </a:t>
            </a:r>
            <a:r>
              <a:rPr lang="ru-RU" dirty="0" err="1" smtClean="0"/>
              <a:t>кітапты</a:t>
            </a:r>
            <a:r>
              <a:rPr lang="ru-RU" dirty="0" smtClean="0"/>
              <a:t> </a:t>
            </a:r>
            <a:r>
              <a:rPr lang="ru-RU" dirty="0" err="1" smtClean="0"/>
              <a:t>қолына ұстап алып</a:t>
            </a:r>
            <a:r>
              <a:rPr lang="ru-RU" dirty="0" smtClean="0"/>
              <a:t>, </a:t>
            </a:r>
            <a:r>
              <a:rPr lang="ru-RU" dirty="0" err="1" smtClean="0"/>
              <a:t>мақтап тұр екен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қасына шақырып, маған кітапты</a:t>
            </a:r>
            <a:r>
              <a:rPr lang="ru-RU" dirty="0" smtClean="0"/>
              <a:t> </a:t>
            </a:r>
            <a:r>
              <a:rPr lang="ru-RU" dirty="0" err="1" smtClean="0"/>
              <a:t>көрсетті.</a:t>
            </a:r>
            <a:r>
              <a:rPr lang="ru-RU" dirty="0" smtClean="0"/>
              <a:t> Сонда мен </a:t>
            </a:r>
            <a:r>
              <a:rPr lang="ru-RU" dirty="0" err="1" smtClean="0"/>
              <a:t>бұл ғылымды білудің пайдасы</a:t>
            </a:r>
            <a:r>
              <a:rPr lang="ru-RU" dirty="0" smtClean="0"/>
              <a:t> </a:t>
            </a:r>
            <a:r>
              <a:rPr lang="ru-RU" dirty="0" err="1" smtClean="0"/>
              <a:t>жоқ деген</a:t>
            </a:r>
            <a:r>
              <a:rPr lang="ru-RU" dirty="0" smtClean="0"/>
              <a:t> </a:t>
            </a:r>
            <a:r>
              <a:rPr lang="ru-RU" dirty="0" err="1" smtClean="0"/>
              <a:t>оймен</a:t>
            </a:r>
            <a:r>
              <a:rPr lang="ru-RU" dirty="0" smtClean="0"/>
              <a:t> </a:t>
            </a:r>
            <a:r>
              <a:rPr lang="ru-RU" dirty="0" err="1" smtClean="0"/>
              <a:t>әлгіні жақтырмай</a:t>
            </a:r>
            <a:r>
              <a:rPr lang="ru-RU" dirty="0" smtClean="0"/>
              <a:t>, </a:t>
            </a:r>
            <a:r>
              <a:rPr lang="ru-RU" dirty="0" err="1" smtClean="0"/>
              <a:t>алмайтынымды</a:t>
            </a:r>
            <a:r>
              <a:rPr lang="ru-RU" dirty="0" smtClean="0"/>
              <a:t> </a:t>
            </a:r>
            <a:r>
              <a:rPr lang="ru-RU" dirty="0" err="1" smtClean="0"/>
              <a:t>айттым</a:t>
            </a:r>
            <a:r>
              <a:rPr lang="ru-RU" dirty="0" smtClean="0"/>
              <a:t>. </a:t>
            </a:r>
            <a:r>
              <a:rPr lang="ru-RU" dirty="0" err="1" smtClean="0"/>
              <a:t>Делдал</a:t>
            </a:r>
            <a:r>
              <a:rPr lang="ru-RU" dirty="0" smtClean="0"/>
              <a:t> </a:t>
            </a:r>
            <a:r>
              <a:rPr lang="ru-RU" dirty="0" err="1" smtClean="0"/>
              <a:t>маған: «Бұл кітапты</a:t>
            </a:r>
            <a:r>
              <a:rPr lang="ru-RU" dirty="0" smtClean="0"/>
              <a:t> ал, </a:t>
            </a:r>
            <a:r>
              <a:rPr lang="ru-RU" dirty="0" err="1" smtClean="0"/>
              <a:t>бағасы арзан</a:t>
            </a:r>
            <a:r>
              <a:rPr lang="ru-RU" dirty="0" smtClean="0"/>
              <a:t> - </a:t>
            </a:r>
            <a:r>
              <a:rPr lang="ru-RU" dirty="0" err="1" smtClean="0"/>
              <a:t>үш дихрам</a:t>
            </a:r>
            <a:r>
              <a:rPr lang="ru-RU" dirty="0" smtClean="0"/>
              <a:t>, </a:t>
            </a:r>
            <a:r>
              <a:rPr lang="ru-RU" dirty="0" err="1" smtClean="0"/>
              <a:t>кітаптың иесі</a:t>
            </a:r>
            <a:r>
              <a:rPr lang="ru-RU" dirty="0" smtClean="0"/>
              <a:t> </a:t>
            </a:r>
            <a:r>
              <a:rPr lang="ru-RU" dirty="0" err="1" smtClean="0"/>
              <a:t>ақшаға мұқтаж», </a:t>
            </a:r>
            <a:r>
              <a:rPr lang="ru-RU" dirty="0" smtClean="0"/>
              <a:t>- </a:t>
            </a:r>
            <a:r>
              <a:rPr lang="ru-RU" dirty="0" err="1" smtClean="0"/>
              <a:t>деді</a:t>
            </a:r>
            <a:r>
              <a:rPr lang="ru-RU" dirty="0" smtClean="0"/>
              <a:t>. </a:t>
            </a:r>
            <a:r>
              <a:rPr lang="ru-RU" dirty="0" err="1" smtClean="0"/>
              <a:t>Осылайша</a:t>
            </a:r>
            <a:r>
              <a:rPr lang="ru-RU" dirty="0" smtClean="0"/>
              <a:t> мен </a:t>
            </a:r>
            <a:r>
              <a:rPr lang="ru-RU" dirty="0" err="1" smtClean="0"/>
              <a:t>кітапты</a:t>
            </a:r>
            <a:r>
              <a:rPr lang="ru-RU" dirty="0" smtClean="0"/>
              <a:t> </a:t>
            </a:r>
            <a:r>
              <a:rPr lang="ru-RU" dirty="0" err="1" smtClean="0"/>
              <a:t>сатып</a:t>
            </a:r>
            <a:r>
              <a:rPr lang="ru-RU" dirty="0" smtClean="0"/>
              <a:t> </a:t>
            </a:r>
            <a:r>
              <a:rPr lang="ru-RU" dirty="0" err="1" smtClean="0"/>
              <a:t>алдым</a:t>
            </a:r>
            <a:r>
              <a:rPr lang="ru-RU" dirty="0" smtClean="0"/>
              <a:t>. </a:t>
            </a:r>
            <a:r>
              <a:rPr lang="ru-RU" dirty="0" err="1" smtClean="0"/>
              <a:t>Қарасам, ол</a:t>
            </a:r>
            <a:r>
              <a:rPr lang="ru-RU" dirty="0" smtClean="0"/>
              <a:t> </a:t>
            </a:r>
            <a:r>
              <a:rPr lang="ru-RU" dirty="0" err="1" smtClean="0"/>
              <a:t>Әбу Наср</a:t>
            </a:r>
            <a:r>
              <a:rPr lang="ru-RU" dirty="0" smtClean="0"/>
              <a:t> </a:t>
            </a:r>
            <a:r>
              <a:rPr lang="ru-RU" dirty="0" err="1" smtClean="0"/>
              <a:t>әл-Фарабидің </a:t>
            </a:r>
            <a:r>
              <a:rPr lang="ru-RU" dirty="0" smtClean="0"/>
              <a:t>«Метафизика» </a:t>
            </a:r>
            <a:r>
              <a:rPr lang="ru-RU" dirty="0" err="1" smtClean="0"/>
              <a:t>кітабының мақсаты жайында</a:t>
            </a:r>
            <a:r>
              <a:rPr lang="ru-RU" dirty="0" smtClean="0"/>
              <a:t> </a:t>
            </a:r>
            <a:r>
              <a:rPr lang="ru-RU" dirty="0" err="1" smtClean="0"/>
              <a:t>жазылған шығармасы екен</a:t>
            </a:r>
            <a:r>
              <a:rPr lang="ru-RU" dirty="0" smtClean="0"/>
              <a:t>. </a:t>
            </a:r>
            <a:r>
              <a:rPr lang="ru-RU" dirty="0" err="1" smtClean="0"/>
              <a:t>Үйге келген</a:t>
            </a:r>
            <a:r>
              <a:rPr lang="ru-RU" dirty="0" smtClean="0"/>
              <a:t> </a:t>
            </a:r>
            <a:r>
              <a:rPr lang="ru-RU" dirty="0" err="1" smtClean="0"/>
              <a:t>бойда</a:t>
            </a:r>
            <a:r>
              <a:rPr lang="ru-RU" dirty="0" smtClean="0"/>
              <a:t> оны </a:t>
            </a:r>
            <a:r>
              <a:rPr lang="ru-RU" dirty="0" err="1" smtClean="0"/>
              <a:t>оқуға кірістім</a:t>
            </a:r>
            <a:r>
              <a:rPr lang="ru-RU" dirty="0" smtClean="0"/>
              <a:t>. «Метафизика» </a:t>
            </a:r>
            <a:r>
              <a:rPr lang="ru-RU" dirty="0" err="1" smtClean="0"/>
              <a:t>ойымда</a:t>
            </a:r>
            <a:r>
              <a:rPr lang="ru-RU" dirty="0" smtClean="0"/>
              <a:t> </a:t>
            </a:r>
            <a:r>
              <a:rPr lang="ru-RU" dirty="0" err="1" smtClean="0"/>
              <a:t>жатталып</a:t>
            </a:r>
            <a:r>
              <a:rPr lang="ru-RU" dirty="0" smtClean="0"/>
              <a:t> </a:t>
            </a:r>
            <a:r>
              <a:rPr lang="ru-RU" dirty="0" err="1" smtClean="0"/>
              <a:t>қалған себепті</a:t>
            </a:r>
            <a:r>
              <a:rPr lang="ru-RU" dirty="0" smtClean="0"/>
              <a:t>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сәтте-ақ кітаптың мазмұнын түсініп алдым</a:t>
            </a:r>
            <a:r>
              <a:rPr lang="ru-RU" dirty="0" smtClean="0"/>
              <a:t>. </a:t>
            </a:r>
            <a:r>
              <a:rPr lang="ru-RU" dirty="0" err="1" smtClean="0"/>
              <a:t>Бұған қатты қуанып кеттім</a:t>
            </a:r>
            <a:r>
              <a:rPr lang="ru-RU" dirty="0" smtClean="0"/>
              <a:t>. </a:t>
            </a:r>
            <a:r>
              <a:rPr lang="ru-RU" dirty="0" err="1" smtClean="0"/>
              <a:t>Мұндай кітаптың табылғанына шүкіршілік жасап</a:t>
            </a:r>
            <a:r>
              <a:rPr lang="ru-RU" dirty="0" smtClean="0"/>
              <a:t>, </a:t>
            </a:r>
            <a:r>
              <a:rPr lang="ru-RU" dirty="0" err="1" smtClean="0"/>
              <a:t>ертеңінде-ақ кедейлерге</a:t>
            </a:r>
            <a:r>
              <a:rPr lang="ru-RU" dirty="0" smtClean="0"/>
              <a:t> </a:t>
            </a:r>
            <a:r>
              <a:rPr lang="ru-RU" dirty="0" err="1" smtClean="0"/>
              <a:t>біраз</a:t>
            </a:r>
            <a:r>
              <a:rPr lang="ru-RU" dirty="0" smtClean="0"/>
              <a:t> </a:t>
            </a:r>
            <a:r>
              <a:rPr lang="ru-RU" dirty="0" err="1" smtClean="0"/>
              <a:t>нәрсе садақа бердім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</TotalTime>
  <Words>863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Әбу Насыр Әл – Фараби</vt:lpstr>
      <vt:lpstr>Слайд 2</vt:lpstr>
      <vt:lpstr>Слайд 3</vt:lpstr>
      <vt:lpstr>Слайд 4</vt:lpstr>
      <vt:lpstr>ӘЛЕМ ғЫЛЫМНА ҚОСҚАН ҮЛЕСІ</vt:lpstr>
      <vt:lpstr>Ирандағы Фараби туындылары </vt:lpstr>
      <vt:lpstr>Слайд 7</vt:lpstr>
      <vt:lpstr>Слайд 8</vt:lpstr>
      <vt:lpstr>Орта ғасыр ғалымдарының Әл-Фараби туралы ой-пікірлері</vt:lpstr>
      <vt:lpstr>Орта ғасыр ғалымдарының Әл-Фараби туралы ой-пікірлері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2015-03-14T23:35:22Z</dcterms:created>
  <dcterms:modified xsi:type="dcterms:W3CDTF">2015-03-15T00:23:53Z</dcterms:modified>
</cp:coreProperties>
</file>