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FF"/>
    <a:srgbClr val="6600CC"/>
    <a:srgbClr val="00FF00"/>
    <a:srgbClr val="FFCC00"/>
    <a:srgbClr val="000066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4D8E-D44E-4286-90D2-F1E27145F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E3C4-8762-4644-87FE-80C10459F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D6C2-D2DD-46C4-B6D4-692590A2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9B8B-1558-456D-A92A-2014C2A16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C8DD-AB55-4E38-B665-0E33A873B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3E19A-D49E-46A0-BA64-7C096EAEA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A01D-4705-4976-B27C-6DB2A02C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08C2-AC9C-4E4F-854F-546B6E9B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E718-67C4-4185-B3EA-FCCB28757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8752-85B9-4EAD-A83F-500B71E9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EC725-88C7-4773-B137-86054CCE1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211B-A9F3-4DC9-8A8A-B2BD1794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50000">
              <a:srgbClr val="400040"/>
            </a:gs>
            <a:gs pos="50000">
              <a:srgbClr val="400040"/>
            </a:gs>
            <a:gs pos="75000">
              <a:srgbClr val="8F0040"/>
            </a:gs>
            <a:gs pos="51000">
              <a:srgbClr val="8F0040">
                <a:alpha val="69000"/>
              </a:srgbClr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DC1E11E-14EF-421C-BF14-80DF90B1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4214810" cy="1571636"/>
          </a:xfrm>
        </p:spPr>
        <p:txBody>
          <a:bodyPr/>
          <a:lstStyle/>
          <a:p>
            <a:pPr>
              <a:buNone/>
            </a:pP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Тақырыбы: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02" y="371475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ғасырдағы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Ұлт-азаттық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көтерілістер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Орындаған</a:t>
            </a:r>
            <a:r>
              <a:rPr lang="kk-K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4909" y="4929198"/>
            <a:ext cx="5109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Жаулыбаева Малика</a:t>
            </a:r>
            <a:endParaRPr lang="ru-RU" sz="4400" dirty="0"/>
          </a:p>
        </p:txBody>
      </p:sp>
      <p:pic>
        <p:nvPicPr>
          <p:cNvPr id="8" name="Рисунок 7" descr="court-pugacheva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000660" cy="361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686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Сырым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датұлы бастаған ұлт-азаттық қозғалыс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514824" cy="4525963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C</a:t>
            </a:r>
            <a:r>
              <a:rPr lang="ru-RU" sz="1800" dirty="0" err="1" smtClean="0">
                <a:solidFill>
                  <a:schemeClr val="bg1"/>
                </a:solidFill>
              </a:rPr>
              <a:t>ырым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көтерілісі қазақ шаруаларының сол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уақыттағы мүшкіл күйіне сәйкес, отаршылдыққа және қазақ ақсүйектерінің қысымшылығына қарсы күрес ретінде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ерекше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сипат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алды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Қазақ шаруаларының феодализмге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және отаршылдыққа қарсы күресі.</a:t>
            </a:r>
            <a:r>
              <a:rPr lang="ru-RU" sz="1800" dirty="0" smtClean="0">
                <a:solidFill>
                  <a:schemeClr val="bg1"/>
                </a:solidFill>
              </a:rPr>
              <a:t> 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x_c8912a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4429156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380672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Кіші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жүз қазақтары көтерілісінің негізгі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себебі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жер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мәселесінің шиеленісуінен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патша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үкіметінің қазақтарға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ішкі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жаққа» (Жайық _пеп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Еділ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аралығына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өтуте тыйым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салуы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феодалдық және отаршылдық қанаудың күшеюі,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хан мен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сұлтандардың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Орал казак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әскерінің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патша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әкімшілігінің тарапынан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ашықтан-ашық тонау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зорлық-зомбылық көрсетумен болды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8786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 smtClean="0">
                <a:solidFill>
                  <a:schemeClr val="bg1"/>
                </a:solidFill>
              </a:rPr>
              <a:t>Жасы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ұлғайған кезінде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отарлаушылардың озбыр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саясатына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қарсы шығып, жерінен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айырылып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жайылымсыз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қалған, патша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әкімшілігінің езіп-жаншуынан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тонауынан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әбден титықтап біткен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халқының наразылығына үн қосып, қарулы күреске шығады.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kk-KZ" sz="1800" dirty="0" smtClean="0">
                <a:solidFill>
                  <a:schemeClr val="bg1"/>
                </a:solidFill>
              </a:rPr>
              <a:t>Сырым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өзінің Орынбордың </a:t>
            </a:r>
            <a:r>
              <a:rPr lang="ru-RU" sz="1800" dirty="0" smtClean="0">
                <a:solidFill>
                  <a:schemeClr val="bg1"/>
                </a:solidFill>
              </a:rPr>
              <a:t>генерал-губернаторы </a:t>
            </a:r>
            <a:r>
              <a:rPr lang="ru-RU" sz="1800" dirty="0" err="1" smtClean="0">
                <a:solidFill>
                  <a:schemeClr val="bg1"/>
                </a:solidFill>
              </a:rPr>
              <a:t>Игельстромға жазған бір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хатында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былай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деп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жазады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Сіздердің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түрлі әдістермен алдап</a:t>
            </a:r>
            <a:r>
              <a:rPr lang="ru-RU" sz="1800" b="1" u="sng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қолға түсірген ноғай, башқұрттар сияқты бізге</a:t>
            </a:r>
            <a:r>
              <a:rPr lang="ru-RU" sz="1800" b="1" u="sng" dirty="0" smtClean="0">
                <a:solidFill>
                  <a:schemeClr val="bg1"/>
                </a:solidFill>
                <a:latin typeface="Segoe Script" pitchFamily="34" charset="0"/>
              </a:rPr>
              <a:t> де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бұғалық салып</a:t>
            </a:r>
            <a:r>
              <a:rPr lang="ru-RU" sz="1800" b="1" u="sng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езбекші</a:t>
            </a:r>
            <a:r>
              <a:rPr lang="ru-RU" sz="1800" b="1" u="sng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1800" b="1" u="sng" dirty="0" err="1" smtClean="0">
                <a:solidFill>
                  <a:schemeClr val="bg1"/>
                </a:solidFill>
                <a:latin typeface="Segoe Script" pitchFamily="34" charset="0"/>
              </a:rPr>
              <a:t>екендігіңіз белгілі</a:t>
            </a:r>
            <a:r>
              <a:rPr lang="ru-RU" sz="1800" b="1" u="sng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sz="1800" b="1" u="sng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fd407a37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290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00037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халық қозғалысының күресі енді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Әбілқайыр әулетінен шыққан </a:t>
            </a:r>
            <a:r>
              <a:rPr lang="ru-RU" sz="1600" dirty="0" smtClean="0">
                <a:solidFill>
                  <a:schemeClr val="bg1"/>
                </a:solidFill>
              </a:rPr>
              <a:t>хан мен </a:t>
            </a:r>
            <a:r>
              <a:rPr lang="ru-RU" sz="1600" dirty="0" err="1" smtClean="0">
                <a:solidFill>
                  <a:schemeClr val="bg1"/>
                </a:solidFill>
              </a:rPr>
              <a:t>сұлтандарға қарсы бағытталады</a:t>
            </a:r>
            <a:r>
              <a:rPr lang="ru-RU" sz="1600" dirty="0" smtClean="0">
                <a:solidFill>
                  <a:schemeClr val="bg1"/>
                </a:solidFill>
              </a:rPr>
              <a:t>. </a:t>
            </a:r>
            <a:r>
              <a:rPr lang="ru-RU" sz="1600" dirty="0" err="1" smtClean="0">
                <a:solidFill>
                  <a:schemeClr val="bg1"/>
                </a:solidFill>
              </a:rPr>
              <a:t>Кіші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жүздің көптеген руларыНұралы ханға бағынбай көтерілісшілер жағына шығады.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1785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жылы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күзінде болған старшындар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жиналысы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Нұралыны </a:t>
            </a:r>
            <a:r>
              <a:rPr lang="ru-RU" sz="1600" dirty="0" smtClean="0">
                <a:solidFill>
                  <a:schemeClr val="bg1"/>
                </a:solidFill>
              </a:rPr>
              <a:t>хан </a:t>
            </a:r>
            <a:r>
              <a:rPr lang="ru-RU" sz="1600" dirty="0" err="1" smtClean="0">
                <a:solidFill>
                  <a:schemeClr val="bg1"/>
                </a:solidFill>
              </a:rPr>
              <a:t>деп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танудан</a:t>
            </a:r>
            <a:r>
              <a:rPr lang="ru-RU" sz="1600" dirty="0" smtClean="0">
                <a:solidFill>
                  <a:schemeClr val="bg1"/>
                </a:solidFill>
              </a:rPr>
              <a:t> бас </a:t>
            </a:r>
            <a:r>
              <a:rPr lang="ru-RU" sz="1600" dirty="0" err="1" smtClean="0">
                <a:solidFill>
                  <a:schemeClr val="bg1"/>
                </a:solidFill>
              </a:rPr>
              <a:t>тартады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Келесі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жылдың көктемі қарсаңында көтерілісшілердің қысымына шыдамаған Нұралы шекаралық шептегі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қамалға қашуға мәжбүр болады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Оның ақыры сол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жылы</a:t>
            </a:r>
            <a:r>
              <a:rPr lang="ru-RU" sz="1600" dirty="0" smtClean="0">
                <a:solidFill>
                  <a:schemeClr val="bg1"/>
                </a:solidFill>
              </a:rPr>
              <a:t> Екатерина </a:t>
            </a:r>
            <a:r>
              <a:rPr lang="ru-RU" sz="1600" dirty="0" err="1" smtClean="0">
                <a:solidFill>
                  <a:schemeClr val="bg1"/>
                </a:solidFill>
              </a:rPr>
              <a:t>ІІ-нің Нұралыны хандықтан түсіру жөніндегі жарлыққа қол қоюына әкеп соғады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Хан </a:t>
            </a:r>
            <a:r>
              <a:rPr lang="ru-RU" sz="1600" dirty="0" err="1" smtClean="0">
                <a:solidFill>
                  <a:schemeClr val="bg1"/>
                </a:solidFill>
              </a:rPr>
              <a:t>тағына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Нұралы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кетіп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Ералы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отырғанымен </a:t>
            </a:r>
            <a:r>
              <a:rPr lang="ru-RU" sz="1600" dirty="0" smtClean="0">
                <a:solidFill>
                  <a:schemeClr val="bg1"/>
                </a:solidFill>
              </a:rPr>
              <a:t>де </a:t>
            </a:r>
            <a:r>
              <a:rPr lang="ru-RU" sz="1600" dirty="0" err="1" smtClean="0">
                <a:solidFill>
                  <a:schemeClr val="bg1"/>
                </a:solidFill>
              </a:rPr>
              <a:t>жағдай түзелмейді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Халықтың наразылығы одан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сайын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күшейе түседі.</a:t>
            </a:r>
            <a:r>
              <a:rPr lang="ru-RU" sz="1600" dirty="0" smtClean="0">
                <a:solidFill>
                  <a:schemeClr val="bg1"/>
                </a:solidFill>
              </a:rPr>
              <a:t> Сырым </a:t>
            </a:r>
            <a:r>
              <a:rPr lang="ru-RU" sz="1600" dirty="0" err="1" smtClean="0">
                <a:solidFill>
                  <a:schemeClr val="bg1"/>
                </a:solidFill>
              </a:rPr>
              <a:t>бастаған көтерілісшілер енді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ашық соғыс қимылдарына көшіп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патша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қамалдарына шабуыл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жасай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бастайды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Бірақ олар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пәлендей нәтижеге </a:t>
            </a:r>
            <a:r>
              <a:rPr lang="ru-RU" sz="1600" dirty="0" smtClean="0">
                <a:solidFill>
                  <a:schemeClr val="bg1"/>
                </a:solidFill>
              </a:rPr>
              <a:t>жете </a:t>
            </a:r>
            <a:r>
              <a:rPr lang="ru-RU" sz="1600" dirty="0" err="1" smtClean="0">
                <a:solidFill>
                  <a:schemeClr val="bg1"/>
                </a:solidFill>
              </a:rPr>
              <a:t>алмайды</a:t>
            </a:r>
            <a:r>
              <a:rPr lang="ru-RU" sz="1600" dirty="0" smtClean="0">
                <a:solidFill>
                  <a:schemeClr val="bg1"/>
                </a:solidFill>
              </a:rPr>
              <a:t>. </a:t>
            </a:r>
            <a:r>
              <a:rPr lang="ru-RU" sz="1600" dirty="0" err="1" smtClean="0">
                <a:solidFill>
                  <a:schemeClr val="bg1"/>
                </a:solidFill>
              </a:rPr>
              <a:t>Елек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қамалына жасаған шабуылдың сәтсіздігінен кейін</a:t>
            </a:r>
            <a:r>
              <a:rPr lang="ru-RU" sz="1600" dirty="0" smtClean="0">
                <a:solidFill>
                  <a:schemeClr val="bg1"/>
                </a:solidFill>
              </a:rPr>
              <a:t> Сырым </a:t>
            </a:r>
            <a:r>
              <a:rPr lang="ru-RU" sz="1600" dirty="0" err="1" smtClean="0">
                <a:solidFill>
                  <a:schemeClr val="bg1"/>
                </a:solidFill>
              </a:rPr>
              <a:t>соғыс тәсілін өзгертіп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партизандық әрекеттер жасауға көшеді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Шекаралық бекіністерге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сұлтандар </a:t>
            </a:r>
            <a:r>
              <a:rPr lang="ru-RU" sz="1600" dirty="0" smtClean="0">
                <a:solidFill>
                  <a:schemeClr val="bg1"/>
                </a:solidFill>
              </a:rPr>
              <a:t>мен </a:t>
            </a:r>
            <a:r>
              <a:rPr lang="ru-RU" sz="1600" dirty="0" err="1" smtClean="0">
                <a:solidFill>
                  <a:schemeClr val="bg1"/>
                </a:solidFill>
              </a:rPr>
              <a:t>оларды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қолдаушылардың ауылына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тұтқиылдан шабуылдап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адамдарын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тұтқынға алады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1797 </a:t>
            </a:r>
            <a:r>
              <a:rPr lang="ru-RU" sz="1600" dirty="0" err="1" smtClean="0">
                <a:solidFill>
                  <a:schemeClr val="bg1"/>
                </a:solidFill>
              </a:rPr>
              <a:t>жылы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көтерілісшілердің үлкен бір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тобы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Ералыдан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кейін</a:t>
            </a:r>
            <a:r>
              <a:rPr lang="ru-RU" sz="1600" dirty="0" smtClean="0">
                <a:solidFill>
                  <a:schemeClr val="bg1"/>
                </a:solidFill>
              </a:rPr>
              <a:t> хан </a:t>
            </a:r>
            <a:r>
              <a:rPr lang="ru-RU" sz="1600" dirty="0" err="1" smtClean="0">
                <a:solidFill>
                  <a:schemeClr val="bg1"/>
                </a:solidFill>
              </a:rPr>
              <a:t>тағына отырған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Есімнің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ауылына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тұтқиылдан шабуыл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жасап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ханды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өлтіреді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Есім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ханның өлтірілуі Сырымға тілектес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билер</a:t>
            </a:r>
            <a:r>
              <a:rPr lang="ru-RU" sz="1600" dirty="0" smtClean="0">
                <a:solidFill>
                  <a:schemeClr val="bg1"/>
                </a:solidFill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</a:rPr>
              <a:t>старшындардың одан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ірге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ашуына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себепші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болады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0"/>
            <a:ext cx="5357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Түрмеден босағаннан кейін</a:t>
            </a:r>
            <a:r>
              <a:rPr lang="ru-RU" sz="1600" dirty="0" smtClean="0">
                <a:solidFill>
                  <a:schemeClr val="bg1"/>
                </a:solidFill>
              </a:rPr>
              <a:t> Сырым </a:t>
            </a:r>
            <a:r>
              <a:rPr lang="ru-RU" sz="1600" dirty="0" err="1" smtClean="0">
                <a:solidFill>
                  <a:schemeClr val="bg1"/>
                </a:solidFill>
              </a:rPr>
              <a:t>Табын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руының старшыны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Тіленші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Бөкенбайұлының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қолдауымен </a:t>
            </a:r>
            <a:r>
              <a:rPr lang="ru-RU" sz="1600" dirty="0" smtClean="0">
                <a:solidFill>
                  <a:schemeClr val="bg1"/>
                </a:solidFill>
              </a:rPr>
              <a:t>орал </a:t>
            </a:r>
            <a:r>
              <a:rPr lang="ru-RU" sz="1600" dirty="0" err="1" smtClean="0">
                <a:solidFill>
                  <a:schemeClr val="bg1"/>
                </a:solidFill>
              </a:rPr>
              <a:t>казак-орыс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әскерімен күресін әрі жалғастырады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Бірақ Нұралы </a:t>
            </a:r>
            <a:r>
              <a:rPr lang="ru-RU" sz="1600" dirty="0" smtClean="0">
                <a:solidFill>
                  <a:schemeClr val="bg1"/>
                </a:solidFill>
              </a:rPr>
              <a:t>хан </a:t>
            </a:r>
            <a:r>
              <a:rPr lang="ru-RU" sz="1600" dirty="0" err="1" smtClean="0">
                <a:solidFill>
                  <a:schemeClr val="bg1"/>
                </a:solidFill>
              </a:rPr>
              <a:t>бұл жолы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Сырымды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қолдамайды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қайта оған қарсы шығып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шекаралық әкімшіліктен көтерілісшілерді </a:t>
            </a:r>
            <a:r>
              <a:rPr lang="ru-RU" sz="1600" dirty="0" smtClean="0">
                <a:solidFill>
                  <a:schemeClr val="bg1"/>
                </a:solidFill>
              </a:rPr>
              <a:t>басу </a:t>
            </a:r>
            <a:r>
              <a:rPr lang="ru-RU" sz="1600" dirty="0" err="1" smtClean="0">
                <a:solidFill>
                  <a:schemeClr val="bg1"/>
                </a:solidFill>
              </a:rPr>
              <a:t>үшін арнайы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әскер жіберуін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талап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етеді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Сөйтіп ол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былайғы жерде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Сырымға қарсы күресте шекара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әкімшілігімен бір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болады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Міне</a:t>
            </a:r>
            <a:r>
              <a:rPr lang="ru-RU" sz="1600" dirty="0" smtClean="0">
                <a:solidFill>
                  <a:schemeClr val="bg1"/>
                </a:solidFill>
              </a:rPr>
              <a:t>, осы </a:t>
            </a:r>
            <a:r>
              <a:rPr lang="ru-RU" sz="1600" dirty="0" err="1" smtClean="0">
                <a:solidFill>
                  <a:schemeClr val="bg1"/>
                </a:solidFill>
              </a:rPr>
              <a:t>кезден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яғни</a:t>
            </a:r>
            <a:r>
              <a:rPr lang="ru-RU" sz="1600" dirty="0" smtClean="0">
                <a:solidFill>
                  <a:schemeClr val="bg1"/>
                </a:solidFill>
              </a:rPr>
              <a:t> 1784 </a:t>
            </a:r>
            <a:r>
              <a:rPr lang="ru-RU" sz="1600" dirty="0" err="1" smtClean="0">
                <a:solidFill>
                  <a:schemeClr val="bg1"/>
                </a:solidFill>
              </a:rPr>
              <a:t>жылы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бастап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патшаның отарлау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саясатына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қарсы күресте ханының </a:t>
            </a:r>
            <a:r>
              <a:rPr lang="ru-RU" sz="1600" dirty="0" smtClean="0">
                <a:solidFill>
                  <a:schemeClr val="bg1"/>
                </a:solidFill>
              </a:rPr>
              <a:t>да, </a:t>
            </a:r>
            <a:r>
              <a:rPr lang="ru-RU" sz="1600" dirty="0" err="1" smtClean="0">
                <a:solidFill>
                  <a:schemeClr val="bg1"/>
                </a:solidFill>
              </a:rPr>
              <a:t>қарашасының </a:t>
            </a:r>
            <a:r>
              <a:rPr lang="ru-RU" sz="1600" dirty="0" smtClean="0">
                <a:solidFill>
                  <a:schemeClr val="bg1"/>
                </a:solidFill>
              </a:rPr>
              <a:t>да </a:t>
            </a:r>
            <a:r>
              <a:rPr lang="ru-RU" sz="1600" dirty="0" err="1" smtClean="0">
                <a:solidFill>
                  <a:schemeClr val="bg1"/>
                </a:solidFill>
              </a:rPr>
              <a:t>ортақ ниеттестігіне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келген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көтерілісшілер арасына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жік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түсіп</a:t>
            </a:r>
            <a:r>
              <a:rPr lang="ru-RU" sz="1600" dirty="0" smtClean="0">
                <a:solidFill>
                  <a:schemeClr val="bg1"/>
                </a:solidFill>
              </a:rPr>
              <a:t>, Сырым </a:t>
            </a:r>
            <a:r>
              <a:rPr lang="ru-RU" sz="1600" dirty="0" err="1" smtClean="0">
                <a:solidFill>
                  <a:schemeClr val="bg1"/>
                </a:solidFill>
              </a:rPr>
              <a:t>бастаған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/>
          <a:lstStyle/>
          <a:p>
            <a:r>
              <a:rPr lang="kk-K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Сырымның Хиуаға ығысуы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3186122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Есімнің орнына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Айшуақ </a:t>
            </a:r>
            <a:r>
              <a:rPr lang="ru-RU" sz="2000" dirty="0" smtClean="0">
                <a:solidFill>
                  <a:schemeClr val="bg1"/>
                </a:solidFill>
              </a:rPr>
              <a:t>хан </a:t>
            </a:r>
            <a:r>
              <a:rPr lang="ru-RU" sz="2000" dirty="0" err="1" smtClean="0">
                <a:solidFill>
                  <a:schemeClr val="bg1"/>
                </a:solidFill>
              </a:rPr>
              <a:t>сайлағаннан кейін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ол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Есімнің кегін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алмақ болып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арнайы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әскер жасақтап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Сырымға қарсы аттанады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Соңынан індете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қуып, </a:t>
            </a:r>
            <a:r>
              <a:rPr lang="ru-RU" sz="2000" dirty="0" smtClean="0">
                <a:solidFill>
                  <a:schemeClr val="bg1"/>
                </a:solidFill>
              </a:rPr>
              <a:t>маза </a:t>
            </a:r>
            <a:r>
              <a:rPr lang="ru-RU" sz="2000" dirty="0" err="1" smtClean="0">
                <a:solidFill>
                  <a:schemeClr val="bg1"/>
                </a:solidFill>
              </a:rPr>
              <a:t>бермеген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патша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экспедициясынан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ығысып</a:t>
            </a:r>
            <a:r>
              <a:rPr lang="ru-RU" sz="2000" dirty="0" smtClean="0">
                <a:solidFill>
                  <a:schemeClr val="bg1"/>
                </a:solidFill>
              </a:rPr>
              <a:t>, Сырым </a:t>
            </a:r>
            <a:r>
              <a:rPr lang="ru-RU" sz="2000" dirty="0" err="1" smtClean="0">
                <a:solidFill>
                  <a:schemeClr val="bg1"/>
                </a:solidFill>
              </a:rPr>
              <a:t>Хиуа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хандығының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жеріне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өтіп кетеді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Ел </a:t>
            </a:r>
            <a:r>
              <a:rPr lang="ru-RU" sz="2000" dirty="0" err="1" smtClean="0">
                <a:solidFill>
                  <a:schemeClr val="bg1"/>
                </a:solidFill>
              </a:rPr>
              <a:t>арасына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атағы кеңінен тараған батырдан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қауіптенген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Хиуа</a:t>
            </a:r>
            <a:r>
              <a:rPr lang="ru-RU" sz="2000" dirty="0" smtClean="0">
                <a:solidFill>
                  <a:schemeClr val="bg1"/>
                </a:solidFill>
              </a:rPr>
              <a:t> ханы </a:t>
            </a:r>
            <a:r>
              <a:rPr lang="ru-RU" sz="2000" dirty="0" err="1" smtClean="0">
                <a:solidFill>
                  <a:schemeClr val="bg1"/>
                </a:solidFill>
              </a:rPr>
              <a:t>оның көзін жоюдың амалын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жасайды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Ақыры оның есебін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тауып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улап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өлтіреді.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Бұл жөнінде халық ауызында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түрлі әңгімелер айтылады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700px-Khiva_Узбекистан_panoram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Ұлт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kk-KZ" dirty="0" smtClean="0">
                <a:solidFill>
                  <a:schemeClr val="bg1"/>
                </a:solidFill>
              </a:rPr>
              <a:t>азаттық қозғалыстар маңызы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err="1" smtClean="0">
                <a:solidFill>
                  <a:schemeClr val="bg1"/>
                </a:solidFill>
              </a:rPr>
              <a:t>Аталған қозғалыстардың барлығы отарлық езгі</a:t>
            </a:r>
            <a:r>
              <a:rPr lang="ru-RU" sz="1800" dirty="0" smtClean="0">
                <a:solidFill>
                  <a:schemeClr val="bg1"/>
                </a:solidFill>
              </a:rPr>
              <a:t> мен </a:t>
            </a:r>
            <a:r>
              <a:rPr lang="ru-RU" sz="1800" dirty="0" err="1" smtClean="0">
                <a:solidFill>
                  <a:schemeClr val="bg1"/>
                </a:solidFill>
              </a:rPr>
              <a:t>қанауды жоюға бағытталды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Мұның ішінде</a:t>
            </a:r>
            <a:r>
              <a:rPr lang="ru-RU" sz="1800" dirty="0" smtClean="0">
                <a:solidFill>
                  <a:schemeClr val="bg1"/>
                </a:solidFill>
              </a:rPr>
              <a:t>, </a:t>
            </a:r>
            <a:r>
              <a:rPr lang="ru-RU" sz="1800" dirty="0" err="1" smtClean="0">
                <a:solidFill>
                  <a:schemeClr val="bg1"/>
                </a:solidFill>
              </a:rPr>
              <a:t>Ресейдің және көрші мемлекеттердің саясатына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Қазақстанның ішкі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өміріне </a:t>
            </a:r>
            <a:r>
              <a:rPr lang="ru-RU" sz="1800" dirty="0" err="1" smtClean="0">
                <a:solidFill>
                  <a:schemeClr val="bg1"/>
                </a:solidFill>
              </a:rPr>
              <a:t>тигізген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әсері </a:t>
            </a:r>
            <a:r>
              <a:rPr lang="ru-RU" sz="1800" dirty="0" smtClean="0">
                <a:solidFill>
                  <a:schemeClr val="bg1"/>
                </a:solidFill>
              </a:rPr>
              <a:t>мен </a:t>
            </a:r>
            <a:r>
              <a:rPr lang="ru-RU" sz="1800" dirty="0" err="1" smtClean="0">
                <a:solidFill>
                  <a:schemeClr val="bg1"/>
                </a:solidFill>
              </a:rPr>
              <a:t>ұзаққа </a:t>
            </a:r>
            <a:r>
              <a:rPr lang="ru-RU" sz="1800" dirty="0" err="1" smtClean="0">
                <a:solidFill>
                  <a:schemeClr val="bg1"/>
                </a:solidFill>
              </a:rPr>
              <a:t>созылуы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және ауқымдылығымен ерекшеленетін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өз халқының тәуелсіздігі </a:t>
            </a:r>
            <a:r>
              <a:rPr lang="ru-RU" sz="1800" dirty="0" smtClean="0">
                <a:solidFill>
                  <a:schemeClr val="bg1"/>
                </a:solidFill>
              </a:rPr>
              <a:t>мен </a:t>
            </a:r>
            <a:r>
              <a:rPr lang="ru-RU" sz="1800" dirty="0" err="1" smtClean="0">
                <a:solidFill>
                  <a:schemeClr val="bg1"/>
                </a:solidFill>
              </a:rPr>
              <a:t>еркіндігі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үшін күрескен </a:t>
            </a:r>
            <a:r>
              <a:rPr lang="ru-RU" sz="1800" dirty="0" smtClean="0">
                <a:solidFill>
                  <a:schemeClr val="bg1"/>
                </a:solidFill>
              </a:rPr>
              <a:t>ер </a:t>
            </a:r>
            <a:r>
              <a:rPr lang="ru-RU" sz="1800" dirty="0" err="1" smtClean="0">
                <a:solidFill>
                  <a:schemeClr val="bg1"/>
                </a:solidFill>
              </a:rPr>
              <a:t>азаматтарымыз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бастаған ұлт-азаттық көтерілістер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қазақ елінің тарихында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маңызы зор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ең көрнекті оқиға болып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табылады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Ұлт-азаттық қозғалыс көсемдері қазақ халқының жадында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ұлт батырлары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ретінде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қалды.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err="1" smtClean="0">
                <a:solidFill>
                  <a:schemeClr val="bg1"/>
                </a:solidFill>
              </a:rPr>
              <a:t>Кейінірек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қазақ халқының ұлт-азаттық көтерілісінің түкпірінде саяси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және ұлттық ой-санасының өсуіне ықпал ететін</a:t>
            </a:r>
            <a:r>
              <a:rPr lang="ru-RU" sz="1800" dirty="0" smtClean="0">
                <a:solidFill>
                  <a:schemeClr val="bg1"/>
                </a:solidFill>
              </a:rPr>
              <a:t> автономия </a:t>
            </a:r>
            <a:r>
              <a:rPr lang="ru-RU" sz="1800" dirty="0" err="1" smtClean="0">
                <a:solidFill>
                  <a:schemeClr val="bg1"/>
                </a:solidFill>
              </a:rPr>
              <a:t>алу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ниеті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тұрды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smtClean="0">
                <a:solidFill>
                  <a:schemeClr val="bg1"/>
                </a:solidFill>
              </a:rPr>
              <a:t>XIX </a:t>
            </a:r>
            <a:r>
              <a:rPr lang="ru-RU" sz="1800" dirty="0" err="1" smtClean="0">
                <a:solidFill>
                  <a:schemeClr val="bg1"/>
                </a:solidFill>
              </a:rPr>
              <a:t>ғасырдың аяғы </a:t>
            </a:r>
            <a:r>
              <a:rPr lang="ru-RU" sz="1800" dirty="0" smtClean="0">
                <a:solidFill>
                  <a:schemeClr val="bg1"/>
                </a:solidFill>
              </a:rPr>
              <a:t>мен </a:t>
            </a:r>
            <a:r>
              <a:rPr lang="en-US" sz="1800" dirty="0" smtClean="0">
                <a:solidFill>
                  <a:schemeClr val="bg1"/>
                </a:solidFill>
              </a:rPr>
              <a:t>XX </a:t>
            </a:r>
            <a:r>
              <a:rPr lang="ru-RU" sz="1800" dirty="0" err="1" smtClean="0">
                <a:solidFill>
                  <a:schemeClr val="bg1"/>
                </a:solidFill>
              </a:rPr>
              <a:t>ғасырдың басында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қазақтың интеллектуалды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және саяси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зиялы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қауымының әлемдік аренаға шығуы қоғамдық өмірде қозғалыс тудырып</a:t>
            </a:r>
            <a:r>
              <a:rPr lang="ru-RU" sz="1800" dirty="0" smtClean="0">
                <a:solidFill>
                  <a:schemeClr val="bg1"/>
                </a:solidFill>
              </a:rPr>
              <a:t>, </a:t>
            </a:r>
            <a:r>
              <a:rPr lang="ru-RU" sz="1800" dirty="0" err="1" smtClean="0">
                <a:solidFill>
                  <a:schemeClr val="bg1"/>
                </a:solidFill>
              </a:rPr>
              <a:t>Алаш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партиясы</a:t>
            </a:r>
            <a:r>
              <a:rPr lang="ru-RU" sz="1800" dirty="0" smtClean="0">
                <a:solidFill>
                  <a:schemeClr val="bg1"/>
                </a:solidFill>
              </a:rPr>
              <a:t> мен «</a:t>
            </a:r>
            <a:r>
              <a:rPr lang="ru-RU" sz="1800" dirty="0" err="1" smtClean="0">
                <a:solidFill>
                  <a:schemeClr val="bg1"/>
                </a:solidFill>
              </a:rPr>
              <a:t>Алашорда</a:t>
            </a:r>
            <a:r>
              <a:rPr lang="ru-RU" sz="1800" dirty="0" smtClean="0">
                <a:solidFill>
                  <a:schemeClr val="bg1"/>
                </a:solidFill>
              </a:rPr>
              <a:t>» </a:t>
            </a:r>
            <a:r>
              <a:rPr lang="ru-RU" sz="1800" dirty="0" err="1" smtClean="0">
                <a:solidFill>
                  <a:schemeClr val="bg1"/>
                </a:solidFill>
              </a:rPr>
              <a:t>қазақ автономиясын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дүниеге әкелді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k-KZ" sz="6000" b="1" dirty="0" smtClean="0">
                <a:solidFill>
                  <a:schemeClr val="bg1"/>
                </a:solidFill>
              </a:rPr>
              <a:t>Назар аударғаныңыз үшін көп рахмет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71562280_serd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955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49001">
              <a:srgbClr val="FEE7F2"/>
            </a:gs>
            <a:gs pos="59000">
              <a:srgbClr val="C50849"/>
            </a:gs>
            <a:gs pos="67000">
              <a:srgbClr val="F952A0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1214478" y="5286388"/>
            <a:ext cx="6858048" cy="908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Махамбет Өтемісұлы</a:t>
            </a:r>
            <a:endParaRPr lang="kk-KZ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1846 )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мах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3786213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48" y="214290"/>
            <a:ext cx="48577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Махамбет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Өтемісұлы 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(1804 ж.,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Ішкі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Бөкей Ордасы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қазіргі Батыс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Қазақстан облысының Жәнібек ауданының 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Нарын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құмының Жанқұс деген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— 1846 ж. 20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қазан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Қараой өңірі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қазіргі 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Атырау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облысының 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Махамбет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ауданы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қазақтың әйгілі ақыны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күйші 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композиторы,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отаршылдыққа қарсы </a:t>
            </a:r>
            <a:r>
              <a:rPr lang="ru-RU" sz="19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Исатай</a:t>
            </a:r>
            <a:r>
              <a:rPr lang="ru-RU" sz="19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Тайманов</a:t>
            </a:r>
            <a:r>
              <a:rPr lang="ru-RU" sz="19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бастаған көтерілісті </a:t>
            </a:r>
            <a:r>
              <a:rPr lang="ru-RU" sz="19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(1836-1837)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ұйымдастырушылардың бірі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осы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көтерілістің жалынды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жыршысы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1836—38 ж. И.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Тайманұлы бастаған шаруалар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кетерілісінің жалынды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жыршысы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қозғалысты ұйымдастырушылардың бірі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Махамбет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өзі Жәңгір ханның қудалауымен екі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түрмеде отырып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1831 ж.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қашып шыққан.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Саналы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өмірін патша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өкіметінің отарлық саясатын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жұзеге асырушы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хан-сұлтандарға қарсы кекті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жырлар</a:t>
            </a:r>
            <a:r>
              <a:rPr lang="ru-RU" sz="19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толғайды, халықты күреске шақырады.</a:t>
            </a:r>
            <a:endParaRPr lang="ru-RU" sz="19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214290"/>
            <a:ext cx="6643734" cy="785810"/>
          </a:xfrm>
        </p:spPr>
        <p:txBody>
          <a:bodyPr/>
          <a:lstStyle/>
          <a:p>
            <a:r>
              <a:rPr lang="kk-KZ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Исатай Тайманұлы</a:t>
            </a:r>
            <a:br>
              <a:rPr lang="kk-KZ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(1791-1838)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13ZccW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857784" cy="312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286256"/>
            <a:ext cx="87154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chemeClr val="bg1"/>
                </a:solidFill>
              </a:rPr>
              <a:t>Беріш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руының ұранына айналған Исатайдың жастық шағында оған ықпал жасап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қамқорлық еткен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әкесі, Тайманның інісі</a:t>
            </a:r>
            <a:r>
              <a:rPr lang="ru-RU" sz="1900" dirty="0" smtClean="0">
                <a:solidFill>
                  <a:schemeClr val="bg1"/>
                </a:solidFill>
              </a:rPr>
              <a:t> - </a:t>
            </a:r>
            <a:r>
              <a:rPr lang="ru-RU" sz="1900" dirty="0" err="1" smtClean="0">
                <a:solidFill>
                  <a:schemeClr val="bg1"/>
                </a:solidFill>
              </a:rPr>
              <a:t>Жабал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Бегәліұлы.</a:t>
            </a:r>
            <a:endParaRPr lang="ru-RU" sz="1900" dirty="0" smtClean="0">
              <a:solidFill>
                <a:schemeClr val="bg1"/>
              </a:solidFill>
            </a:endParaRPr>
          </a:p>
          <a:p>
            <a:r>
              <a:rPr lang="en-US" sz="1900" dirty="0" smtClean="0">
                <a:solidFill>
                  <a:schemeClr val="bg1"/>
                </a:solidFill>
              </a:rPr>
              <a:t>      </a:t>
            </a:r>
            <a:r>
              <a:rPr lang="ru-RU" sz="1900" b="1" dirty="0" err="1" smtClean="0">
                <a:solidFill>
                  <a:schemeClr val="bg1"/>
                </a:solidFill>
              </a:rPr>
              <a:t>Исатай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</a:rPr>
              <a:t>Тайманұлы </a:t>
            </a:r>
            <a:r>
              <a:rPr lang="ru-RU" sz="1900" dirty="0" smtClean="0">
                <a:solidFill>
                  <a:schemeClr val="bg1"/>
                </a:solidFill>
              </a:rPr>
              <a:t>– </a:t>
            </a:r>
            <a:r>
              <a:rPr lang="ru-RU" sz="1900" dirty="0" smtClean="0">
                <a:solidFill>
                  <a:schemeClr val="bg1"/>
                </a:solidFill>
              </a:rPr>
              <a:t>1836-38 </a:t>
            </a:r>
            <a:r>
              <a:rPr lang="ru-RU" sz="1900" dirty="0" err="1" smtClean="0">
                <a:solidFill>
                  <a:schemeClr val="bg1"/>
                </a:solidFill>
              </a:rPr>
              <a:t>жылдары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Батыс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Қазақстанда болған халық көтерілісінің саяси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көсемі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қайсар қолбасшысы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халық </a:t>
            </a:r>
            <a:r>
              <a:rPr lang="ru-RU" sz="1900" dirty="0" smtClean="0">
                <a:solidFill>
                  <a:schemeClr val="bg1"/>
                </a:solidFill>
              </a:rPr>
              <a:t>батыры. </a:t>
            </a:r>
            <a:r>
              <a:rPr lang="ru-RU" sz="1900" dirty="0" err="1" smtClean="0">
                <a:solidFill>
                  <a:schemeClr val="bg1"/>
                </a:solidFill>
              </a:rPr>
              <a:t>Кіші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жүз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kk-KZ" sz="1900" dirty="0" smtClean="0">
                <a:solidFill>
                  <a:schemeClr val="bg1"/>
                </a:solidFill>
              </a:rPr>
              <a:t>Он екі ата </a:t>
            </a:r>
            <a:r>
              <a:rPr lang="ru-RU" sz="1900" dirty="0" err="1" smtClean="0">
                <a:solidFill>
                  <a:schemeClr val="bg1"/>
                </a:solidFill>
              </a:rPr>
              <a:t>Байұлының </a:t>
            </a:r>
            <a:r>
              <a:rPr lang="ru-RU" sz="1900" dirty="0" err="1" smtClean="0">
                <a:solidFill>
                  <a:schemeClr val="bg1"/>
                </a:solidFill>
              </a:rPr>
              <a:t>Беріш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руынан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Жоңғар шапқыншылығы кезінде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атағы шыққан Ағатай батырдың ұрпағы.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428736"/>
            <a:ext cx="41433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chemeClr val="bg1"/>
                </a:solidFill>
              </a:rPr>
              <a:t>Халық </a:t>
            </a:r>
            <a:r>
              <a:rPr lang="ru-RU" sz="1900" dirty="0" smtClean="0">
                <a:solidFill>
                  <a:schemeClr val="bg1"/>
                </a:solidFill>
              </a:rPr>
              <a:t>батыры И.</a:t>
            </a:r>
            <a:r>
              <a:rPr lang="ru-RU" sz="1900" dirty="0" err="1" smtClean="0">
                <a:solidFill>
                  <a:schemeClr val="bg1"/>
                </a:solidFill>
              </a:rPr>
              <a:t>Тайманұлы </a:t>
            </a:r>
            <a:r>
              <a:rPr lang="ru-RU" sz="1900" dirty="0" smtClean="0">
                <a:solidFill>
                  <a:schemeClr val="bg1"/>
                </a:solidFill>
              </a:rPr>
              <a:t>1791 </a:t>
            </a:r>
            <a:r>
              <a:rPr lang="ru-RU" sz="1900" dirty="0" err="1" smtClean="0">
                <a:solidFill>
                  <a:schemeClr val="bg1"/>
                </a:solidFill>
              </a:rPr>
              <a:t>жылы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қазіргі </a:t>
            </a:r>
            <a:r>
              <a:rPr lang="ru-RU" sz="1900" dirty="0" smtClean="0">
                <a:solidFill>
                  <a:schemeClr val="bg1"/>
                </a:solidFill>
              </a:rPr>
              <a:t>Атырау </a:t>
            </a:r>
            <a:r>
              <a:rPr lang="ru-RU" sz="1900" dirty="0" err="1" smtClean="0">
                <a:solidFill>
                  <a:schemeClr val="bg1"/>
                </a:solidFill>
              </a:rPr>
              <a:t>облысы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Қызылқоға ауданы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Тайсойған құмындағы </a:t>
            </a:r>
            <a:r>
              <a:rPr lang="ru-RU" sz="1900" dirty="0" smtClean="0">
                <a:solidFill>
                  <a:schemeClr val="bg1"/>
                </a:solidFill>
              </a:rPr>
              <a:t>"</a:t>
            </a:r>
            <a:r>
              <a:rPr lang="ru-RU" sz="1900" dirty="0" err="1" smtClean="0">
                <a:solidFill>
                  <a:schemeClr val="bg1"/>
                </a:solidFill>
              </a:rPr>
              <a:t>Тайман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жалы</a:t>
            </a:r>
            <a:r>
              <a:rPr lang="ru-RU" sz="1900" dirty="0" smtClean="0">
                <a:solidFill>
                  <a:schemeClr val="bg1"/>
                </a:solidFill>
              </a:rPr>
              <a:t>" </a:t>
            </a:r>
            <a:r>
              <a:rPr lang="ru-RU" sz="1900" dirty="0" err="1" smtClean="0">
                <a:solidFill>
                  <a:schemeClr val="bg1"/>
                </a:solidFill>
              </a:rPr>
              <a:t>деген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жерде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дүниеге келген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Исатайдың анасы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Есентемір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руының Тағашы бөлімінен.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И.Тайманұлының төртінші атасы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Ағатайдың (Тайман-Бегәлінің -Боқай-Ағатай</a:t>
            </a:r>
            <a:r>
              <a:rPr lang="ru-RU" sz="1900" dirty="0" smtClean="0">
                <a:solidFill>
                  <a:schemeClr val="bg1"/>
                </a:solidFill>
              </a:rPr>
              <a:t>) </a:t>
            </a:r>
            <a:r>
              <a:rPr lang="ru-RU" sz="1900" dirty="0" err="1" smtClean="0">
                <a:solidFill>
                  <a:schemeClr val="bg1"/>
                </a:solidFill>
              </a:rPr>
              <a:t>есімі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қалмақтарға қарсы соғыста көрсеткен ерлігі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үшін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643182"/>
            <a:ext cx="10287072" cy="1143000"/>
          </a:xfrm>
        </p:spPr>
        <p:txBody>
          <a:bodyPr/>
          <a:lstStyle/>
          <a:p>
            <a:r>
              <a:rPr lang="kk-K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1836-1838 жылдардағы халық-азаттық көтеріліс</a:t>
            </a:r>
            <a:endParaRPr lang="kk-K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452596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1836—1838 </a:t>
            </a:r>
            <a:r>
              <a:rPr lang="ru-RU" sz="1600" b="1" dirty="0" err="1" smtClean="0">
                <a:solidFill>
                  <a:schemeClr val="bg1"/>
                </a:solidFill>
              </a:rPr>
              <a:t>жылдары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Бөкей хандығында </a:t>
            </a:r>
            <a:r>
              <a:rPr lang="ru-RU" sz="1600" dirty="0" smtClean="0">
                <a:solidFill>
                  <a:schemeClr val="bg1"/>
                </a:solidFill>
              </a:rPr>
              <a:t>аса </a:t>
            </a:r>
            <a:r>
              <a:rPr lang="ru-RU" sz="1600" dirty="0" err="1" smtClean="0">
                <a:solidFill>
                  <a:schemeClr val="bg1"/>
                </a:solidFill>
              </a:rPr>
              <a:t>ірі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халық-азаттық көтерілістерінің бірі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өтті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Ол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көтерілістің басты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себебі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жердің жетіспеушілігі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еді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Мәселен, Ішкі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Ордадағы </a:t>
            </a:r>
            <a:r>
              <a:rPr lang="ru-RU" sz="1600" dirty="0" smtClean="0">
                <a:solidFill>
                  <a:schemeClr val="bg1"/>
                </a:solidFill>
              </a:rPr>
              <a:t>20 </a:t>
            </a:r>
            <a:r>
              <a:rPr lang="ru-RU" sz="1600" dirty="0" err="1" smtClean="0">
                <a:solidFill>
                  <a:schemeClr val="bg1"/>
                </a:solidFill>
              </a:rPr>
              <a:t>мыңға жуық отбасы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шаруашылығы жер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тапшылығынан зардап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шекті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Ең жақын шұрайлы жерлердің бәрін </a:t>
            </a:r>
            <a:r>
              <a:rPr lang="ru-RU" sz="1600" dirty="0" smtClean="0">
                <a:solidFill>
                  <a:schemeClr val="bg1"/>
                </a:solidFill>
              </a:rPr>
              <a:t>де </a:t>
            </a:r>
            <a:r>
              <a:rPr lang="ru-RU" sz="1600" dirty="0" err="1" smtClean="0">
                <a:solidFill>
                  <a:schemeClr val="bg1"/>
                </a:solidFill>
              </a:rPr>
              <a:t>ірі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помещиктер</a:t>
            </a:r>
            <a:r>
              <a:rPr lang="ru-RU" sz="1600" dirty="0" smtClean="0">
                <a:solidFill>
                  <a:schemeClr val="bg1"/>
                </a:solidFill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</a:rPr>
              <a:t>байлар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өзара бөлісіп алып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қойған болатын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Қатардағы қарапайым қазақтар жерді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солардан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жалға алып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пайдаланды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Қазақ ақсүйектері орыс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помещиктерінен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жалға алған жерлерді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өздерінің жеке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қалауы бойынша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қазақ ауылдарына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көтеріңкі қымбат бағаға тағы </a:t>
            </a:r>
            <a:r>
              <a:rPr lang="ru-RU" sz="1600" dirty="0" smtClean="0">
                <a:solidFill>
                  <a:schemeClr val="bg1"/>
                </a:solidFill>
              </a:rPr>
              <a:t>да </a:t>
            </a:r>
            <a:r>
              <a:rPr lang="ru-RU" sz="1600" dirty="0" err="1" smtClean="0">
                <a:solidFill>
                  <a:schemeClr val="bg1"/>
                </a:solidFill>
              </a:rPr>
              <a:t>қайыра жалға беріп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отырды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Сөйтіп қазақтардан әр түрлі айыппұлдар </a:t>
            </a:r>
            <a:r>
              <a:rPr lang="ru-RU" sz="1600" dirty="0" smtClean="0">
                <a:solidFill>
                  <a:schemeClr val="bg1"/>
                </a:solidFill>
              </a:rPr>
              <a:t>мен </a:t>
            </a:r>
            <a:r>
              <a:rPr lang="ru-RU" sz="1600" dirty="0" err="1" smtClean="0">
                <a:solidFill>
                  <a:schemeClr val="bg1"/>
                </a:solidFill>
              </a:rPr>
              <a:t>алым-салықты еселеп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алып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тұрды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Халық көтерілісін елге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белгілі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беделді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батырлар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Исатай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Тайманұлы </a:t>
            </a:r>
            <a:r>
              <a:rPr lang="ru-RU" sz="1600" dirty="0" smtClean="0">
                <a:solidFill>
                  <a:schemeClr val="bg1"/>
                </a:solidFill>
              </a:rPr>
              <a:t>(1791-1838) мен </a:t>
            </a:r>
            <a:r>
              <a:rPr lang="ru-RU" sz="1600" b="1" dirty="0" smtClean="0">
                <a:solidFill>
                  <a:schemeClr val="bg1"/>
                </a:solidFill>
              </a:rPr>
              <a:t>Махамбет </a:t>
            </a:r>
            <a:r>
              <a:rPr lang="ru-RU" sz="1600" b="1" dirty="0" err="1" smtClean="0">
                <a:solidFill>
                  <a:schemeClr val="bg1"/>
                </a:solidFill>
              </a:rPr>
              <a:t>Өтемісұлы </a:t>
            </a:r>
            <a:r>
              <a:rPr lang="ru-RU" sz="1600" dirty="0" smtClean="0">
                <a:solidFill>
                  <a:schemeClr val="bg1"/>
                </a:solidFill>
              </a:rPr>
              <a:t>(1803-1845) </a:t>
            </a:r>
            <a:r>
              <a:rPr lang="ru-RU" sz="1600" dirty="0" err="1" smtClean="0">
                <a:solidFill>
                  <a:schemeClr val="bg1"/>
                </a:solidFill>
              </a:rPr>
              <a:t>басқарды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Оның екеуі</a:t>
            </a:r>
            <a:r>
              <a:rPr lang="ru-RU" sz="1600" dirty="0" smtClean="0">
                <a:solidFill>
                  <a:schemeClr val="bg1"/>
                </a:solidFill>
              </a:rPr>
              <a:t> де </a:t>
            </a:r>
            <a:r>
              <a:rPr lang="ru-RU" sz="1600" dirty="0" err="1" smtClean="0">
                <a:solidFill>
                  <a:schemeClr val="bg1"/>
                </a:solidFill>
              </a:rPr>
              <a:t>беріш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руының жайық атасынан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болатын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52"/>
            <a:ext cx="4762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44" y="-214338"/>
            <a:ext cx="8543956" cy="1143000"/>
          </a:xfrm>
        </p:spPr>
        <p:txBody>
          <a:bodyPr/>
          <a:lstStyle/>
          <a:p>
            <a:r>
              <a:rPr lang="ru-RU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Көтерілісшілердің 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 </a:t>
            </a:r>
            <a:r>
              <a:rPr lang="ru-RU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ордасын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қамауға алуы</a:t>
            </a: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143504" cy="4525963"/>
          </a:xfrm>
        </p:spPr>
        <p:txBody>
          <a:bodyPr/>
          <a:lstStyle/>
          <a:p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Тайманұлы бастаған көтерілісшілер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жылғы қазанның аяқ кезінде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ордасына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шақырымдай жақын келді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Жәңгір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 да,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оның төңірегіндегілер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қоршауда қалды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Көтерілісшілердің жалпы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саны 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екі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мың адамнан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асатын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Алайда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Исатайдың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ордасын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күшпен басып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алғысы келмеді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Көтерілісшілер Жәңгір ханнан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Балқы және Қарауылқожа билерді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 төңірегінен қуып жіберуді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билікті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старшындарының қолына беруді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талап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етті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463079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14356"/>
            <a:ext cx="409577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143248"/>
            <a:ext cx="878684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Жәңгір ханда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үрей қалмады.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көтерілісшілермен келіссөз жүргізуге көшті.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Ханның қолына жаңа талап-петиция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табыс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етілді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егер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ханға қойылып отырған талаптар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орындалмайтын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болса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көтерілісшілердің бүкіл ауыл-аймағымен Ішкі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Орданы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тастап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көтеріле көшіп кететіні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ескертілді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Оған халық арасында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ықпалды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300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рубасы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мен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старшын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және батырлар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қол қойды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Бұл жағдай Жәңгір ханның жағдайын күрт нашарлатып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жіберді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Патша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үкіметінің әкімшілігі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қатты алаңдады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Көтерілісшілер Жайықтан бұзып-жарып сыртқы бетке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көшетіндей күн туа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қалса, оған қарсы алдын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ала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шұғыл шаралар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қабылдауға кірісті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Шекара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бекінісі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күшейтіле бастады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Тайманұлы ханмен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арадағы шиеленісті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жағдайды бейбіт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келіссөздер арқылы шешуге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болатынына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патша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әкімшілігін сендіруге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тырысты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Батыр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уақыттан ұтуды ойластырды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Қыс түсіп Жайықтың мұзы қатқан бойда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оның сол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жақ бетіне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көшіп кетпек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Ал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бұл екі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арада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Орынбор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әкімшілігі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Жәңгір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қазақтардың әскери күштерін шұғыл түрде топтастырып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үлгерді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Жазалау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шараларын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жүзеге асыратын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Жәңгір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жасақтары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әзір болды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Сөйтіп қысқа мерзімнің ішінде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көтерілісшілерге қарсы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1000-нан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астам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адам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шоғырландырылды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Тастөбе түбіндегі шайқас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429256" cy="4525963"/>
          </a:xfrm>
        </p:spPr>
        <p:txBody>
          <a:bodyPr/>
          <a:lstStyle/>
          <a:p>
            <a:r>
              <a:rPr lang="ru-RU" sz="1500" dirty="0" err="1" smtClean="0">
                <a:solidFill>
                  <a:schemeClr val="bg1"/>
                </a:solidFill>
              </a:rPr>
              <a:t>Шиеленістің қан майданда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шешілетін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уақыты таяп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келді</a:t>
            </a:r>
            <a:r>
              <a:rPr lang="ru-RU" sz="1500" dirty="0" smtClean="0">
                <a:solidFill>
                  <a:schemeClr val="bg1"/>
                </a:solidFill>
              </a:rPr>
              <a:t>. 1837 </a:t>
            </a:r>
            <a:r>
              <a:rPr lang="ru-RU" sz="1500" dirty="0" err="1" smtClean="0">
                <a:solidFill>
                  <a:schemeClr val="bg1"/>
                </a:solidFill>
              </a:rPr>
              <a:t>жылғы </a:t>
            </a:r>
            <a:r>
              <a:rPr lang="ru-RU" sz="1500" dirty="0" smtClean="0">
                <a:solidFill>
                  <a:schemeClr val="bg1"/>
                </a:solidFill>
              </a:rPr>
              <a:t>15 </a:t>
            </a:r>
            <a:r>
              <a:rPr lang="ru-RU" sz="1500" dirty="0" err="1" smtClean="0">
                <a:solidFill>
                  <a:schemeClr val="bg1"/>
                </a:solidFill>
              </a:rPr>
              <a:t>қарашада Тастөбе деген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жерде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 </a:t>
            </a:r>
            <a:r>
              <a:rPr lang="ru-RU" sz="1500" dirty="0" smtClean="0">
                <a:solidFill>
                  <a:schemeClr val="bg1"/>
                </a:solidFill>
              </a:rPr>
              <a:t>мен </a:t>
            </a:r>
            <a:r>
              <a:rPr lang="ru-RU" sz="1500" dirty="0" err="1" smtClean="0">
                <a:solidFill>
                  <a:schemeClr val="bg1"/>
                </a:solidFill>
              </a:rPr>
              <a:t>жазалаушы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отрядтар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арасында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кескілескен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қанды шайқас болып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өтті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Көк сүңгіні шебер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пайдалана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білудің, жарамды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жақсы аттарды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тандап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мінудің, шайқас өткен жер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жағдайымен </a:t>
            </a:r>
            <a:r>
              <a:rPr lang="ru-RU" sz="1500" dirty="0" smtClean="0">
                <a:solidFill>
                  <a:schemeClr val="bg1"/>
                </a:solidFill>
              </a:rPr>
              <a:t>бес </a:t>
            </a:r>
            <a:r>
              <a:rPr lang="ru-RU" sz="1500" dirty="0" err="1" smtClean="0">
                <a:solidFill>
                  <a:schemeClr val="bg1"/>
                </a:solidFill>
              </a:rPr>
              <a:t>саусақтай жақсы таныс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болуының нәтижесінде көтерілісшілер ұрыстың алғашқы жартысында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басымдық танытып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едәуір жеңіске жетті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Алайда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көтерілісшілерді жазалаушылар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зеңбірекпен толассыз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атқылай бастады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 бұған шыдай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алмай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кейін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шегінуге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мәжбүр болды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Олардың соңынан бірнеше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шақырымға дейін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қуғын жасалды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Ондаған адам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қаза тапты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Қуғын кезінде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көтерілісшілердің біраз</a:t>
            </a:r>
            <a:r>
              <a:rPr lang="ru-RU" sz="1500" dirty="0" smtClean="0">
                <a:solidFill>
                  <a:schemeClr val="bg1"/>
                </a:solidFill>
              </a:rPr>
              <a:t> малы </a:t>
            </a:r>
            <a:r>
              <a:rPr lang="ru-RU" sz="1500" dirty="0" err="1" smtClean="0">
                <a:solidFill>
                  <a:schemeClr val="bg1"/>
                </a:solidFill>
              </a:rPr>
              <a:t>жау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қолында қалды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26510"/>
            <a:ext cx="89297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Тастөбе түбіндегі жеңілістен кейін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көтерілісшілер шағын топтарға бөлініп, Ішкі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Орда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аумағына тарап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кетті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Көтерілісшілердің күші әлсіреп, моральдық рухы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да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төмен түсті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Жазалаушы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әскер барлық күшті көтерілістің басшысын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қолға түсіруге жұмсап бақты.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Исатайдың басына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500 сом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күміс ақша тігілді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+mj-lt"/>
              </a:rPr>
              <a:t>1837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жылғы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13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желтоқсанға қараған түні көтерілісшілер Жайық өзенін кесіп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өтті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Сарайшық бекінісінен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сұлтан Баймағамбет Айшуақұлы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80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қазақ және өзінің адамдарымен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көтерілісшілердің соңына түсті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Қуғын кезінде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бірнеше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көтерілісші тұтқынға алынды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Сұлтан Айшуақұлы қанша әрекет жасаса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да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 басшысын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қолына түсіре алмады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1838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жылдың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бас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кезінде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Тайманұлы өзінің қасына ерген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жасағымен бірге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Үлкен Борсықты құмындағы Шекті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руының шетіне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ілікті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Бұл жерде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оған басқа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да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қазақтар топ-тобымен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келіп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қосылды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7147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Көтерілістің жеңіліске ұшырауының себептері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 </a:t>
            </a:r>
            <a:r>
              <a:rPr lang="ru-RU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салдары</a:t>
            </a:r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000628" cy="4240211"/>
          </a:xfrm>
        </p:spPr>
        <p:txBody>
          <a:bodyPr/>
          <a:lstStyle/>
          <a:p>
            <a:r>
              <a:rPr lang="ru-RU" sz="1500" dirty="0" err="1" smtClean="0">
                <a:solidFill>
                  <a:schemeClr val="bg1"/>
                </a:solidFill>
              </a:rPr>
              <a:t>Жазалаушы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отрядтың әскери-техникалық тұрғыдан басымдығы бірден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байқалды.</a:t>
            </a:r>
            <a:r>
              <a:rPr lang="ru-RU" sz="1500" dirty="0" smtClean="0">
                <a:solidFill>
                  <a:schemeClr val="bg1"/>
                </a:solidFill>
              </a:rPr>
              <a:t> 1838 </a:t>
            </a:r>
            <a:r>
              <a:rPr lang="ru-RU" sz="1500" dirty="0" err="1" smtClean="0">
                <a:solidFill>
                  <a:schemeClr val="bg1"/>
                </a:solidFill>
              </a:rPr>
              <a:t>жылғы </a:t>
            </a:r>
            <a:r>
              <a:rPr lang="ru-RU" sz="1500" dirty="0" smtClean="0">
                <a:solidFill>
                  <a:schemeClr val="bg1"/>
                </a:solidFill>
              </a:rPr>
              <a:t>2 </a:t>
            </a:r>
            <a:r>
              <a:rPr lang="ru-RU" sz="1500" dirty="0" err="1" smtClean="0">
                <a:solidFill>
                  <a:schemeClr val="bg1"/>
                </a:solidFill>
              </a:rPr>
              <a:t>шілде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күні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Қиыл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және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Ақбұлақ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өзендерінің бойында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 </a:t>
            </a:r>
            <a:r>
              <a:rPr lang="ru-RU" sz="1500" dirty="0" smtClean="0">
                <a:solidFill>
                  <a:schemeClr val="bg1"/>
                </a:solidFill>
              </a:rPr>
              <a:t>мен </a:t>
            </a:r>
            <a:r>
              <a:rPr lang="ru-RU" sz="1500" dirty="0" err="1" smtClean="0">
                <a:solidFill>
                  <a:schemeClr val="bg1"/>
                </a:solidFill>
              </a:rPr>
              <a:t>жазалаушылар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арасында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шешуші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шайқас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өтті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Оның барысында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көтерілістің басшысы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Тайманұлы қаза тапты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Көтерілісшілердің қалған тобы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кейін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шегініп</a:t>
            </a:r>
            <a:r>
              <a:rPr lang="ru-RU" sz="1500" dirty="0" smtClean="0">
                <a:solidFill>
                  <a:schemeClr val="bg1"/>
                </a:solidFill>
              </a:rPr>
              <a:t>, дала </a:t>
            </a:r>
            <a:r>
              <a:rPr lang="ru-RU" sz="1500" dirty="0" err="1" smtClean="0">
                <a:solidFill>
                  <a:schemeClr val="bg1"/>
                </a:solidFill>
              </a:rPr>
              <a:t>қойнауына сіңіп кетті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Жазалаушы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әскер олардың соңынан қуғын ұйымдастырды.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Шайқаста көтерілісшілерден </a:t>
            </a:r>
            <a:r>
              <a:rPr lang="ru-RU" sz="1500" dirty="0" smtClean="0">
                <a:solidFill>
                  <a:schemeClr val="bg1"/>
                </a:solidFill>
              </a:rPr>
              <a:t>80-ге </a:t>
            </a:r>
            <a:r>
              <a:rPr lang="ru-RU" sz="1500" dirty="0" err="1" smtClean="0">
                <a:solidFill>
                  <a:schemeClr val="bg1"/>
                </a:solidFill>
              </a:rPr>
              <a:t>жуық адам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қаза тапты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err="1" smtClean="0">
                <a:solidFill>
                  <a:schemeClr val="bg1"/>
                </a:solidFill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Тайманұлының қазасынан кейін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 бәсең тарта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бастады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Жекелеген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жасақтар Төменгі Жайық шекара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шебіне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таяу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жерлерде</a:t>
            </a:r>
            <a:r>
              <a:rPr lang="ru-RU" sz="1500" dirty="0" smtClean="0">
                <a:solidFill>
                  <a:schemeClr val="bg1"/>
                </a:solidFill>
              </a:rPr>
              <a:t>, </a:t>
            </a:r>
            <a:r>
              <a:rPr lang="ru-RU" sz="1500" dirty="0" err="1" smtClean="0">
                <a:solidFill>
                  <a:schemeClr val="bg1"/>
                </a:solidFill>
              </a:rPr>
              <a:t>Ойыл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өзенінің бойында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ғана іс-қимыл көрсетіп жүрді</a:t>
            </a:r>
            <a:r>
              <a:rPr lang="ru-RU" sz="1500" dirty="0" err="1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osstan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357298"/>
            <a:ext cx="3714286" cy="3371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5149840"/>
            <a:ext cx="835824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Махамбет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Өтемісұлы біраз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уақыт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бой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тасалап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жасырынып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жүруге мәжбүр болды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Кейінірек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қазақтарды Жәңгір ханға және патша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үкіметіне қарсы көтерілуге үгіттеді.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1845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жылы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билеуші-сүлтан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Баймағамбет Айшуақұлының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адамдарымен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қақтығыс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кезінде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қапылыста қазаға ұшырады</a:t>
            </a:r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4525963"/>
          </a:xfrm>
        </p:spPr>
        <p:txBody>
          <a:bodyPr/>
          <a:lstStyle/>
          <a:p>
            <a:r>
              <a:rPr lang="ru-RU" sz="1500" b="1" dirty="0" err="1" smtClean="0">
                <a:solidFill>
                  <a:schemeClr val="bg1"/>
                </a:solidFill>
              </a:rPr>
              <a:t>Көтерілістің</a:t>
            </a:r>
            <a:r>
              <a:rPr lang="ru-RU" sz="1500" b="1" dirty="0" err="1" smtClean="0">
                <a:solidFill>
                  <a:schemeClr val="bg1"/>
                </a:solidFill>
              </a:rPr>
              <a:t> жеңіліске ұшырауының негізгі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</a:rPr>
              <a:t>себептері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</a:rPr>
              <a:t>мынада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</a:rPr>
              <a:t>еді</a:t>
            </a:r>
            <a:r>
              <a:rPr lang="ru-RU" sz="1500" b="1" dirty="0" smtClean="0">
                <a:solidFill>
                  <a:schemeClr val="bg1"/>
                </a:solidFill>
              </a:rPr>
              <a:t>: </a:t>
            </a:r>
            <a:r>
              <a:rPr lang="ru-RU" sz="1500" dirty="0" err="1" smtClean="0">
                <a:solidFill>
                  <a:schemeClr val="bg1"/>
                </a:solidFill>
              </a:rPr>
              <a:t>ең алдымен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қозғалыс алдын</a:t>
            </a:r>
            <a:r>
              <a:rPr lang="ru-RU" sz="1500" dirty="0" smtClean="0">
                <a:solidFill>
                  <a:schemeClr val="bg1"/>
                </a:solidFill>
              </a:rPr>
              <a:t> ала </a:t>
            </a:r>
            <a:r>
              <a:rPr lang="ru-RU" sz="1500" dirty="0" err="1" smtClean="0">
                <a:solidFill>
                  <a:schemeClr val="bg1"/>
                </a:solidFill>
              </a:rPr>
              <a:t>мұқият ұйымдастырылмады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оның айқын бағдарламасы </a:t>
            </a:r>
            <a:r>
              <a:rPr lang="ru-RU" sz="1500" dirty="0" smtClean="0">
                <a:solidFill>
                  <a:schemeClr val="bg1"/>
                </a:solidFill>
              </a:rPr>
              <a:t>болмады,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жергілікті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шашыраңқы сипат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алды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smtClean="0">
                <a:solidFill>
                  <a:schemeClr val="bg1"/>
                </a:solidFill>
              </a:rPr>
              <a:t>Көтерілістің </a:t>
            </a:r>
            <a:r>
              <a:rPr lang="ru-RU" sz="1500" dirty="0" err="1" smtClean="0">
                <a:solidFill>
                  <a:schemeClr val="bg1"/>
                </a:solidFill>
              </a:rPr>
              <a:t>басшылары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Кенесары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Қасымұлы </a:t>
            </a:r>
            <a:r>
              <a:rPr lang="ru-RU" sz="1500" dirty="0" smtClean="0">
                <a:solidFill>
                  <a:schemeClr val="bg1"/>
                </a:solidFill>
              </a:rPr>
              <a:t>мен </a:t>
            </a:r>
            <a:r>
              <a:rPr lang="ru-RU" sz="1500" dirty="0" err="1" smtClean="0">
                <a:solidFill>
                  <a:schemeClr val="bg1"/>
                </a:solidFill>
              </a:rPr>
              <a:t>Жоламан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Тіленшіұлы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бастаған жасақтарымен байланыс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жасай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алмады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Патша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үкіметінің әскерлері мылтық, зеңбіректермен жарақтандырылған еді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Кейде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зеңбіректен үсті-үстіне бірнеше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оқ атудың өзі көтерілісшілерді кейін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шегінуге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мәжбүр етті</a:t>
            </a:r>
            <a:r>
              <a:rPr lang="ru-RU" sz="1500" dirty="0" smtClean="0">
                <a:solidFill>
                  <a:schemeClr val="bg1"/>
                </a:solidFill>
              </a:rPr>
              <a:t>. </a:t>
            </a:r>
            <a:r>
              <a:rPr lang="ru-RU" sz="1500" dirty="0" err="1" smtClean="0">
                <a:solidFill>
                  <a:schemeClr val="bg1"/>
                </a:solidFill>
              </a:rPr>
              <a:t>Қазақтардың қолында ондай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қару болған жоқ.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Көтерілістің жеңіліп қалуының басты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себептерінің бірі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бұл жолы</a:t>
            </a:r>
            <a:r>
              <a:rPr lang="ru-RU" sz="1500" dirty="0" smtClean="0">
                <a:solidFill>
                  <a:schemeClr val="bg1"/>
                </a:solidFill>
              </a:rPr>
              <a:t> да, Сырым </a:t>
            </a:r>
            <a:r>
              <a:rPr lang="ru-RU" sz="1500" dirty="0" err="1" smtClean="0">
                <a:solidFill>
                  <a:schemeClr val="bg1"/>
                </a:solidFill>
              </a:rPr>
              <a:t>Датұлының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жасақтары сияқты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екі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бағытта</a:t>
            </a:r>
            <a:r>
              <a:rPr lang="ru-RU" sz="1500" dirty="0" smtClean="0">
                <a:solidFill>
                  <a:schemeClr val="bg1"/>
                </a:solidFill>
              </a:rPr>
              <a:t>— </a:t>
            </a:r>
            <a:r>
              <a:rPr lang="ru-RU" sz="1500" dirty="0" err="1" smtClean="0">
                <a:solidFill>
                  <a:schemeClr val="bg1"/>
                </a:solidFill>
              </a:rPr>
              <a:t>әрі патша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үкіметіне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әрі </a:t>
            </a:r>
            <a:r>
              <a:rPr lang="ru-RU" sz="1500" dirty="0" smtClean="0">
                <a:solidFill>
                  <a:schemeClr val="bg1"/>
                </a:solidFill>
              </a:rPr>
              <a:t>хан </a:t>
            </a:r>
            <a:r>
              <a:rPr lang="ru-RU" sz="1500" dirty="0" err="1" smtClean="0">
                <a:solidFill>
                  <a:schemeClr val="bg1"/>
                </a:solidFill>
              </a:rPr>
              <a:t>билігіне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қарсы күрес жүргізілді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Мұның өзі көтеріліске қатысушылардың жағдайын әлде- қайда қиындата түсті.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Оның үстіне, көтерілісшілерді </a:t>
            </a:r>
            <a:r>
              <a:rPr lang="ru-RU" sz="1500" dirty="0" smtClean="0">
                <a:solidFill>
                  <a:schemeClr val="bg1"/>
                </a:solidFill>
              </a:rPr>
              <a:t>казак </a:t>
            </a:r>
            <a:r>
              <a:rPr lang="ru-RU" sz="1500" dirty="0" err="1" smtClean="0">
                <a:solidFill>
                  <a:schemeClr val="bg1"/>
                </a:solidFill>
              </a:rPr>
              <a:t>жасақта- ры</a:t>
            </a:r>
            <a:r>
              <a:rPr lang="ru-RU" sz="1500" dirty="0" smtClean="0">
                <a:solidFill>
                  <a:schemeClr val="bg1"/>
                </a:solidFill>
              </a:rPr>
              <a:t> мен </a:t>
            </a:r>
            <a:r>
              <a:rPr lang="ru-RU" sz="1500" dirty="0" err="1" smtClean="0">
                <a:solidFill>
                  <a:schemeClr val="bg1"/>
                </a:solidFill>
              </a:rPr>
              <a:t>түрақты орыс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армиясы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бөлімшелері жан-жағынан түгелдей дерлік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қоршауда ұстады</a:t>
            </a:r>
            <a:r>
              <a:rPr lang="ru-RU" sz="1500" dirty="0" smtClean="0">
                <a:solidFill>
                  <a:schemeClr val="bg1"/>
                </a:solidFill>
              </a:rPr>
              <a:t>. </a:t>
            </a:r>
            <a:r>
              <a:rPr lang="ru-RU" sz="1500" dirty="0" err="1" smtClean="0">
                <a:solidFill>
                  <a:schemeClr val="bg1"/>
                </a:solidFill>
              </a:rPr>
              <a:t>Кіші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жүздің далалық бөлігіндегі қазақтардан көмек күту </a:t>
            </a:r>
            <a:r>
              <a:rPr lang="ru-RU" sz="1500" dirty="0" smtClean="0">
                <a:solidFill>
                  <a:schemeClr val="bg1"/>
                </a:solidFill>
              </a:rPr>
              <a:t>де </a:t>
            </a:r>
            <a:r>
              <a:rPr lang="ru-RU" sz="1500" dirty="0" err="1" smtClean="0">
                <a:solidFill>
                  <a:schemeClr val="bg1"/>
                </a:solidFill>
              </a:rPr>
              <a:t>мүмкін болмады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Өйткені Жайықтың </a:t>
            </a:r>
            <a:r>
              <a:rPr lang="ru-RU" sz="1500" dirty="0" smtClean="0">
                <a:solidFill>
                  <a:schemeClr val="bg1"/>
                </a:solidFill>
              </a:rPr>
              <a:t>сырт </a:t>
            </a:r>
            <a:r>
              <a:rPr lang="ru-RU" sz="1500" dirty="0" err="1" smtClean="0">
                <a:solidFill>
                  <a:schemeClr val="bg1"/>
                </a:solidFill>
              </a:rPr>
              <a:t>жағындағы қандастармен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байланыс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жасауға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шекара</a:t>
            </a:r>
            <a:r>
              <a:rPr lang="ru-RU" sz="1500" dirty="0" smtClean="0">
                <a:solidFill>
                  <a:schemeClr val="bg1"/>
                </a:solidFill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</a:rPr>
              <a:t>шебіндегі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орыс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әскерлері жол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берген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жоқ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endParaRPr lang="ru-RU" sz="1500" dirty="0" smtClean="0">
              <a:solidFill>
                <a:schemeClr val="bg1"/>
              </a:solidFill>
            </a:endParaRPr>
          </a:p>
          <a:p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1838 </a:t>
            </a:r>
            <a:r>
              <a:rPr lang="ru-RU" sz="1500" b="1" dirty="0" err="1" smtClean="0">
                <a:solidFill>
                  <a:schemeClr val="bg1"/>
                </a:solidFill>
                <a:latin typeface="+mj-lt"/>
              </a:rPr>
              <a:t>жылғы 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kk-KZ" sz="1500" b="1" dirty="0" smtClean="0">
                <a:solidFill>
                  <a:schemeClr val="bg1"/>
                </a:solidFill>
                <a:latin typeface="+mj-lt"/>
              </a:rPr>
              <a:t> ш</a:t>
            </a:r>
            <a:r>
              <a:rPr lang="ru-RU" sz="1500" b="1" dirty="0" err="1" smtClean="0">
                <a:solidFill>
                  <a:schemeClr val="bg1"/>
                </a:solidFill>
                <a:latin typeface="+mj-lt"/>
              </a:rPr>
              <a:t>ілде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b="1" dirty="0" err="1" smtClean="0">
                <a:solidFill>
                  <a:schemeClr val="bg1"/>
                </a:solidFill>
                <a:latin typeface="+mj-lt"/>
              </a:rPr>
              <a:t>күн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і Қиыл және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Ақбұлақ</a:t>
            </a:r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 өзендерінің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бойында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көтерілісшілер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мен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жазалаушылар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арасында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шешуші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шайқас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өтті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Оның барысында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көтерілістің басшысы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Тайманұлы қаза тапты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Исатай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Тайманұлының қазасынан кейін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көтеріліс бәсең тарта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бастады</a:t>
            </a:r>
            <a:r>
              <a:rPr lang="kk-KZ" sz="15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15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Махамбет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Өтемісұлы біраз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уақыт 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бой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тасалап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жасырынып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жүруге мәжбүр болды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Кейінірек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қазақтарды Жәңгір ханға және патша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үкіметіне қарсы көтерілуге үгіттеді.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1845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жылы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билеуші-сүлтан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Баймағамбет Айшуақұлының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адамдарымен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қақтығыс кезінде</a:t>
            </a:r>
            <a:r>
              <a:rPr lang="ru-RU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  <a:latin typeface="+mj-lt"/>
              </a:rPr>
              <a:t>қапылыста қазаға ұшырады</a:t>
            </a:r>
            <a:endParaRPr lang="ru-RU" sz="15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28"/>
            <a:ext cx="407193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Сырым </a:t>
            </a:r>
            <a:r>
              <a:rPr lang="ru-RU" dirty="0" err="1" smtClean="0">
                <a:solidFill>
                  <a:schemeClr val="bg1"/>
                </a:solidFill>
              </a:rPr>
              <a:t>Датұлы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285860"/>
            <a:ext cx="6286512" cy="4525963"/>
          </a:xfrm>
        </p:spPr>
        <p:txBody>
          <a:bodyPr/>
          <a:lstStyle/>
          <a:p>
            <a:r>
              <a:rPr lang="ru-RU" sz="1900" dirty="0" smtClean="0">
                <a:solidFill>
                  <a:schemeClr val="bg1"/>
                </a:solidFill>
              </a:rPr>
              <a:t>Сырым </a:t>
            </a:r>
            <a:r>
              <a:rPr lang="ru-RU" sz="1900" dirty="0" err="1" smtClean="0">
                <a:solidFill>
                  <a:schemeClr val="bg1"/>
                </a:solidFill>
              </a:rPr>
              <a:t>Датұлы</a:t>
            </a:r>
            <a:r>
              <a:rPr lang="ru-RU" sz="1900" dirty="0" smtClean="0">
                <a:solidFill>
                  <a:schemeClr val="bg1"/>
                </a:solidFill>
              </a:rPr>
              <a:t> (</a:t>
            </a:r>
            <a:r>
              <a:rPr lang="ru-RU" sz="1900" dirty="0" smtClean="0">
                <a:solidFill>
                  <a:schemeClr val="bg1"/>
                </a:solidFill>
              </a:rPr>
              <a:t>1712</a:t>
            </a:r>
            <a:r>
              <a:rPr lang="en-US" sz="1900" dirty="0" smtClean="0">
                <a:solidFill>
                  <a:schemeClr val="bg1"/>
                </a:solidFill>
              </a:rPr>
              <a:t>-1</a:t>
            </a:r>
            <a:r>
              <a:rPr lang="ru-RU" sz="1900" dirty="0" smtClean="0">
                <a:solidFill>
                  <a:schemeClr val="bg1"/>
                </a:solidFill>
              </a:rPr>
              <a:t>802</a:t>
            </a:r>
            <a:r>
              <a:rPr lang="ru-RU" sz="1900" dirty="0" smtClean="0">
                <a:solidFill>
                  <a:schemeClr val="bg1"/>
                </a:solidFill>
              </a:rPr>
              <a:t>)  </a:t>
            </a:r>
            <a:r>
              <a:rPr lang="ru-RU" sz="1900" dirty="0" err="1" smtClean="0">
                <a:solidFill>
                  <a:schemeClr val="bg1"/>
                </a:solidFill>
              </a:rPr>
              <a:t>Ресей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патшасының </a:t>
            </a:r>
            <a:r>
              <a:rPr lang="ru-RU" sz="1900" dirty="0" err="1" smtClean="0">
                <a:solidFill>
                  <a:schemeClr val="bg1"/>
                </a:solidFill>
              </a:rPr>
              <a:t>отарлау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саясатына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қарсы күрескен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Кіші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жүз</a:t>
            </a:r>
            <a:r>
              <a:rPr lang="en-US" sz="1900" dirty="0" err="1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қазақтары</a:t>
            </a:r>
            <a:r>
              <a:rPr lang="ru-RU" sz="1900" dirty="0" err="1" smtClean="0">
                <a:solidFill>
                  <a:schemeClr val="bg1"/>
                </a:solidFill>
              </a:rPr>
              <a:t> көтерілісінің көрнекті басшысы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атақты </a:t>
            </a:r>
            <a:r>
              <a:rPr lang="ru-RU" sz="1900" dirty="0" smtClean="0">
                <a:solidFill>
                  <a:schemeClr val="bg1"/>
                </a:solidFill>
              </a:rPr>
              <a:t>батыр, </a:t>
            </a:r>
            <a:r>
              <a:rPr lang="ru-RU" sz="1900" dirty="0" err="1" smtClean="0">
                <a:solidFill>
                  <a:schemeClr val="bg1"/>
                </a:solidFill>
              </a:rPr>
              <a:t>әйгілі шешен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chemeClr val="bg1"/>
                </a:solidFill>
              </a:rPr>
              <a:t>Шыққан тегі</a:t>
            </a:r>
            <a:r>
              <a:rPr lang="ru-RU" sz="1900" dirty="0" smtClean="0">
                <a:solidFill>
                  <a:schemeClr val="bg1"/>
                </a:solidFill>
              </a:rPr>
              <a:t> — </a:t>
            </a:r>
            <a:r>
              <a:rPr lang="ru-RU" sz="1900" dirty="0" err="1" smtClean="0">
                <a:solidFill>
                  <a:schemeClr val="bg1"/>
                </a:solidFill>
              </a:rPr>
              <a:t>Кіші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жүздің Байұлы тайпасының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endParaRPr lang="en-US" sz="1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</a:t>
            </a:r>
            <a:r>
              <a:rPr lang="ru-RU" sz="1900" dirty="0" err="1" smtClean="0">
                <a:solidFill>
                  <a:schemeClr val="bg1"/>
                </a:solidFill>
              </a:rPr>
              <a:t>Байбақты</a:t>
            </a:r>
            <a:r>
              <a:rPr lang="ru-RU" sz="1900" dirty="0" err="1" smtClean="0">
                <a:solidFill>
                  <a:schemeClr val="bg1"/>
                </a:solidFill>
              </a:rPr>
              <a:t> руынан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Өзінің асқан ақылдылығы арқасында өз ортасында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тым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ерте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танылып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әділдігімен аты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шыққан </a:t>
            </a:r>
            <a:r>
              <a:rPr lang="ru-RU" sz="1900" b="1" dirty="0" smtClean="0">
                <a:solidFill>
                  <a:schemeClr val="bg1"/>
                </a:solidFill>
              </a:rPr>
              <a:t>«Бала </a:t>
            </a:r>
            <a:r>
              <a:rPr lang="ru-RU" sz="1900" b="1" dirty="0" err="1" smtClean="0">
                <a:solidFill>
                  <a:schemeClr val="bg1"/>
                </a:solidFill>
              </a:rPr>
              <a:t>би</a:t>
            </a:r>
            <a:r>
              <a:rPr lang="ru-RU" sz="1900" b="1" dirty="0" smtClean="0">
                <a:solidFill>
                  <a:schemeClr val="bg1"/>
                </a:solidFill>
              </a:rPr>
              <a:t>» </a:t>
            </a:r>
            <a:r>
              <a:rPr lang="ru-RU" sz="1900" dirty="0" err="1" smtClean="0">
                <a:solidFill>
                  <a:schemeClr val="bg1"/>
                </a:solidFill>
              </a:rPr>
              <a:t>атанды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XVIII </a:t>
            </a:r>
            <a:r>
              <a:rPr lang="ru-RU" sz="1900" dirty="0" err="1" smtClean="0">
                <a:solidFill>
                  <a:schemeClr val="bg1"/>
                </a:solidFill>
              </a:rPr>
              <a:t>ғасырдың аяғындағы отарлық езгіге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қарсы ұлт-азаттық күрестің ұйымдастырушысы, әрі көсемі</a:t>
            </a:r>
            <a:r>
              <a:rPr lang="ru-RU" sz="1900" dirty="0" err="1" smtClean="0">
                <a:solidFill>
                  <a:schemeClr val="bg1"/>
                </a:solidFill>
              </a:rPr>
              <a:t>.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Сырым </a:t>
            </a:r>
            <a:r>
              <a:rPr lang="ru-RU" sz="1900" dirty="0" err="1" smtClean="0">
                <a:solidFill>
                  <a:schemeClr val="bg1"/>
                </a:solidFill>
              </a:rPr>
              <a:t>Датұлы өз халқының нағыз </a:t>
            </a:r>
            <a:r>
              <a:rPr lang="ru-RU" sz="1900" dirty="0" smtClean="0">
                <a:solidFill>
                  <a:schemeClr val="bg1"/>
                </a:solidFill>
              </a:rPr>
              <a:t>патриоты </a:t>
            </a:r>
            <a:r>
              <a:rPr lang="ru-RU" sz="1900" dirty="0" err="1" smtClean="0">
                <a:solidFill>
                  <a:schemeClr val="bg1"/>
                </a:solidFill>
              </a:rPr>
              <a:t>екенін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таныта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білген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және отарлық бұғаудан елді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босатуға зор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үлес қосқан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r>
              <a:rPr lang="ru-RU" sz="1900" dirty="0" err="1" smtClean="0">
                <a:solidFill>
                  <a:schemeClr val="bg1"/>
                </a:solidFill>
              </a:rPr>
              <a:t>Ол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Ресейдің отарлау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саясатын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жүзеге </a:t>
            </a:r>
            <a:r>
              <a:rPr lang="ru-RU" sz="1900" dirty="0" err="1" smtClean="0">
                <a:solidFill>
                  <a:schemeClr val="bg1"/>
                </a:solidFill>
              </a:rPr>
              <a:t>асырған қазақтарға қарсы соғысты бастады</a:t>
            </a:r>
            <a:r>
              <a:rPr lang="ru-RU" sz="1900" dirty="0" smtClean="0">
                <a:solidFill>
                  <a:schemeClr val="bg1"/>
                </a:solidFill>
              </a:rPr>
              <a:t>. </a:t>
            </a:r>
            <a:endParaRPr lang="ru-RU" sz="19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0000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2714644" cy="36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1037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Исатай Тайманұлы (1791-1838)</vt:lpstr>
      <vt:lpstr>1836-1838 жылдардағы халық-азаттық көтеріліс</vt:lpstr>
      <vt:lpstr>Көтерілісшілердің Хан ордасын қамауға алуы</vt:lpstr>
      <vt:lpstr>Тастөбе түбіндегі шайқас</vt:lpstr>
      <vt:lpstr>Көтерілістің жеңіліске ұшырауының себептері мен салдары </vt:lpstr>
      <vt:lpstr>Слайд 8</vt:lpstr>
      <vt:lpstr>Сырым Датұлы</vt:lpstr>
      <vt:lpstr>Сырым датұлы бастаған ұлт-азаттық қозғалыс</vt:lpstr>
      <vt:lpstr>Слайд 11</vt:lpstr>
      <vt:lpstr>Сырымның Хиуаға ығысуы</vt:lpstr>
      <vt:lpstr>Ұлт-азаттық қозғалыстар маңызы</vt:lpstr>
      <vt:lpstr>Слайд 14</vt:lpstr>
    </vt:vector>
  </TitlesOfParts>
  <Company>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BUGATTI</cp:lastModifiedBy>
  <cp:revision>88</cp:revision>
  <dcterms:created xsi:type="dcterms:W3CDTF">2010-10-19T16:07:27Z</dcterms:created>
  <dcterms:modified xsi:type="dcterms:W3CDTF">2014-10-06T11:18:19Z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188249</vt:lpwstr>
  </property>
  <property fmtid="{D5CDD505-2E9C-101B-9397-08002B2CF9AE}" pid="3" name="NXPowerLiteVersion">
    <vt:lpwstr>D4.1.1</vt:lpwstr>
  </property>
</Properties>
</file>