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17"/>
  </p:notesMasterIdLst>
  <p:sldIdLst>
    <p:sldId id="294" r:id="rId2"/>
    <p:sldId id="296" r:id="rId3"/>
    <p:sldId id="299" r:id="rId4"/>
    <p:sldId id="274" r:id="rId5"/>
    <p:sldId id="275" r:id="rId6"/>
    <p:sldId id="276" r:id="rId7"/>
    <p:sldId id="292" r:id="rId8"/>
    <p:sldId id="293" r:id="rId9"/>
    <p:sldId id="277" r:id="rId10"/>
    <p:sldId id="278" r:id="rId11"/>
    <p:sldId id="279" r:id="rId12"/>
    <p:sldId id="280" r:id="rId13"/>
    <p:sldId id="281" r:id="rId14"/>
    <p:sldId id="298" r:id="rId15"/>
    <p:sldId id="295"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14"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836906C-228E-4D07-8CA2-BAD52E807BD6}" type="datetimeFigureOut">
              <a:rPr lang="ru-RU" smtClean="0"/>
              <a:pPr/>
              <a:t>30.06.2014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80AD17B-ECF3-45B2-BADF-2D3391321EF3}" type="slidenum">
              <a:rPr lang="ru-RU" smtClean="0"/>
              <a:pPr/>
              <a:t>‹#›</a:t>
            </a:fld>
            <a:endParaRPr lang="ru-RU"/>
          </a:p>
        </p:txBody>
      </p:sp>
    </p:spTree>
    <p:extLst>
      <p:ext uri="{BB962C8B-B14F-4D97-AF65-F5344CB8AC3E}">
        <p14:creationId xmlns:p14="http://schemas.microsoft.com/office/powerpoint/2010/main" val="3772674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B80AD17B-ECF3-45B2-BADF-2D3391321EF3}" type="slidenum">
              <a:rPr lang="ru-RU" smtClean="0"/>
              <a:pPr/>
              <a:t>1</a:t>
            </a:fld>
            <a:endParaRPr lang="ru-RU"/>
          </a:p>
        </p:txBody>
      </p:sp>
    </p:spTree>
    <p:extLst>
      <p:ext uri="{BB962C8B-B14F-4D97-AF65-F5344CB8AC3E}">
        <p14:creationId xmlns:p14="http://schemas.microsoft.com/office/powerpoint/2010/main" val="19606863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B80AD17B-ECF3-45B2-BADF-2D3391321EF3}" type="slidenum">
              <a:rPr lang="ru-RU" smtClean="0"/>
              <a:pPr/>
              <a:t>12</a:t>
            </a:fld>
            <a:endParaRPr lang="ru-RU"/>
          </a:p>
        </p:txBody>
      </p:sp>
    </p:spTree>
    <p:extLst>
      <p:ext uri="{BB962C8B-B14F-4D97-AF65-F5344CB8AC3E}">
        <p14:creationId xmlns:p14="http://schemas.microsoft.com/office/powerpoint/2010/main" val="1180903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B80AD17B-ECF3-45B2-BADF-2D3391321EF3}" type="slidenum">
              <a:rPr lang="ru-RU" smtClean="0"/>
              <a:pPr/>
              <a:t>13</a:t>
            </a:fld>
            <a:endParaRPr lang="ru-RU"/>
          </a:p>
        </p:txBody>
      </p:sp>
    </p:spTree>
    <p:extLst>
      <p:ext uri="{BB962C8B-B14F-4D97-AF65-F5344CB8AC3E}">
        <p14:creationId xmlns:p14="http://schemas.microsoft.com/office/powerpoint/2010/main" val="20712549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B80AD17B-ECF3-45B2-BADF-2D3391321EF3}" type="slidenum">
              <a:rPr lang="ru-RU" smtClean="0"/>
              <a:pPr/>
              <a:t>15</a:t>
            </a:fld>
            <a:endParaRPr lang="ru-RU"/>
          </a:p>
        </p:txBody>
      </p:sp>
    </p:spTree>
    <p:extLst>
      <p:ext uri="{BB962C8B-B14F-4D97-AF65-F5344CB8AC3E}">
        <p14:creationId xmlns:p14="http://schemas.microsoft.com/office/powerpoint/2010/main" val="21076544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B80AD17B-ECF3-45B2-BADF-2D3391321EF3}" type="slidenum">
              <a:rPr lang="ru-RU" smtClean="0"/>
              <a:pPr/>
              <a:t>4</a:t>
            </a:fld>
            <a:endParaRPr lang="ru-RU"/>
          </a:p>
        </p:txBody>
      </p:sp>
    </p:spTree>
    <p:extLst>
      <p:ext uri="{BB962C8B-B14F-4D97-AF65-F5344CB8AC3E}">
        <p14:creationId xmlns:p14="http://schemas.microsoft.com/office/powerpoint/2010/main" val="29684567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B80AD17B-ECF3-45B2-BADF-2D3391321EF3}" type="slidenum">
              <a:rPr lang="ru-RU" smtClean="0"/>
              <a:pPr/>
              <a:t>5</a:t>
            </a:fld>
            <a:endParaRPr lang="ru-RU"/>
          </a:p>
        </p:txBody>
      </p:sp>
    </p:spTree>
    <p:extLst>
      <p:ext uri="{BB962C8B-B14F-4D97-AF65-F5344CB8AC3E}">
        <p14:creationId xmlns:p14="http://schemas.microsoft.com/office/powerpoint/2010/main" val="9602359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B80AD17B-ECF3-45B2-BADF-2D3391321EF3}" type="slidenum">
              <a:rPr lang="ru-RU" smtClean="0"/>
              <a:pPr/>
              <a:t>6</a:t>
            </a:fld>
            <a:endParaRPr lang="ru-RU"/>
          </a:p>
        </p:txBody>
      </p:sp>
    </p:spTree>
    <p:extLst>
      <p:ext uri="{BB962C8B-B14F-4D97-AF65-F5344CB8AC3E}">
        <p14:creationId xmlns:p14="http://schemas.microsoft.com/office/powerpoint/2010/main" val="28779080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B80AD17B-ECF3-45B2-BADF-2D3391321EF3}" type="slidenum">
              <a:rPr lang="ru-RU" smtClean="0"/>
              <a:pPr/>
              <a:t>7</a:t>
            </a:fld>
            <a:endParaRPr lang="ru-RU"/>
          </a:p>
        </p:txBody>
      </p:sp>
    </p:spTree>
    <p:extLst>
      <p:ext uri="{BB962C8B-B14F-4D97-AF65-F5344CB8AC3E}">
        <p14:creationId xmlns:p14="http://schemas.microsoft.com/office/powerpoint/2010/main" val="23729942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B80AD17B-ECF3-45B2-BADF-2D3391321EF3}" type="slidenum">
              <a:rPr lang="ru-RU" smtClean="0"/>
              <a:pPr/>
              <a:t>8</a:t>
            </a:fld>
            <a:endParaRPr lang="ru-RU"/>
          </a:p>
        </p:txBody>
      </p:sp>
    </p:spTree>
    <p:extLst>
      <p:ext uri="{BB962C8B-B14F-4D97-AF65-F5344CB8AC3E}">
        <p14:creationId xmlns:p14="http://schemas.microsoft.com/office/powerpoint/2010/main" val="41601970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B80AD17B-ECF3-45B2-BADF-2D3391321EF3}" type="slidenum">
              <a:rPr lang="ru-RU" smtClean="0"/>
              <a:pPr/>
              <a:t>9</a:t>
            </a:fld>
            <a:endParaRPr lang="ru-RU"/>
          </a:p>
        </p:txBody>
      </p:sp>
    </p:spTree>
    <p:extLst>
      <p:ext uri="{BB962C8B-B14F-4D97-AF65-F5344CB8AC3E}">
        <p14:creationId xmlns:p14="http://schemas.microsoft.com/office/powerpoint/2010/main" val="21491183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B80AD17B-ECF3-45B2-BADF-2D3391321EF3}" type="slidenum">
              <a:rPr lang="ru-RU" smtClean="0"/>
              <a:pPr/>
              <a:t>10</a:t>
            </a:fld>
            <a:endParaRPr lang="ru-RU"/>
          </a:p>
        </p:txBody>
      </p:sp>
    </p:spTree>
    <p:extLst>
      <p:ext uri="{BB962C8B-B14F-4D97-AF65-F5344CB8AC3E}">
        <p14:creationId xmlns:p14="http://schemas.microsoft.com/office/powerpoint/2010/main" val="35121805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B80AD17B-ECF3-45B2-BADF-2D3391321EF3}" type="slidenum">
              <a:rPr lang="ru-RU" smtClean="0"/>
              <a:pPr/>
              <a:t>11</a:t>
            </a:fld>
            <a:endParaRPr lang="ru-RU"/>
          </a:p>
        </p:txBody>
      </p:sp>
    </p:spTree>
    <p:extLst>
      <p:ext uri="{BB962C8B-B14F-4D97-AF65-F5344CB8AC3E}">
        <p14:creationId xmlns:p14="http://schemas.microsoft.com/office/powerpoint/2010/main" val="14194936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ru-RU" smtClean="0"/>
              <a:t>Образец заголовка</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99584BFC-4553-42C0-935F-44FF1C0385A7}" type="datetimeFigureOut">
              <a:rPr lang="ru-RU" smtClean="0"/>
              <a:pPr/>
              <a:t>30.06.2014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B771366-4784-4E0B-A0B6-9601F51B1235}" type="slidenum">
              <a:rPr lang="ru-RU" smtClean="0"/>
              <a:pPr/>
              <a:t>‹#›</a:t>
            </a:fld>
            <a:endParaRPr lang="ru-RU"/>
          </a:p>
        </p:txBody>
      </p:sp>
    </p:spTree>
    <p:extLst>
      <p:ext uri="{BB962C8B-B14F-4D97-AF65-F5344CB8AC3E}">
        <p14:creationId xmlns:p14="http://schemas.microsoft.com/office/powerpoint/2010/main" val="19048241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99584BFC-4553-42C0-935F-44FF1C0385A7}" type="datetimeFigureOut">
              <a:rPr lang="ru-RU" smtClean="0"/>
              <a:pPr/>
              <a:t>30.06.2014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B771366-4784-4E0B-A0B6-9601F51B1235}" type="slidenum">
              <a:rPr lang="ru-RU" smtClean="0"/>
              <a:pPr/>
              <a:t>‹#›</a:t>
            </a:fld>
            <a:endParaRPr lang="ru-RU"/>
          </a:p>
        </p:txBody>
      </p:sp>
    </p:spTree>
    <p:extLst>
      <p:ext uri="{BB962C8B-B14F-4D97-AF65-F5344CB8AC3E}">
        <p14:creationId xmlns:p14="http://schemas.microsoft.com/office/powerpoint/2010/main" val="17103800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ru-RU" smtClean="0"/>
              <a:t>Образец заголовка</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99584BFC-4553-42C0-935F-44FF1C0385A7}" type="datetimeFigureOut">
              <a:rPr lang="ru-RU" smtClean="0"/>
              <a:pPr/>
              <a:t>30.06.2014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B771366-4784-4E0B-A0B6-9601F51B1235}" type="slidenum">
              <a:rPr lang="ru-RU" smtClean="0"/>
              <a:pPr/>
              <a:t>‹#›</a:t>
            </a:fld>
            <a:endParaRPr lang="ru-RU"/>
          </a:p>
        </p:txBody>
      </p:sp>
    </p:spTree>
    <p:extLst>
      <p:ext uri="{BB962C8B-B14F-4D97-AF65-F5344CB8AC3E}">
        <p14:creationId xmlns:p14="http://schemas.microsoft.com/office/powerpoint/2010/main" val="2300390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ru-RU" smtClean="0"/>
              <a:t>Образец заголовка</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ru-RU" smtClean="0"/>
              <a:t>Образец текста</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99584BFC-4553-42C0-935F-44FF1C0385A7}" type="datetimeFigureOut">
              <a:rPr lang="ru-RU" smtClean="0"/>
              <a:pPr/>
              <a:t>30.06.2014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B771366-4784-4E0B-A0B6-9601F51B1235}" type="slidenum">
              <a:rPr lang="ru-RU" smtClean="0"/>
              <a:pPr/>
              <a:t>‹#›</a:t>
            </a:fld>
            <a:endParaRPr lang="ru-RU"/>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15771604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9584BFC-4553-42C0-935F-44FF1C0385A7}" type="datetimeFigureOut">
              <a:rPr lang="ru-RU" smtClean="0"/>
              <a:pPr/>
              <a:t>30.06.2014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B771366-4784-4E0B-A0B6-9601F51B1235}" type="slidenum">
              <a:rPr lang="ru-RU" smtClean="0"/>
              <a:pPr/>
              <a:t>‹#›</a:t>
            </a:fld>
            <a:endParaRPr lang="ru-RU"/>
          </a:p>
        </p:txBody>
      </p:sp>
    </p:spTree>
    <p:extLst>
      <p:ext uri="{BB962C8B-B14F-4D97-AF65-F5344CB8AC3E}">
        <p14:creationId xmlns:p14="http://schemas.microsoft.com/office/powerpoint/2010/main" val="22041368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9584BFC-4553-42C0-935F-44FF1C0385A7}" type="datetimeFigureOut">
              <a:rPr lang="ru-RU" smtClean="0"/>
              <a:pPr/>
              <a:t>30.06.2014</a:t>
            </a:fld>
            <a:endParaRPr lang="ru-RU"/>
          </a:p>
        </p:txBody>
      </p:sp>
      <p:sp>
        <p:nvSpPr>
          <p:cNvPr id="4"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B771366-4784-4E0B-A0B6-9601F51B1235}" type="slidenum">
              <a:rPr lang="ru-RU" smtClean="0"/>
              <a:pPr/>
              <a:t>‹#›</a:t>
            </a:fld>
            <a:endParaRPr lang="ru-RU"/>
          </a:p>
        </p:txBody>
      </p:sp>
    </p:spTree>
    <p:extLst>
      <p:ext uri="{BB962C8B-B14F-4D97-AF65-F5344CB8AC3E}">
        <p14:creationId xmlns:p14="http://schemas.microsoft.com/office/powerpoint/2010/main" val="6717045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9584BFC-4553-42C0-935F-44FF1C0385A7}" type="datetimeFigureOut">
              <a:rPr lang="ru-RU" smtClean="0"/>
              <a:pPr/>
              <a:t>30.06.2014</a:t>
            </a:fld>
            <a:endParaRPr lang="ru-RU"/>
          </a:p>
        </p:txBody>
      </p:sp>
      <p:sp>
        <p:nvSpPr>
          <p:cNvPr id="4"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B771366-4784-4E0B-A0B6-9601F51B1235}" type="slidenum">
              <a:rPr lang="ru-RU" smtClean="0"/>
              <a:pPr/>
              <a:t>‹#›</a:t>
            </a:fld>
            <a:endParaRPr lang="ru-RU"/>
          </a:p>
        </p:txBody>
      </p:sp>
    </p:spTree>
    <p:extLst>
      <p:ext uri="{BB962C8B-B14F-4D97-AF65-F5344CB8AC3E}">
        <p14:creationId xmlns:p14="http://schemas.microsoft.com/office/powerpoint/2010/main" val="30471506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nchorCtr="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9584BFC-4553-42C0-935F-44FF1C0385A7}" type="datetimeFigureOut">
              <a:rPr lang="ru-RU" smtClean="0"/>
              <a:pPr/>
              <a:t>30.06.2014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B771366-4784-4E0B-A0B6-9601F51B1235}" type="slidenum">
              <a:rPr lang="ru-RU" smtClean="0"/>
              <a:pPr/>
              <a:t>‹#›</a:t>
            </a:fld>
            <a:endParaRPr lang="ru-RU"/>
          </a:p>
        </p:txBody>
      </p:sp>
    </p:spTree>
    <p:extLst>
      <p:ext uri="{BB962C8B-B14F-4D97-AF65-F5344CB8AC3E}">
        <p14:creationId xmlns:p14="http://schemas.microsoft.com/office/powerpoint/2010/main" val="31952498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9584BFC-4553-42C0-935F-44FF1C0385A7}" type="datetimeFigureOut">
              <a:rPr lang="ru-RU" smtClean="0"/>
              <a:pPr/>
              <a:t>30.06.2014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B771366-4784-4E0B-A0B6-9601F51B1235}" type="slidenum">
              <a:rPr lang="ru-RU" smtClean="0"/>
              <a:pPr/>
              <a:t>‹#›</a:t>
            </a:fld>
            <a:endParaRPr lang="ru-RU"/>
          </a:p>
        </p:txBody>
      </p:sp>
    </p:spTree>
    <p:extLst>
      <p:ext uri="{BB962C8B-B14F-4D97-AF65-F5344CB8AC3E}">
        <p14:creationId xmlns:p14="http://schemas.microsoft.com/office/powerpoint/2010/main" val="14105835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3"/>
          <p:cNvSpPr>
            <a:spLocks noGrp="1"/>
          </p:cNvSpPr>
          <p:nvPr>
            <p:ph type="dt" sz="half" idx="10"/>
          </p:nvPr>
        </p:nvSpPr>
        <p:spPr/>
        <p:txBody>
          <a:bodyPr/>
          <a:lstStyle/>
          <a:p>
            <a:fld id="{99584BFC-4553-42C0-935F-44FF1C0385A7}" type="datetimeFigureOut">
              <a:rPr lang="ru-RU" smtClean="0"/>
              <a:pPr/>
              <a:t>30.06.2014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B771366-4784-4E0B-A0B6-9601F51B1235}" type="slidenum">
              <a:rPr lang="ru-RU" smtClean="0"/>
              <a:pPr/>
              <a:t>‹#›</a:t>
            </a:fld>
            <a:endParaRPr lang="ru-RU"/>
          </a:p>
        </p:txBody>
      </p:sp>
    </p:spTree>
    <p:extLst>
      <p:ext uri="{BB962C8B-B14F-4D97-AF65-F5344CB8AC3E}">
        <p14:creationId xmlns:p14="http://schemas.microsoft.com/office/powerpoint/2010/main" val="6726491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9584BFC-4553-42C0-935F-44FF1C0385A7}" type="datetimeFigureOut">
              <a:rPr lang="ru-RU" smtClean="0"/>
              <a:pPr/>
              <a:t>30.06.2014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B771366-4784-4E0B-A0B6-9601F51B1235}" type="slidenum">
              <a:rPr lang="ru-RU" smtClean="0"/>
              <a:pPr/>
              <a:t>‹#›</a:t>
            </a:fld>
            <a:endParaRPr lang="ru-RU"/>
          </a:p>
        </p:txBody>
      </p:sp>
    </p:spTree>
    <p:extLst>
      <p:ext uri="{BB962C8B-B14F-4D97-AF65-F5344CB8AC3E}">
        <p14:creationId xmlns:p14="http://schemas.microsoft.com/office/powerpoint/2010/main" val="569086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99584BFC-4553-42C0-935F-44FF1C0385A7}" type="datetimeFigureOut">
              <a:rPr lang="ru-RU" smtClean="0"/>
              <a:pPr/>
              <a:t>30.06.2014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B771366-4784-4E0B-A0B6-9601F51B1235}" type="slidenum">
              <a:rPr lang="ru-RU" smtClean="0"/>
              <a:pPr/>
              <a:t>‹#›</a:t>
            </a:fld>
            <a:endParaRPr lang="ru-RU"/>
          </a:p>
        </p:txBody>
      </p:sp>
    </p:spTree>
    <p:extLst>
      <p:ext uri="{BB962C8B-B14F-4D97-AF65-F5344CB8AC3E}">
        <p14:creationId xmlns:p14="http://schemas.microsoft.com/office/powerpoint/2010/main" val="2784436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99584BFC-4553-42C0-935F-44FF1C0385A7}" type="datetimeFigureOut">
              <a:rPr lang="ru-RU" smtClean="0"/>
              <a:pPr/>
              <a:t>30.06.2014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2B771366-4784-4E0B-A0B6-9601F51B1235}" type="slidenum">
              <a:rPr lang="ru-RU" smtClean="0"/>
              <a:pPr/>
              <a:t>‹#›</a:t>
            </a:fld>
            <a:endParaRPr lang="ru-RU"/>
          </a:p>
        </p:txBody>
      </p:sp>
    </p:spTree>
    <p:extLst>
      <p:ext uri="{BB962C8B-B14F-4D97-AF65-F5344CB8AC3E}">
        <p14:creationId xmlns:p14="http://schemas.microsoft.com/office/powerpoint/2010/main" val="22832502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7" name="Date Placeholder 2"/>
          <p:cNvSpPr>
            <a:spLocks noGrp="1"/>
          </p:cNvSpPr>
          <p:nvPr>
            <p:ph type="dt" sz="half" idx="10"/>
          </p:nvPr>
        </p:nvSpPr>
        <p:spPr/>
        <p:txBody>
          <a:bodyPr/>
          <a:lstStyle/>
          <a:p>
            <a:fld id="{99584BFC-4553-42C0-935F-44FF1C0385A7}" type="datetimeFigureOut">
              <a:rPr lang="ru-RU" smtClean="0"/>
              <a:pPr/>
              <a:t>30.06.2014</a:t>
            </a:fld>
            <a:endParaRPr lang="ru-RU"/>
          </a:p>
        </p:txBody>
      </p:sp>
      <p:sp>
        <p:nvSpPr>
          <p:cNvPr id="5" name="Footer Placeholder 3"/>
          <p:cNvSpPr>
            <a:spLocks noGrp="1"/>
          </p:cNvSpPr>
          <p:nvPr>
            <p:ph type="ftr" sz="quarter" idx="11"/>
          </p:nvPr>
        </p:nvSpPr>
        <p:spPr/>
        <p:txBody>
          <a:bodyPr/>
          <a:lstStyle/>
          <a:p>
            <a:endParaRPr lang="ru-RU"/>
          </a:p>
        </p:txBody>
      </p:sp>
      <p:sp>
        <p:nvSpPr>
          <p:cNvPr id="6" name="Slide Number Placeholder 4"/>
          <p:cNvSpPr>
            <a:spLocks noGrp="1"/>
          </p:cNvSpPr>
          <p:nvPr>
            <p:ph type="sldNum" sz="quarter" idx="12"/>
          </p:nvPr>
        </p:nvSpPr>
        <p:spPr/>
        <p:txBody>
          <a:bodyPr/>
          <a:lstStyle/>
          <a:p>
            <a:fld id="{2B771366-4784-4E0B-A0B6-9601F51B1235}" type="slidenum">
              <a:rPr lang="ru-RU" smtClean="0"/>
              <a:pPr/>
              <a:t>‹#›</a:t>
            </a:fld>
            <a:endParaRPr lang="ru-RU"/>
          </a:p>
        </p:txBody>
      </p:sp>
    </p:spTree>
    <p:extLst>
      <p:ext uri="{BB962C8B-B14F-4D97-AF65-F5344CB8AC3E}">
        <p14:creationId xmlns:p14="http://schemas.microsoft.com/office/powerpoint/2010/main" val="24570993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9584BFC-4553-42C0-935F-44FF1C0385A7}" type="datetimeFigureOut">
              <a:rPr lang="ru-RU" smtClean="0"/>
              <a:pPr/>
              <a:t>30.06.2014</a:t>
            </a:fld>
            <a:endParaRPr lang="ru-RU"/>
          </a:p>
        </p:txBody>
      </p:sp>
      <p:sp>
        <p:nvSpPr>
          <p:cNvPr id="5" name="Footer Placeholder 2"/>
          <p:cNvSpPr>
            <a:spLocks noGrp="1"/>
          </p:cNvSpPr>
          <p:nvPr>
            <p:ph type="ftr" sz="quarter" idx="11"/>
          </p:nvPr>
        </p:nvSpPr>
        <p:spPr/>
        <p:txBody>
          <a:bodyPr/>
          <a:lstStyle/>
          <a:p>
            <a:endParaRPr lang="ru-RU"/>
          </a:p>
        </p:txBody>
      </p:sp>
      <p:sp>
        <p:nvSpPr>
          <p:cNvPr id="6" name="Slide Number Placeholder 3"/>
          <p:cNvSpPr>
            <a:spLocks noGrp="1"/>
          </p:cNvSpPr>
          <p:nvPr>
            <p:ph type="sldNum" sz="quarter" idx="12"/>
          </p:nvPr>
        </p:nvSpPr>
        <p:spPr/>
        <p:txBody>
          <a:bodyPr/>
          <a:lstStyle/>
          <a:p>
            <a:fld id="{2B771366-4784-4E0B-A0B6-9601F51B1235}" type="slidenum">
              <a:rPr lang="ru-RU" smtClean="0"/>
              <a:pPr/>
              <a:t>‹#›</a:t>
            </a:fld>
            <a:endParaRPr lang="ru-RU"/>
          </a:p>
        </p:txBody>
      </p:sp>
    </p:spTree>
    <p:extLst>
      <p:ext uri="{BB962C8B-B14F-4D97-AF65-F5344CB8AC3E}">
        <p14:creationId xmlns:p14="http://schemas.microsoft.com/office/powerpoint/2010/main" val="18910952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7" name="Date Placeholder 4"/>
          <p:cNvSpPr>
            <a:spLocks noGrp="1"/>
          </p:cNvSpPr>
          <p:nvPr>
            <p:ph type="dt" sz="half" idx="10"/>
          </p:nvPr>
        </p:nvSpPr>
        <p:spPr/>
        <p:txBody>
          <a:bodyPr/>
          <a:lstStyle/>
          <a:p>
            <a:fld id="{99584BFC-4553-42C0-935F-44FF1C0385A7}" type="datetimeFigureOut">
              <a:rPr lang="ru-RU" smtClean="0"/>
              <a:pPr/>
              <a:t>30.06.2014</a:t>
            </a:fld>
            <a:endParaRPr lang="ru-RU"/>
          </a:p>
        </p:txBody>
      </p:sp>
      <p:sp>
        <p:nvSpPr>
          <p:cNvPr id="5" name="Footer Placeholder 5"/>
          <p:cNvSpPr>
            <a:spLocks noGrp="1"/>
          </p:cNvSpPr>
          <p:nvPr>
            <p:ph type="ftr" sz="quarter" idx="11"/>
          </p:nvPr>
        </p:nvSpPr>
        <p:spPr/>
        <p:txBody>
          <a:bodyPr/>
          <a:lstStyle/>
          <a:p>
            <a:endParaRPr lang="ru-RU"/>
          </a:p>
        </p:txBody>
      </p:sp>
      <p:sp>
        <p:nvSpPr>
          <p:cNvPr id="6" name="Slide Number Placeholder 6"/>
          <p:cNvSpPr>
            <a:spLocks noGrp="1"/>
          </p:cNvSpPr>
          <p:nvPr>
            <p:ph type="sldNum" sz="quarter" idx="12"/>
          </p:nvPr>
        </p:nvSpPr>
        <p:spPr/>
        <p:txBody>
          <a:bodyPr/>
          <a:lstStyle/>
          <a:p>
            <a:fld id="{2B771366-4784-4E0B-A0B6-9601F51B1235}" type="slidenum">
              <a:rPr lang="ru-RU" smtClean="0"/>
              <a:pPr/>
              <a:t>‹#›</a:t>
            </a:fld>
            <a:endParaRPr lang="ru-RU"/>
          </a:p>
        </p:txBody>
      </p:sp>
    </p:spTree>
    <p:extLst>
      <p:ext uri="{BB962C8B-B14F-4D97-AF65-F5344CB8AC3E}">
        <p14:creationId xmlns:p14="http://schemas.microsoft.com/office/powerpoint/2010/main" val="226932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99584BFC-4553-42C0-935F-44FF1C0385A7}" type="datetimeFigureOut">
              <a:rPr lang="ru-RU" smtClean="0"/>
              <a:pPr/>
              <a:t>30.06.2014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B771366-4784-4E0B-A0B6-9601F51B1235}" type="slidenum">
              <a:rPr lang="ru-RU" smtClean="0"/>
              <a:pPr/>
              <a:t>‹#›</a:t>
            </a:fld>
            <a:endParaRPr lang="ru-RU"/>
          </a:p>
        </p:txBody>
      </p:sp>
    </p:spTree>
    <p:extLst>
      <p:ext uri="{BB962C8B-B14F-4D97-AF65-F5344CB8AC3E}">
        <p14:creationId xmlns:p14="http://schemas.microsoft.com/office/powerpoint/2010/main" val="18399403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9584BFC-4553-42C0-935F-44FF1C0385A7}" type="datetimeFigureOut">
              <a:rPr lang="ru-RU" smtClean="0"/>
              <a:pPr/>
              <a:t>30.06.2014</a:t>
            </a:fld>
            <a:endParaRPr lang="ru-RU"/>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ru-RU"/>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2B771366-4784-4E0B-A0B6-9601F51B1235}" type="slidenum">
              <a:rPr lang="ru-RU" smtClean="0"/>
              <a:pPr/>
              <a:t>‹#›</a:t>
            </a:fld>
            <a:endParaRPr lang="ru-RU"/>
          </a:p>
        </p:txBody>
      </p:sp>
    </p:spTree>
    <p:extLst>
      <p:ext uri="{BB962C8B-B14F-4D97-AF65-F5344CB8AC3E}">
        <p14:creationId xmlns:p14="http://schemas.microsoft.com/office/powerpoint/2010/main" val="3649088322"/>
      </p:ext>
    </p:extLst>
  </p:cSld>
  <p:clrMap bg1="dk1" tx1="lt1" bg2="dk2" tx2="lt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 id="2147483804" r:id="rId12"/>
    <p:sldLayoutId id="2147483805" r:id="rId13"/>
    <p:sldLayoutId id="2147483806" r:id="rId14"/>
    <p:sldLayoutId id="2147483807" r:id="rId15"/>
    <p:sldLayoutId id="2147483808" r:id="rId16"/>
    <p:sldLayoutId id="2147483809" r:id="rId17"/>
  </p:sldLayoutIdLst>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35696" y="620688"/>
            <a:ext cx="6264696" cy="1569660"/>
          </a:xfrm>
          <a:prstGeom prst="rect">
            <a:avLst/>
          </a:prstGeom>
        </p:spPr>
        <p:txBody>
          <a:bodyPr wrap="square">
            <a:spAutoFit/>
          </a:bodyPr>
          <a:lstStyle/>
          <a:p>
            <a:pPr algn="ctr"/>
            <a:r>
              <a:rPr lang="ru-RU" sz="3200" dirty="0">
                <a:latin typeface="Times New Roman" pitchFamily="18" charset="0"/>
                <a:cs typeface="Times New Roman" pitchFamily="18" charset="0"/>
              </a:rPr>
              <a:t>20 </a:t>
            </a:r>
            <a:r>
              <a:rPr lang="ru-RU" sz="3200" dirty="0" err="1">
                <a:latin typeface="Times New Roman" pitchFamily="18" charset="0"/>
                <a:cs typeface="Times New Roman" pitchFamily="18" charset="0"/>
              </a:rPr>
              <a:t>ғасыр</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кеңестік</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мәдениет</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контексіндегі</a:t>
            </a:r>
            <a:r>
              <a:rPr lang="ru-RU" sz="3200" dirty="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мар</a:t>
            </a:r>
            <a:r>
              <a:rPr lang="kk-KZ" sz="3200" dirty="0" err="1" smtClean="0">
                <a:latin typeface="Times New Roman" pitchFamily="18" charset="0"/>
                <a:cs typeface="Times New Roman" pitchFamily="18" charset="0"/>
              </a:rPr>
              <a:t>кстік</a:t>
            </a:r>
            <a:r>
              <a:rPr lang="ru-RU" sz="3200" dirty="0" smtClean="0">
                <a:latin typeface="Times New Roman" pitchFamily="18" charset="0"/>
                <a:cs typeface="Times New Roman" pitchFamily="18" charset="0"/>
              </a:rPr>
              <a:t> </a:t>
            </a:r>
            <a:r>
              <a:rPr lang="ru-RU" sz="3200" dirty="0">
                <a:latin typeface="Times New Roman" pitchFamily="18" charset="0"/>
                <a:cs typeface="Times New Roman" pitchFamily="18" charset="0"/>
              </a:rPr>
              <a:t>философия </a:t>
            </a:r>
            <a:r>
              <a:rPr lang="ru-RU" sz="3200" dirty="0" err="1">
                <a:latin typeface="Times New Roman" pitchFamily="18" charset="0"/>
                <a:cs typeface="Times New Roman" pitchFamily="18" charset="0"/>
              </a:rPr>
              <a:t>және</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посткеңестік</a:t>
            </a:r>
            <a:r>
              <a:rPr lang="ru-RU" sz="3200" dirty="0">
                <a:latin typeface="Times New Roman" pitchFamily="18" charset="0"/>
                <a:cs typeface="Times New Roman" pitchFamily="18" charset="0"/>
              </a:rPr>
              <a:t> философия</a:t>
            </a:r>
          </a:p>
        </p:txBody>
      </p:sp>
      <p:sp>
        <p:nvSpPr>
          <p:cNvPr id="7" name="Прямоугольник 6"/>
          <p:cNvSpPr/>
          <p:nvPr/>
        </p:nvSpPr>
        <p:spPr>
          <a:xfrm>
            <a:off x="755576" y="2967335"/>
            <a:ext cx="7848872" cy="646331"/>
          </a:xfrm>
          <a:prstGeom prst="rect">
            <a:avLst/>
          </a:prstGeom>
        </p:spPr>
        <p:txBody>
          <a:bodyPr wrap="square">
            <a:spAutoFit/>
          </a:bodyPr>
          <a:lstStyle/>
          <a:p>
            <a:pPr algn="ctr"/>
            <a:r>
              <a:rPr lang="ru-RU" dirty="0" err="1">
                <a:latin typeface="Times New Roman" pitchFamily="18" charset="0"/>
                <a:cs typeface="Times New Roman" pitchFamily="18" charset="0"/>
              </a:rPr>
              <a:t>Қазақстан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тарихы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әлеуметтік</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саяси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пәндер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кафедрасының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аға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оқытушы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Нұрмаханова</a:t>
            </a:r>
            <a:r>
              <a:rPr lang="ru-RU" dirty="0">
                <a:latin typeface="Times New Roman" pitchFamily="18" charset="0"/>
                <a:cs typeface="Times New Roman" pitchFamily="18" charset="0"/>
              </a:rPr>
              <a:t> Н.Ж</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6858000"/>
          </a:xfrm>
        </p:spPr>
        <p:style>
          <a:lnRef idx="1">
            <a:schemeClr val="accent5"/>
          </a:lnRef>
          <a:fillRef idx="2">
            <a:schemeClr val="accent5"/>
          </a:fillRef>
          <a:effectRef idx="1">
            <a:schemeClr val="accent5"/>
          </a:effectRef>
          <a:fontRef idx="minor">
            <a:schemeClr val="dk1"/>
          </a:fontRef>
        </p:style>
        <p:txBody>
          <a:bodyPr>
            <a:noAutofit/>
          </a:bodyPr>
          <a:lstStyle/>
          <a:p>
            <a:pPr algn="l"/>
            <a:r>
              <a:rPr lang="kk-KZ" sz="2000" b="1" dirty="0">
                <a:solidFill>
                  <a:srgbClr val="FF0000"/>
                </a:solidFill>
                <a:latin typeface="Times New Roman" pitchFamily="18" charset="0"/>
                <a:cs typeface="Times New Roman" pitchFamily="18" charset="0"/>
              </a:rPr>
              <a:t>1950-1980 жылдардағы кеңестік философияның айналысқан мәселелері:</a:t>
            </a:r>
            <a:r>
              <a:rPr lang="ru-RU" sz="1800" dirty="0">
                <a:solidFill>
                  <a:srgbClr val="FFC000"/>
                </a:solidFill>
                <a:latin typeface="Times New Roman" pitchFamily="18" charset="0"/>
                <a:cs typeface="Times New Roman" pitchFamily="18" charset="0"/>
              </a:rPr>
              <a:t/>
            </a:r>
            <a:br>
              <a:rPr lang="ru-RU" sz="1800" dirty="0">
                <a:solidFill>
                  <a:srgbClr val="FFC000"/>
                </a:solidFill>
                <a:latin typeface="Times New Roman" pitchFamily="18" charset="0"/>
                <a:cs typeface="Times New Roman" pitchFamily="18" charset="0"/>
              </a:rPr>
            </a:br>
            <a:r>
              <a:rPr lang="kk-KZ" sz="1800" dirty="0">
                <a:solidFill>
                  <a:schemeClr val="tx1"/>
                </a:solidFill>
                <a:latin typeface="Times New Roman" pitchFamily="18" charset="0"/>
                <a:cs typeface="Times New Roman" pitchFamily="18" charset="0"/>
              </a:rPr>
              <a:t>1.   құндылықтар мәселесі</a:t>
            </a:r>
            <a:r>
              <a:rPr lang="ru-RU" sz="1800" dirty="0">
                <a:solidFill>
                  <a:schemeClr val="tx1"/>
                </a:solidFill>
                <a:latin typeface="Times New Roman" pitchFamily="18" charset="0"/>
                <a:cs typeface="Times New Roman" pitchFamily="18" charset="0"/>
              </a:rPr>
              <a:t/>
            </a:r>
            <a:br>
              <a:rPr lang="ru-RU" sz="1800" dirty="0">
                <a:solidFill>
                  <a:schemeClr val="tx1"/>
                </a:solidFill>
                <a:latin typeface="Times New Roman" pitchFamily="18" charset="0"/>
                <a:cs typeface="Times New Roman" pitchFamily="18" charset="0"/>
              </a:rPr>
            </a:br>
            <a:r>
              <a:rPr lang="ru-RU" sz="1800" dirty="0">
                <a:solidFill>
                  <a:schemeClr val="tx1"/>
                </a:solidFill>
                <a:latin typeface="Times New Roman" pitchFamily="18" charset="0"/>
                <a:cs typeface="Times New Roman" pitchFamily="18" charset="0"/>
              </a:rPr>
              <a:t>2.   </a:t>
            </a:r>
            <a:r>
              <a:rPr lang="ru-RU" sz="1800" dirty="0" err="1">
                <a:solidFill>
                  <a:schemeClr val="tx1"/>
                </a:solidFill>
                <a:latin typeface="Times New Roman" pitchFamily="18" charset="0"/>
                <a:cs typeface="Times New Roman" pitchFamily="18" charset="0"/>
              </a:rPr>
              <a:t>марксизм-ленинизмге</a:t>
            </a: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жаңа түсіндірме </a:t>
            </a:r>
            <a:r>
              <a:rPr lang="ru-RU" sz="1800" dirty="0">
                <a:solidFill>
                  <a:schemeClr val="tx1"/>
                </a:solidFill>
                <a:latin typeface="Times New Roman" pitchFamily="18" charset="0"/>
                <a:cs typeface="Times New Roman" pitchFamily="18" charset="0"/>
              </a:rPr>
              <a:t>беру, </a:t>
            </a:r>
            <a:r>
              <a:rPr lang="ru-RU" sz="1800" dirty="0" err="1">
                <a:solidFill>
                  <a:schemeClr val="tx1"/>
                </a:solidFill>
                <a:latin typeface="Times New Roman" pitchFamily="18" charset="0"/>
                <a:cs typeface="Times New Roman" pitchFamily="18" charset="0"/>
              </a:rPr>
              <a:t>"нағыз </a:t>
            </a:r>
            <a:r>
              <a:rPr lang="ru-RU" sz="1800" dirty="0">
                <a:solidFill>
                  <a:schemeClr val="tx1"/>
                </a:solidFill>
                <a:latin typeface="Times New Roman" pitchFamily="18" charset="0"/>
                <a:cs typeface="Times New Roman" pitchFamily="18" charset="0"/>
              </a:rPr>
              <a:t>Маркс"</a:t>
            </a:r>
            <a:r>
              <a:rPr lang="kk-KZ" sz="1800" dirty="0">
                <a:solidFill>
                  <a:schemeClr val="tx1"/>
                </a:solidFill>
                <a:latin typeface="Times New Roman" pitchFamily="18" charset="0"/>
                <a:cs typeface="Times New Roman" pitchFamily="18" charset="0"/>
              </a:rPr>
              <a:t>,</a:t>
            </a:r>
            <a:r>
              <a:rPr lang="ru-RU" sz="1800" dirty="0">
                <a:solidFill>
                  <a:schemeClr val="tx1"/>
                </a:solidFill>
                <a:latin typeface="Times New Roman" pitchFamily="18" charset="0"/>
                <a:cs typeface="Times New Roman" pitchFamily="18" charset="0"/>
              </a:rPr>
              <a:t> "на</a:t>
            </a:r>
            <a:r>
              <a:rPr lang="kk-KZ" sz="1800" dirty="0">
                <a:solidFill>
                  <a:schemeClr val="tx1"/>
                </a:solidFill>
                <a:latin typeface="Times New Roman" pitchFamily="18" charset="0"/>
                <a:cs typeface="Times New Roman" pitchFamily="18" charset="0"/>
              </a:rPr>
              <a:t>ғ</a:t>
            </a:r>
            <a:r>
              <a:rPr lang="ru-RU" sz="1800" dirty="0" err="1">
                <a:solidFill>
                  <a:schemeClr val="tx1"/>
                </a:solidFill>
                <a:latin typeface="Times New Roman" pitchFamily="18" charset="0"/>
                <a:cs typeface="Times New Roman" pitchFamily="18" charset="0"/>
              </a:rPr>
              <a:t>ыз</a:t>
            </a: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Ленинге</a:t>
            </a: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қайта </a:t>
            </a:r>
            <a:r>
              <a:rPr lang="ru-RU" sz="1800" dirty="0">
                <a:solidFill>
                  <a:schemeClr val="tx1"/>
                </a:solidFill>
                <a:latin typeface="Times New Roman" pitchFamily="18" charset="0"/>
                <a:cs typeface="Times New Roman" pitchFamily="18" charset="0"/>
              </a:rPr>
              <a:t>оралу</a:t>
            </a:r>
            <a:br>
              <a:rPr lang="ru-RU" sz="1800" dirty="0">
                <a:solidFill>
                  <a:schemeClr val="tx1"/>
                </a:solidFill>
                <a:latin typeface="Times New Roman" pitchFamily="18" charset="0"/>
                <a:cs typeface="Times New Roman" pitchFamily="18" charset="0"/>
              </a:rPr>
            </a:br>
            <a:r>
              <a:rPr lang="ru-RU" sz="1800" dirty="0">
                <a:solidFill>
                  <a:schemeClr val="tx1"/>
                </a:solidFill>
                <a:latin typeface="Times New Roman" pitchFamily="18" charset="0"/>
                <a:cs typeface="Times New Roman" pitchFamily="18" charset="0"/>
              </a:rPr>
              <a:t>3.  </a:t>
            </a:r>
            <a:r>
              <a:rPr lang="ru-RU" sz="1800" dirty="0" err="1">
                <a:solidFill>
                  <a:schemeClr val="tx1"/>
                </a:solidFill>
                <a:latin typeface="Times New Roman" pitchFamily="18" charset="0"/>
                <a:cs typeface="Times New Roman" pitchFamily="18" charset="0"/>
              </a:rPr>
              <a:t>таным</a:t>
            </a:r>
            <a:r>
              <a:rPr lang="ru-RU" sz="1800" dirty="0">
                <a:solidFill>
                  <a:schemeClr val="tx1"/>
                </a:solidFill>
                <a:latin typeface="Times New Roman" pitchFamily="18" charset="0"/>
                <a:cs typeface="Times New Roman" pitchFamily="18" charset="0"/>
              </a:rPr>
              <a:t>, сана </a:t>
            </a:r>
            <a:r>
              <a:rPr lang="ru-RU" sz="1800" dirty="0" err="1">
                <a:solidFill>
                  <a:schemeClr val="tx1"/>
                </a:solidFill>
                <a:latin typeface="Times New Roman" pitchFamily="18" charset="0"/>
                <a:cs typeface="Times New Roman" pitchFamily="18" charset="0"/>
              </a:rPr>
              <a:t>мәселесі</a:t>
            </a:r>
            <a:r>
              <a:rPr lang="ru-RU" sz="1800" dirty="0">
                <a:solidFill>
                  <a:schemeClr val="tx1"/>
                </a:solidFill>
                <a:latin typeface="Times New Roman" pitchFamily="18" charset="0"/>
                <a:cs typeface="Times New Roman" pitchFamily="18" charset="0"/>
              </a:rPr>
              <a:t/>
            </a:r>
            <a:br>
              <a:rPr lang="ru-RU" sz="1800" dirty="0">
                <a:solidFill>
                  <a:schemeClr val="tx1"/>
                </a:solidFill>
                <a:latin typeface="Times New Roman" pitchFamily="18" charset="0"/>
                <a:cs typeface="Times New Roman" pitchFamily="18" charset="0"/>
              </a:rPr>
            </a:br>
            <a:r>
              <a:rPr lang="ru-RU" sz="1800" dirty="0">
                <a:solidFill>
                  <a:schemeClr val="tx1"/>
                </a:solidFill>
                <a:latin typeface="Times New Roman" pitchFamily="18" charset="0"/>
                <a:cs typeface="Times New Roman" pitchFamily="18" charset="0"/>
              </a:rPr>
              <a:t>4.  </a:t>
            </a:r>
            <a:r>
              <a:rPr lang="ru-RU" sz="1800" dirty="0" err="1">
                <a:solidFill>
                  <a:schemeClr val="tx1"/>
                </a:solidFill>
                <a:latin typeface="Times New Roman" pitchFamily="18" charset="0"/>
                <a:cs typeface="Times New Roman" pitchFamily="18" charset="0"/>
              </a:rPr>
              <a:t>идеалдылық мәселесі</a:t>
            </a:r>
            <a:r>
              <a:rPr lang="ru-RU" sz="1800" dirty="0">
                <a:solidFill>
                  <a:schemeClr val="tx1"/>
                </a:solidFill>
                <a:latin typeface="Times New Roman" pitchFamily="18" charset="0"/>
                <a:cs typeface="Times New Roman" pitchFamily="18" charset="0"/>
              </a:rPr>
              <a:t/>
            </a:r>
            <a:br>
              <a:rPr lang="ru-RU" sz="1800" dirty="0">
                <a:solidFill>
                  <a:schemeClr val="tx1"/>
                </a:solidFill>
                <a:latin typeface="Times New Roman" pitchFamily="18" charset="0"/>
                <a:cs typeface="Times New Roman" pitchFamily="18" charset="0"/>
              </a:rPr>
            </a:br>
            <a:r>
              <a:rPr lang="ru-RU" sz="1800" dirty="0">
                <a:solidFill>
                  <a:schemeClr val="tx1"/>
                </a:solidFill>
                <a:latin typeface="Times New Roman" pitchFamily="18" charset="0"/>
                <a:cs typeface="Times New Roman" pitchFamily="18" charset="0"/>
              </a:rPr>
              <a:t>5.  м</a:t>
            </a:r>
            <a:r>
              <a:rPr lang="kk-KZ" sz="1800" dirty="0">
                <a:solidFill>
                  <a:schemeClr val="tx1"/>
                </a:solidFill>
                <a:latin typeface="Times New Roman" pitchFamily="18" charset="0"/>
                <a:cs typeface="Times New Roman" pitchFamily="18" charset="0"/>
              </a:rPr>
              <a:t>ә</a:t>
            </a:r>
            <a:r>
              <a:rPr lang="ru-RU" sz="1800" dirty="0" err="1">
                <a:solidFill>
                  <a:schemeClr val="tx1"/>
                </a:solidFill>
                <a:latin typeface="Times New Roman" pitchFamily="18" charset="0"/>
                <a:cs typeface="Times New Roman" pitchFamily="18" charset="0"/>
              </a:rPr>
              <a:t>дениет</a:t>
            </a:r>
            <a:r>
              <a:rPr lang="ru-RU" sz="1800" dirty="0">
                <a:solidFill>
                  <a:schemeClr val="tx1"/>
                </a:solidFill>
                <a:latin typeface="Times New Roman" pitchFamily="18" charset="0"/>
                <a:cs typeface="Times New Roman" pitchFamily="18" charset="0"/>
              </a:rPr>
              <a:t> м</a:t>
            </a:r>
            <a:r>
              <a:rPr lang="kk-KZ" sz="1800" dirty="0">
                <a:solidFill>
                  <a:schemeClr val="tx1"/>
                </a:solidFill>
                <a:latin typeface="Times New Roman" pitchFamily="18" charset="0"/>
                <a:cs typeface="Times New Roman" pitchFamily="18" charset="0"/>
              </a:rPr>
              <a:t>ә</a:t>
            </a:r>
            <a:r>
              <a:rPr lang="ru-RU" sz="1800" dirty="0" err="1">
                <a:solidFill>
                  <a:schemeClr val="tx1"/>
                </a:solidFill>
                <a:latin typeface="Times New Roman" pitchFamily="18" charset="0"/>
                <a:cs typeface="Times New Roman" pitchFamily="18" charset="0"/>
              </a:rPr>
              <a:t>селесі</a:t>
            </a:r>
            <a:r>
              <a:rPr lang="ru-RU" sz="1800" dirty="0">
                <a:solidFill>
                  <a:schemeClr val="tx1"/>
                </a:solidFill>
                <a:latin typeface="Times New Roman" pitchFamily="18" charset="0"/>
                <a:cs typeface="Times New Roman" pitchFamily="18" charset="0"/>
              </a:rPr>
              <a:t/>
            </a:r>
            <a:br>
              <a:rPr lang="ru-RU" sz="1800" dirty="0">
                <a:solidFill>
                  <a:schemeClr val="tx1"/>
                </a:solidFill>
                <a:latin typeface="Times New Roman" pitchFamily="18" charset="0"/>
                <a:cs typeface="Times New Roman" pitchFamily="18" charset="0"/>
              </a:rPr>
            </a:br>
            <a:r>
              <a:rPr lang="ru-RU" sz="1800" dirty="0">
                <a:solidFill>
                  <a:schemeClr val="tx1"/>
                </a:solidFill>
                <a:latin typeface="Times New Roman" pitchFamily="18" charset="0"/>
                <a:cs typeface="Times New Roman" pitchFamily="18" charset="0"/>
              </a:rPr>
              <a:t>6. </a:t>
            </a:r>
            <a:r>
              <a:rPr lang="ru-RU" sz="1800" dirty="0" err="1">
                <a:solidFill>
                  <a:schemeClr val="tx1"/>
                </a:solidFill>
                <a:latin typeface="Times New Roman" pitchFamily="18" charset="0"/>
                <a:cs typeface="Times New Roman" pitchFamily="18" charset="0"/>
              </a:rPr>
              <a:t>философиялық</a:t>
            </a:r>
            <a:r>
              <a:rPr lang="kk-KZ" sz="1800" dirty="0">
                <a:solidFill>
                  <a:schemeClr val="tx1"/>
                </a:solidFill>
                <a:latin typeface="Times New Roman" pitchFamily="18" charset="0"/>
                <a:cs typeface="Times New Roman" pitchFamily="18" charset="0"/>
              </a:rPr>
              <a:t> ә</a:t>
            </a:r>
            <a:r>
              <a:rPr lang="ru-RU" sz="1800" dirty="0" err="1">
                <a:solidFill>
                  <a:schemeClr val="tx1"/>
                </a:solidFill>
                <a:latin typeface="Times New Roman" pitchFamily="18" charset="0"/>
                <a:cs typeface="Times New Roman" pitchFamily="18" charset="0"/>
              </a:rPr>
              <a:t>дістер</a:t>
            </a: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мәселесі</a:t>
            </a:r>
            <a:r>
              <a:rPr lang="ru-RU" sz="1800" dirty="0">
                <a:solidFill>
                  <a:schemeClr val="tx1"/>
                </a:solidFill>
                <a:latin typeface="Times New Roman" pitchFamily="18" charset="0"/>
                <a:cs typeface="Times New Roman" pitchFamily="18" charset="0"/>
              </a:rPr>
              <a:t/>
            </a:r>
            <a:br>
              <a:rPr lang="ru-RU" sz="1800" dirty="0">
                <a:solidFill>
                  <a:schemeClr val="tx1"/>
                </a:solidFill>
                <a:latin typeface="Times New Roman" pitchFamily="18" charset="0"/>
                <a:cs typeface="Times New Roman" pitchFamily="18" charset="0"/>
              </a:rPr>
            </a:br>
            <a:r>
              <a:rPr lang="kk-KZ" sz="2000" dirty="0">
                <a:solidFill>
                  <a:srgbClr val="FFC000"/>
                </a:solidFill>
                <a:latin typeface="Times New Roman" pitchFamily="18" charset="0"/>
                <a:cs typeface="Times New Roman" pitchFamily="18" charset="0"/>
              </a:rPr>
              <a:t>   </a:t>
            </a:r>
            <a:r>
              <a:rPr lang="ru-RU" sz="2000" b="1" dirty="0">
                <a:solidFill>
                  <a:srgbClr val="FF0000"/>
                </a:solidFill>
                <a:latin typeface="Times New Roman" pitchFamily="18" charset="0"/>
                <a:cs typeface="Times New Roman" pitchFamily="18" charset="0"/>
              </a:rPr>
              <a:t>К</a:t>
            </a:r>
            <a:r>
              <a:rPr lang="kk-KZ" sz="2000" b="1" dirty="0">
                <a:solidFill>
                  <a:srgbClr val="FF0000"/>
                </a:solidFill>
                <a:latin typeface="Times New Roman" pitchFamily="18" charset="0"/>
                <a:cs typeface="Times New Roman" pitchFamily="18" charset="0"/>
              </a:rPr>
              <a:t>еңе</a:t>
            </a:r>
            <a:r>
              <a:rPr lang="ru-RU" sz="2000" b="1" dirty="0" err="1">
                <a:solidFill>
                  <a:srgbClr val="FF0000"/>
                </a:solidFill>
                <a:latin typeface="Times New Roman" pitchFamily="18" charset="0"/>
                <a:cs typeface="Times New Roman" pitchFamily="18" charset="0"/>
              </a:rPr>
              <a:t>стік</a:t>
            </a:r>
            <a:r>
              <a:rPr lang="ru-RU" sz="2000" b="1" dirty="0">
                <a:solidFill>
                  <a:srgbClr val="FF0000"/>
                </a:solidFill>
                <a:latin typeface="Times New Roman" pitchFamily="18" charset="0"/>
                <a:cs typeface="Times New Roman" pitchFamily="18" charset="0"/>
              </a:rPr>
              <a:t> </a:t>
            </a:r>
            <a:r>
              <a:rPr lang="ru-RU" sz="2000" b="1" dirty="0" err="1">
                <a:solidFill>
                  <a:srgbClr val="FF0000"/>
                </a:solidFill>
                <a:latin typeface="Times New Roman" pitchFamily="18" charset="0"/>
                <a:cs typeface="Times New Roman" pitchFamily="18" charset="0"/>
              </a:rPr>
              <a:t>философияны</a:t>
            </a:r>
            <a:r>
              <a:rPr lang="kk-KZ" sz="2000" b="1" dirty="0">
                <a:solidFill>
                  <a:srgbClr val="FF0000"/>
                </a:solidFill>
                <a:latin typeface="Times New Roman" pitchFamily="18" charset="0"/>
                <a:cs typeface="Times New Roman" pitchFamily="18" charset="0"/>
              </a:rPr>
              <a:t>ң</a:t>
            </a:r>
            <a:r>
              <a:rPr lang="ru-RU" sz="2000" b="1" dirty="0">
                <a:solidFill>
                  <a:srgbClr val="FF0000"/>
                </a:solidFill>
                <a:latin typeface="Times New Roman" pitchFamily="18" charset="0"/>
                <a:cs typeface="Times New Roman" pitchFamily="18" charset="0"/>
              </a:rPr>
              <a:t> </a:t>
            </a:r>
            <a:r>
              <a:rPr lang="ru-RU" sz="2000" b="1" dirty="0" err="1">
                <a:solidFill>
                  <a:srgbClr val="FF0000"/>
                </a:solidFill>
                <a:latin typeface="Times New Roman" pitchFamily="18" charset="0"/>
                <a:cs typeface="Times New Roman" pitchFamily="18" charset="0"/>
              </a:rPr>
              <a:t>көрнекті</a:t>
            </a:r>
            <a:r>
              <a:rPr lang="ru-RU" sz="2000" b="1" dirty="0">
                <a:solidFill>
                  <a:srgbClr val="FF0000"/>
                </a:solidFill>
                <a:latin typeface="Times New Roman" pitchFamily="18" charset="0"/>
                <a:cs typeface="Times New Roman" pitchFamily="18" charset="0"/>
              </a:rPr>
              <a:t> </a:t>
            </a:r>
            <a:r>
              <a:rPr lang="kk-KZ" sz="2000" b="1" dirty="0">
                <a:solidFill>
                  <a:srgbClr val="FF0000"/>
                </a:solidFill>
                <a:latin typeface="Times New Roman" pitchFamily="18" charset="0"/>
                <a:cs typeface="Times New Roman" pitchFamily="18" charset="0"/>
              </a:rPr>
              <a:t>ө</a:t>
            </a:r>
            <a:r>
              <a:rPr lang="ru-RU" sz="2000" b="1" dirty="0" err="1">
                <a:solidFill>
                  <a:srgbClr val="FF0000"/>
                </a:solidFill>
                <a:latin typeface="Times New Roman" pitchFamily="18" charset="0"/>
                <a:cs typeface="Times New Roman" pitchFamily="18" charset="0"/>
              </a:rPr>
              <a:t>кілдері</a:t>
            </a:r>
            <a:r>
              <a:rPr lang="ru-RU" sz="2000" b="1" dirty="0">
                <a:solidFill>
                  <a:srgbClr val="FF0000"/>
                </a:solidFill>
                <a:latin typeface="Times New Roman" pitchFamily="18" charset="0"/>
                <a:cs typeface="Times New Roman" pitchFamily="18" charset="0"/>
              </a:rPr>
              <a:t>:</a:t>
            </a:r>
            <a:r>
              <a:rPr lang="ru-RU" sz="1800" dirty="0">
                <a:solidFill>
                  <a:schemeClr val="tx1"/>
                </a:solidFill>
                <a:latin typeface="Times New Roman" pitchFamily="18" charset="0"/>
                <a:cs typeface="Times New Roman" pitchFamily="18" charset="0"/>
              </a:rPr>
              <a:t/>
            </a:r>
            <a:br>
              <a:rPr lang="ru-RU" sz="1800" dirty="0">
                <a:solidFill>
                  <a:schemeClr val="tx1"/>
                </a:solidFill>
                <a:latin typeface="Times New Roman" pitchFamily="18" charset="0"/>
                <a:cs typeface="Times New Roman" pitchFamily="18" charset="0"/>
              </a:rPr>
            </a:br>
            <a:r>
              <a:rPr lang="ru-RU" sz="1800" dirty="0">
                <a:solidFill>
                  <a:schemeClr val="tx1"/>
                </a:solidFill>
                <a:latin typeface="Times New Roman" pitchFamily="18" charset="0"/>
                <a:cs typeface="Times New Roman" pitchFamily="18" charset="0"/>
              </a:rPr>
              <a:t>•     Н.И.Бухарин (сана, психика м</a:t>
            </a:r>
            <a:r>
              <a:rPr lang="kk-KZ" sz="1800" dirty="0">
                <a:solidFill>
                  <a:schemeClr val="tx1"/>
                </a:solidFill>
                <a:latin typeface="Times New Roman" pitchFamily="18" charset="0"/>
                <a:cs typeface="Times New Roman" pitchFamily="18" charset="0"/>
              </a:rPr>
              <a:t>ә</a:t>
            </a:r>
            <a:r>
              <a:rPr lang="ru-RU" sz="1800" dirty="0" err="1">
                <a:solidFill>
                  <a:schemeClr val="tx1"/>
                </a:solidFill>
                <a:latin typeface="Times New Roman" pitchFamily="18" charset="0"/>
                <a:cs typeface="Times New Roman" pitchFamily="18" charset="0"/>
              </a:rPr>
              <a:t>селесі</a:t>
            </a:r>
            <a:r>
              <a:rPr lang="ru-RU" sz="1800" dirty="0">
                <a:solidFill>
                  <a:schemeClr val="tx1"/>
                </a:solidFill>
                <a:latin typeface="Times New Roman" pitchFamily="18" charset="0"/>
                <a:cs typeface="Times New Roman" pitchFamily="18" charset="0"/>
              </a:rPr>
              <a:t>)</a:t>
            </a:r>
            <a:br>
              <a:rPr lang="ru-RU" sz="1800" dirty="0">
                <a:solidFill>
                  <a:schemeClr val="tx1"/>
                </a:solidFill>
                <a:latin typeface="Times New Roman" pitchFamily="18" charset="0"/>
                <a:cs typeface="Times New Roman" pitchFamily="18" charset="0"/>
              </a:rPr>
            </a:br>
            <a:r>
              <a:rPr lang="ru-RU" sz="1800" dirty="0">
                <a:solidFill>
                  <a:schemeClr val="tx1"/>
                </a:solidFill>
                <a:latin typeface="Times New Roman" pitchFamily="18" charset="0"/>
                <a:cs typeface="Times New Roman" pitchFamily="18" charset="0"/>
              </a:rPr>
              <a:t>•     А.Богданов (</a:t>
            </a:r>
            <a:r>
              <a:rPr lang="ru-RU" sz="1800" dirty="0" err="1">
                <a:solidFill>
                  <a:schemeClr val="tx1"/>
                </a:solidFill>
                <a:latin typeface="Times New Roman" pitchFamily="18" charset="0"/>
                <a:cs typeface="Times New Roman" pitchFamily="18" charset="0"/>
              </a:rPr>
              <a:t>жүйелер теориясы</a:t>
            </a:r>
            <a:r>
              <a:rPr lang="ru-RU" sz="1800" dirty="0">
                <a:solidFill>
                  <a:schemeClr val="tx1"/>
                </a:solidFill>
                <a:latin typeface="Times New Roman" pitchFamily="18" charset="0"/>
                <a:cs typeface="Times New Roman" pitchFamily="18" charset="0"/>
              </a:rPr>
              <a:t> - «</a:t>
            </a:r>
            <a:r>
              <a:rPr lang="ru-RU" sz="1800" dirty="0" err="1">
                <a:solidFill>
                  <a:schemeClr val="tx1"/>
                </a:solidFill>
                <a:latin typeface="Times New Roman" pitchFamily="18" charset="0"/>
                <a:cs typeface="Times New Roman" pitchFamily="18" charset="0"/>
              </a:rPr>
              <a:t>тектология</a:t>
            </a:r>
            <a:r>
              <a:rPr lang="ru-RU" sz="1800" dirty="0">
                <a:solidFill>
                  <a:schemeClr val="tx1"/>
                </a:solidFill>
                <a:latin typeface="Times New Roman" pitchFamily="18" charset="0"/>
                <a:cs typeface="Times New Roman" pitchFamily="18" charset="0"/>
              </a:rPr>
              <a:t>»)</a:t>
            </a:r>
            <a:br>
              <a:rPr lang="ru-RU" sz="1800" dirty="0">
                <a:solidFill>
                  <a:schemeClr val="tx1"/>
                </a:solidFill>
                <a:latin typeface="Times New Roman" pitchFamily="18" charset="0"/>
                <a:cs typeface="Times New Roman" pitchFamily="18" charset="0"/>
              </a:rPr>
            </a:br>
            <a:r>
              <a:rPr lang="ru-RU" sz="1800" dirty="0">
                <a:solidFill>
                  <a:schemeClr val="tx1"/>
                </a:solidFill>
                <a:latin typeface="Times New Roman" pitchFamily="18" charset="0"/>
                <a:cs typeface="Times New Roman" pitchFamily="18" charset="0"/>
              </a:rPr>
              <a:t>•     А.Ф.Лосев (</a:t>
            </a:r>
            <a:r>
              <a:rPr lang="ru-RU" sz="1800" dirty="0" err="1">
                <a:solidFill>
                  <a:schemeClr val="tx1"/>
                </a:solidFill>
                <a:latin typeface="Times New Roman" pitchFamily="18" charset="0"/>
                <a:cs typeface="Times New Roman" pitchFamily="18" charset="0"/>
              </a:rPr>
              <a:t>адам</a:t>
            </a: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тарих</a:t>
            </a:r>
            <a:r>
              <a:rPr lang="ru-RU" sz="1800" dirty="0">
                <a:solidFill>
                  <a:schemeClr val="tx1"/>
                </a:solidFill>
                <a:latin typeface="Times New Roman" pitchFamily="18" charset="0"/>
                <a:cs typeface="Times New Roman" pitchFamily="18" charset="0"/>
              </a:rPr>
              <a:t> м</a:t>
            </a:r>
            <a:r>
              <a:rPr lang="kk-KZ" sz="1800" dirty="0">
                <a:solidFill>
                  <a:schemeClr val="tx1"/>
                </a:solidFill>
                <a:latin typeface="Times New Roman" pitchFamily="18" charset="0"/>
                <a:cs typeface="Times New Roman" pitchFamily="18" charset="0"/>
              </a:rPr>
              <a:t>ә</a:t>
            </a:r>
            <a:r>
              <a:rPr lang="ru-RU" sz="1800" dirty="0" err="1">
                <a:solidFill>
                  <a:schemeClr val="tx1"/>
                </a:solidFill>
                <a:latin typeface="Times New Roman" pitchFamily="18" charset="0"/>
                <a:cs typeface="Times New Roman" pitchFamily="18" charset="0"/>
              </a:rPr>
              <a:t>селелері</a:t>
            </a:r>
            <a:r>
              <a:rPr lang="ru-RU" sz="1800" dirty="0">
                <a:solidFill>
                  <a:schemeClr val="tx1"/>
                </a:solidFill>
                <a:latin typeface="Times New Roman" pitchFamily="18" charset="0"/>
                <a:cs typeface="Times New Roman" pitchFamily="18" charset="0"/>
              </a:rPr>
              <a:t>)</a:t>
            </a:r>
            <a:br>
              <a:rPr lang="ru-RU" sz="1800" dirty="0">
                <a:solidFill>
                  <a:schemeClr val="tx1"/>
                </a:solidFill>
                <a:latin typeface="Times New Roman" pitchFamily="18" charset="0"/>
                <a:cs typeface="Times New Roman" pitchFamily="18" charset="0"/>
              </a:rPr>
            </a:br>
            <a:r>
              <a:rPr lang="ru-RU" sz="1800" dirty="0">
                <a:solidFill>
                  <a:schemeClr val="tx1"/>
                </a:solidFill>
                <a:latin typeface="Times New Roman" pitchFamily="18" charset="0"/>
                <a:cs typeface="Times New Roman" pitchFamily="18" charset="0"/>
              </a:rPr>
              <a:t>•     А.М.Деборин (</a:t>
            </a:r>
            <a:r>
              <a:rPr lang="ru-RU" sz="1800" dirty="0" err="1">
                <a:solidFill>
                  <a:schemeClr val="tx1"/>
                </a:solidFill>
                <a:latin typeface="Times New Roman" pitchFamily="18" charset="0"/>
                <a:cs typeface="Times New Roman" pitchFamily="18" charset="0"/>
              </a:rPr>
              <a:t>материализмге</a:t>
            </a: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творчестволық түсінік</a:t>
            </a:r>
            <a:r>
              <a:rPr lang="ru-RU" sz="1800" dirty="0">
                <a:solidFill>
                  <a:schemeClr val="tx1"/>
                </a:solidFill>
                <a:latin typeface="Times New Roman" pitchFamily="18" charset="0"/>
                <a:cs typeface="Times New Roman" pitchFamily="18" charset="0"/>
              </a:rPr>
              <a:t>)</a:t>
            </a:r>
            <a:br>
              <a:rPr lang="ru-RU" sz="1800" dirty="0">
                <a:solidFill>
                  <a:schemeClr val="tx1"/>
                </a:solidFill>
                <a:latin typeface="Times New Roman" pitchFamily="18" charset="0"/>
                <a:cs typeface="Times New Roman" pitchFamily="18" charset="0"/>
              </a:rPr>
            </a:br>
            <a:r>
              <a:rPr lang="ru-RU" sz="1800" dirty="0">
                <a:solidFill>
                  <a:schemeClr val="tx1"/>
                </a:solidFill>
                <a:latin typeface="Times New Roman" pitchFamily="18" charset="0"/>
                <a:cs typeface="Times New Roman" pitchFamily="18" charset="0"/>
              </a:rPr>
              <a:t>•     Л.Гумилев (</a:t>
            </a:r>
            <a:r>
              <a:rPr lang="ru-RU" sz="1800" dirty="0" err="1">
                <a:solidFill>
                  <a:schemeClr val="tx1"/>
                </a:solidFill>
                <a:latin typeface="Times New Roman" pitchFamily="18" charset="0"/>
                <a:cs typeface="Times New Roman" pitchFamily="18" charset="0"/>
              </a:rPr>
              <a:t>тарих</a:t>
            </a:r>
            <a:r>
              <a:rPr lang="ru-RU" sz="1800" dirty="0">
                <a:solidFill>
                  <a:schemeClr val="tx1"/>
                </a:solidFill>
                <a:latin typeface="Times New Roman" pitchFamily="18" charset="0"/>
                <a:cs typeface="Times New Roman" pitchFamily="18" charset="0"/>
              </a:rPr>
              <a:t>, этногенез </a:t>
            </a:r>
            <a:r>
              <a:rPr lang="ru-RU" sz="1800" dirty="0" err="1">
                <a:solidFill>
                  <a:schemeClr val="tx1"/>
                </a:solidFill>
                <a:latin typeface="Times New Roman" pitchFamily="18" charset="0"/>
                <a:cs typeface="Times New Roman" pitchFamily="18" charset="0"/>
              </a:rPr>
              <a:t>сұрақтары</a:t>
            </a:r>
            <a:r>
              <a:rPr lang="ru-RU" sz="1800" dirty="0">
                <a:solidFill>
                  <a:schemeClr val="tx1"/>
                </a:solidFill>
                <a:latin typeface="Times New Roman" pitchFamily="18" charset="0"/>
                <a:cs typeface="Times New Roman" pitchFamily="18" charset="0"/>
              </a:rPr>
              <a:t>)</a:t>
            </a:r>
            <a:br>
              <a:rPr lang="ru-RU" sz="1800" dirty="0">
                <a:solidFill>
                  <a:schemeClr val="tx1"/>
                </a:solidFill>
                <a:latin typeface="Times New Roman" pitchFamily="18" charset="0"/>
                <a:cs typeface="Times New Roman" pitchFamily="18" charset="0"/>
              </a:rPr>
            </a:b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М.Мамардашвили</a:t>
            </a: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адам</a:t>
            </a:r>
            <a:r>
              <a:rPr lang="ru-RU" sz="1800" dirty="0">
                <a:solidFill>
                  <a:schemeClr val="tx1"/>
                </a:solidFill>
                <a:latin typeface="Times New Roman" pitchFamily="18" charset="0"/>
                <a:cs typeface="Times New Roman" pitchFamily="18" charset="0"/>
              </a:rPr>
              <a:t>, мораль, </a:t>
            </a:r>
            <a:r>
              <a:rPr lang="ru-RU" sz="1800" dirty="0" err="1">
                <a:solidFill>
                  <a:schemeClr val="tx1"/>
                </a:solidFill>
                <a:latin typeface="Times New Roman" pitchFamily="18" charset="0"/>
                <a:cs typeface="Times New Roman" pitchFamily="18" charset="0"/>
              </a:rPr>
              <a:t>адамгершілік</a:t>
            </a:r>
            <a:r>
              <a:rPr lang="ru-RU" sz="1800" dirty="0">
                <a:solidFill>
                  <a:schemeClr val="tx1"/>
                </a:solidFill>
                <a:latin typeface="Times New Roman" pitchFamily="18" charset="0"/>
                <a:cs typeface="Times New Roman" pitchFamily="18" charset="0"/>
              </a:rPr>
              <a:t> м</a:t>
            </a:r>
            <a:r>
              <a:rPr lang="kk-KZ" sz="1800" dirty="0">
                <a:solidFill>
                  <a:schemeClr val="tx1"/>
                </a:solidFill>
                <a:latin typeface="Times New Roman" pitchFamily="18" charset="0"/>
                <a:cs typeface="Times New Roman" pitchFamily="18" charset="0"/>
              </a:rPr>
              <a:t>ә</a:t>
            </a:r>
            <a:r>
              <a:rPr lang="ru-RU" sz="1800" dirty="0" err="1">
                <a:solidFill>
                  <a:schemeClr val="tx1"/>
                </a:solidFill>
                <a:latin typeface="Times New Roman" pitchFamily="18" charset="0"/>
                <a:cs typeface="Times New Roman" pitchFamily="18" charset="0"/>
              </a:rPr>
              <a:t>селесі</a:t>
            </a:r>
            <a:r>
              <a:rPr lang="ru-RU" sz="1800" dirty="0">
                <a:solidFill>
                  <a:schemeClr val="tx1"/>
                </a:solidFill>
                <a:latin typeface="Times New Roman" pitchFamily="18" charset="0"/>
                <a:cs typeface="Times New Roman" pitchFamily="18" charset="0"/>
              </a:rPr>
              <a:t>)</a:t>
            </a:r>
            <a:br>
              <a:rPr lang="ru-RU" sz="1800" dirty="0">
                <a:solidFill>
                  <a:schemeClr val="tx1"/>
                </a:solidFill>
                <a:latin typeface="Times New Roman" pitchFamily="18" charset="0"/>
                <a:cs typeface="Times New Roman" pitchFamily="18" charset="0"/>
              </a:rPr>
            </a:b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В.Асмус</a:t>
            </a: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(кең ауқымды зерт</a:t>
            </a:r>
            <a:r>
              <a:rPr lang="kk-KZ" sz="1800" dirty="0">
                <a:solidFill>
                  <a:schemeClr val="tx1"/>
                </a:solidFill>
                <a:latin typeface="Times New Roman" pitchFamily="18" charset="0"/>
                <a:cs typeface="Times New Roman" pitchFamily="18" charset="0"/>
              </a:rPr>
              <a:t>т</a:t>
            </a:r>
            <a:r>
              <a:rPr lang="ru-RU" sz="1800" dirty="0" err="1">
                <a:solidFill>
                  <a:schemeClr val="tx1"/>
                </a:solidFill>
                <a:latin typeface="Times New Roman" pitchFamily="18" charset="0"/>
                <a:cs typeface="Times New Roman" pitchFamily="18" charset="0"/>
              </a:rPr>
              <a:t>еулер</a:t>
            </a:r>
            <a:r>
              <a:rPr lang="ru-RU" sz="1800" dirty="0">
                <a:solidFill>
                  <a:schemeClr val="tx1"/>
                </a:solidFill>
                <a:latin typeface="Times New Roman" pitchFamily="18" charset="0"/>
                <a:cs typeface="Times New Roman" pitchFamily="18" charset="0"/>
              </a:rPr>
              <a:t>)</a:t>
            </a:r>
            <a:br>
              <a:rPr lang="ru-RU" sz="1800" dirty="0">
                <a:solidFill>
                  <a:schemeClr val="tx1"/>
                </a:solidFill>
                <a:latin typeface="Times New Roman" pitchFamily="18" charset="0"/>
                <a:cs typeface="Times New Roman" pitchFamily="18" charset="0"/>
              </a:rPr>
            </a:br>
            <a:r>
              <a:rPr lang="ru-RU" sz="1800" dirty="0">
                <a:solidFill>
                  <a:schemeClr val="tx1"/>
                </a:solidFill>
                <a:latin typeface="Times New Roman" pitchFamily="18" charset="0"/>
                <a:cs typeface="Times New Roman" pitchFamily="18" charset="0"/>
              </a:rPr>
              <a:t>•     Ю.Лотман (</a:t>
            </a:r>
            <a:r>
              <a:rPr lang="ru-RU" sz="1800" dirty="0" err="1">
                <a:solidFill>
                  <a:schemeClr val="tx1"/>
                </a:solidFill>
                <a:latin typeface="Times New Roman" pitchFamily="18" charset="0"/>
                <a:cs typeface="Times New Roman" pitchFamily="18" charset="0"/>
              </a:rPr>
              <a:t>қоғам</a:t>
            </a:r>
            <a:r>
              <a:rPr lang="ru-RU" sz="1800" dirty="0">
                <a:solidFill>
                  <a:schemeClr val="tx1"/>
                </a:solidFill>
                <a:latin typeface="Times New Roman" pitchFamily="18" charset="0"/>
                <a:cs typeface="Times New Roman" pitchFamily="18" charset="0"/>
              </a:rPr>
              <a:t>, философия, </a:t>
            </a:r>
            <a:r>
              <a:rPr lang="ru-RU" sz="1800" dirty="0" err="1">
                <a:solidFill>
                  <a:schemeClr val="tx1"/>
                </a:solidFill>
                <a:latin typeface="Times New Roman" pitchFamily="18" charset="0"/>
                <a:cs typeface="Times New Roman" pitchFamily="18" charset="0"/>
              </a:rPr>
              <a:t>тарих</a:t>
            </a:r>
            <a:r>
              <a:rPr lang="ru-RU" sz="1800" dirty="0">
                <a:solidFill>
                  <a:schemeClr val="tx1"/>
                </a:solidFill>
                <a:latin typeface="Times New Roman" pitchFamily="18" charset="0"/>
                <a:cs typeface="Times New Roman" pitchFamily="18" charset="0"/>
              </a:rPr>
              <a:t>)</a:t>
            </a:r>
            <a:br>
              <a:rPr lang="ru-RU" sz="1800" dirty="0">
                <a:solidFill>
                  <a:schemeClr val="tx1"/>
                </a:solidFill>
                <a:latin typeface="Times New Roman" pitchFamily="18" charset="0"/>
                <a:cs typeface="Times New Roman" pitchFamily="18" charset="0"/>
              </a:rPr>
            </a:br>
            <a:r>
              <a:rPr lang="kk-KZ" sz="1800" dirty="0">
                <a:solidFill>
                  <a:schemeClr val="tx1"/>
                </a:solidFill>
                <a:latin typeface="Times New Roman" pitchFamily="18" charset="0"/>
                <a:cs typeface="Times New Roman" pitchFamily="18" charset="0"/>
              </a:rPr>
              <a:t>   К</a:t>
            </a:r>
            <a:r>
              <a:rPr lang="ru-RU" sz="1800" dirty="0" err="1">
                <a:solidFill>
                  <a:schemeClr val="tx1"/>
                </a:solidFill>
                <a:latin typeface="Times New Roman" pitchFamily="18" charset="0"/>
                <a:cs typeface="Times New Roman" pitchFamily="18" charset="0"/>
              </a:rPr>
              <a:t>еңестік</a:t>
            </a:r>
            <a:r>
              <a:rPr lang="ru-RU" sz="1800" dirty="0">
                <a:solidFill>
                  <a:schemeClr val="tx1"/>
                </a:solidFill>
                <a:latin typeface="Times New Roman" pitchFamily="18" charset="0"/>
                <a:cs typeface="Times New Roman" pitchFamily="18" charset="0"/>
              </a:rPr>
              <a:t> </a:t>
            </a:r>
            <a:r>
              <a:rPr lang="kk-KZ" sz="1800" dirty="0">
                <a:solidFill>
                  <a:schemeClr val="tx1"/>
                </a:solidFill>
                <a:latin typeface="Times New Roman" pitchFamily="18" charset="0"/>
                <a:cs typeface="Times New Roman" pitchFamily="18" charset="0"/>
              </a:rPr>
              <a:t>ө</a:t>
            </a:r>
            <a:r>
              <a:rPr lang="ru-RU" sz="1800" dirty="0" err="1">
                <a:solidFill>
                  <a:schemeClr val="tx1"/>
                </a:solidFill>
                <a:latin typeface="Times New Roman" pitchFamily="18" charset="0"/>
                <a:cs typeface="Times New Roman" pitchFamily="18" charset="0"/>
              </a:rPr>
              <a:t>кімет</a:t>
            </a: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орна</a:t>
            </a:r>
            <a:r>
              <a:rPr lang="kk-KZ" sz="1800" dirty="0">
                <a:solidFill>
                  <a:schemeClr val="tx1"/>
                </a:solidFill>
                <a:latin typeface="Times New Roman" pitchFamily="18" charset="0"/>
                <a:cs typeface="Times New Roman" pitchFamily="18" charset="0"/>
              </a:rPr>
              <a:t>ғ</a:t>
            </a:r>
            <a:r>
              <a:rPr lang="ru-RU" sz="1800" dirty="0">
                <a:solidFill>
                  <a:schemeClr val="tx1"/>
                </a:solidFill>
                <a:latin typeface="Times New Roman" pitchFamily="18" charset="0"/>
                <a:cs typeface="Times New Roman" pitchFamily="18" charset="0"/>
              </a:rPr>
              <a:t>ан </a:t>
            </a:r>
            <a:r>
              <a:rPr lang="ru-RU" sz="1800" dirty="0" err="1">
                <a:solidFill>
                  <a:schemeClr val="tx1"/>
                </a:solidFill>
                <a:latin typeface="Times New Roman" pitchFamily="18" charset="0"/>
                <a:cs typeface="Times New Roman" pitchFamily="18" charset="0"/>
              </a:rPr>
              <a:t>КСРО-да</a:t>
            </a:r>
            <a:r>
              <a:rPr lang="ru-RU" sz="1800" dirty="0">
                <a:solidFill>
                  <a:schemeClr val="tx1"/>
                </a:solidFill>
                <a:latin typeface="Times New Roman" pitchFamily="18" charset="0"/>
                <a:cs typeface="Times New Roman" pitchFamily="18" charset="0"/>
              </a:rPr>
              <a:t> </a:t>
            </a:r>
            <a:r>
              <a:rPr lang="kk-KZ" sz="1800" dirty="0">
                <a:solidFill>
                  <a:schemeClr val="tx1"/>
                </a:solidFill>
                <a:latin typeface="Times New Roman" pitchFamily="18" charset="0"/>
                <a:cs typeface="Times New Roman" pitchFamily="18" charset="0"/>
              </a:rPr>
              <a:t>ө</a:t>
            </a:r>
            <a:r>
              <a:rPr lang="ru-RU" sz="1800" dirty="0" err="1">
                <a:solidFill>
                  <a:schemeClr val="tx1"/>
                </a:solidFill>
                <a:latin typeface="Times New Roman" pitchFamily="18" charset="0"/>
                <a:cs typeface="Times New Roman" pitchFamily="18" charset="0"/>
              </a:rPr>
              <a:t>з</a:t>
            </a: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шығармашылық ізде</a:t>
            </a:r>
            <a:r>
              <a:rPr lang="kk-KZ" sz="1800" dirty="0">
                <a:solidFill>
                  <a:schemeClr val="tx1"/>
                </a:solidFill>
                <a:latin typeface="Times New Roman" pitchFamily="18" charset="0"/>
                <a:cs typeface="Times New Roman" pitchFamily="18" charset="0"/>
              </a:rPr>
              <a:t>н</a:t>
            </a:r>
            <a:r>
              <a:rPr lang="ru-RU" sz="1800" dirty="0" err="1">
                <a:solidFill>
                  <a:schemeClr val="tx1"/>
                </a:solidFill>
                <a:latin typeface="Times New Roman" pitchFamily="18" charset="0"/>
                <a:cs typeface="Times New Roman" pitchFamily="18" charset="0"/>
              </a:rPr>
              <a:t>істерін</a:t>
            </a: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жалғастыру мүмкіндігі болмаған философтардың эмиграциялануы</a:t>
            </a:r>
            <a:r>
              <a:rPr lang="ru-RU" sz="1800" dirty="0">
                <a:solidFill>
                  <a:schemeClr val="tx1"/>
                </a:solidFill>
                <a:latin typeface="Times New Roman" pitchFamily="18" charset="0"/>
                <a:cs typeface="Times New Roman" pitchFamily="18" charset="0"/>
              </a:rPr>
              <a:t> (1922 </a:t>
            </a:r>
            <a:r>
              <a:rPr lang="ru-RU" sz="1800" dirty="0" err="1">
                <a:solidFill>
                  <a:schemeClr val="tx1"/>
                </a:solidFill>
                <a:latin typeface="Times New Roman" pitchFamily="18" charset="0"/>
                <a:cs typeface="Times New Roman" pitchFamily="18" charset="0"/>
              </a:rPr>
              <a:t>жыл</a:t>
            </a: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Философиялық кеме</a:t>
            </a: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нәтиж</a:t>
            </a:r>
            <a:r>
              <a:rPr lang="kk-KZ" sz="1800" dirty="0">
                <a:solidFill>
                  <a:schemeClr val="tx1"/>
                </a:solidFill>
                <a:latin typeface="Times New Roman" pitchFamily="18" charset="0"/>
                <a:cs typeface="Times New Roman" pitchFamily="18" charset="0"/>
              </a:rPr>
              <a:t>е</a:t>
            </a:r>
            <a:r>
              <a:rPr lang="ru-RU" sz="1800" dirty="0" err="1">
                <a:solidFill>
                  <a:schemeClr val="tx1"/>
                </a:solidFill>
                <a:latin typeface="Times New Roman" pitchFamily="18" charset="0"/>
                <a:cs typeface="Times New Roman" pitchFamily="18" charset="0"/>
              </a:rPr>
              <a:t>сінде</a:t>
            </a: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түрлі елдерде</a:t>
            </a: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шетелдік</a:t>
            </a: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орыс</a:t>
            </a: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ф</a:t>
            </a:r>
            <a:r>
              <a:rPr lang="kk-KZ" sz="1800" dirty="0">
                <a:solidFill>
                  <a:schemeClr val="tx1"/>
                </a:solidFill>
                <a:latin typeface="Times New Roman" pitchFamily="18" charset="0"/>
                <a:cs typeface="Times New Roman" pitchFamily="18" charset="0"/>
              </a:rPr>
              <a:t>ило</a:t>
            </a:r>
            <a:r>
              <a:rPr lang="ru-RU" sz="1800" dirty="0" err="1">
                <a:solidFill>
                  <a:schemeClr val="tx1"/>
                </a:solidFill>
                <a:latin typeface="Times New Roman" pitchFamily="18" charset="0"/>
                <a:cs typeface="Times New Roman" pitchFamily="18" charset="0"/>
              </a:rPr>
              <a:t>софиясы</a:t>
            </a: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қалыптасты.</a:t>
            </a: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Көрнекті өкілдері:</a:t>
            </a:r>
            <a:r>
              <a:rPr lang="ru-RU" sz="1800" dirty="0">
                <a:solidFill>
                  <a:schemeClr val="tx1"/>
                </a:solidFill>
                <a:latin typeface="Times New Roman" pitchFamily="18" charset="0"/>
                <a:cs typeface="Times New Roman" pitchFamily="18" charset="0"/>
              </a:rPr>
              <a:t/>
            </a:r>
            <a:br>
              <a:rPr lang="ru-RU" sz="1800" dirty="0">
                <a:solidFill>
                  <a:schemeClr val="tx1"/>
                </a:solidFill>
                <a:latin typeface="Times New Roman" pitchFamily="18" charset="0"/>
                <a:cs typeface="Times New Roman" pitchFamily="18" charset="0"/>
              </a:rPr>
            </a:br>
            <a:r>
              <a:rPr lang="ru-RU" sz="1800" dirty="0">
                <a:solidFill>
                  <a:schemeClr val="tx1"/>
                </a:solidFill>
                <a:latin typeface="Times New Roman" pitchFamily="18" charset="0"/>
                <a:cs typeface="Times New Roman" pitchFamily="18" charset="0"/>
              </a:rPr>
              <a:t>•     Д.С. Мережковский</a:t>
            </a:r>
            <a:br>
              <a:rPr lang="ru-RU" sz="1800" dirty="0">
                <a:solidFill>
                  <a:schemeClr val="tx1"/>
                </a:solidFill>
                <a:latin typeface="Times New Roman" pitchFamily="18" charset="0"/>
                <a:cs typeface="Times New Roman" pitchFamily="18" charset="0"/>
              </a:rPr>
            </a:br>
            <a:r>
              <a:rPr lang="ru-RU" sz="1800" dirty="0">
                <a:solidFill>
                  <a:schemeClr val="tx1"/>
                </a:solidFill>
                <a:latin typeface="Times New Roman" pitchFamily="18" charset="0"/>
                <a:cs typeface="Times New Roman" pitchFamily="18" charset="0"/>
              </a:rPr>
              <a:t>•     Н.А.Бердяев</a:t>
            </a:r>
            <a:br>
              <a:rPr lang="ru-RU" sz="1800" dirty="0">
                <a:solidFill>
                  <a:schemeClr val="tx1"/>
                </a:solidFill>
                <a:latin typeface="Times New Roman" pitchFamily="18" charset="0"/>
                <a:cs typeface="Times New Roman" pitchFamily="18" charset="0"/>
              </a:rPr>
            </a:br>
            <a:r>
              <a:rPr lang="ru-RU" sz="1800" dirty="0">
                <a:solidFill>
                  <a:schemeClr val="tx1"/>
                </a:solidFill>
                <a:latin typeface="Times New Roman" pitchFamily="18" charset="0"/>
                <a:cs typeface="Times New Roman" pitchFamily="18" charset="0"/>
              </a:rPr>
              <a:t>•     Л.И</a:t>
            </a:r>
            <a:r>
              <a:rPr lang="kk-KZ" sz="1800" dirty="0">
                <a:solidFill>
                  <a:schemeClr val="tx1"/>
                </a:solidFill>
                <a:latin typeface="Times New Roman" pitchFamily="18" charset="0"/>
                <a:cs typeface="Times New Roman" pitchFamily="18" charset="0"/>
              </a:rPr>
              <a:t>.</a:t>
            </a:r>
            <a:r>
              <a:rPr lang="ru-RU" sz="1800" dirty="0">
                <a:solidFill>
                  <a:schemeClr val="tx1"/>
                </a:solidFill>
                <a:latin typeface="Times New Roman" pitchFamily="18" charset="0"/>
                <a:cs typeface="Times New Roman" pitchFamily="18" charset="0"/>
              </a:rPr>
              <a:t>Жестов</a:t>
            </a:r>
            <a:br>
              <a:rPr lang="ru-RU" sz="1800" dirty="0">
                <a:solidFill>
                  <a:schemeClr val="tx1"/>
                </a:solidFill>
                <a:latin typeface="Times New Roman" pitchFamily="18" charset="0"/>
                <a:cs typeface="Times New Roman" pitchFamily="18" charset="0"/>
              </a:rPr>
            </a:br>
            <a:r>
              <a:rPr lang="ru-RU" sz="1800" dirty="0">
                <a:solidFill>
                  <a:schemeClr val="tx1"/>
                </a:solidFill>
                <a:latin typeface="Times New Roman" pitchFamily="18" charset="0"/>
                <a:cs typeface="Times New Roman" pitchFamily="18" charset="0"/>
              </a:rPr>
              <a:t>•     П.А.Сорокин т.б.</a:t>
            </a:r>
            <a:br>
              <a:rPr lang="ru-RU" sz="1800" dirty="0">
                <a:solidFill>
                  <a:schemeClr val="tx1"/>
                </a:solidFill>
                <a:latin typeface="Times New Roman" pitchFamily="18" charset="0"/>
                <a:cs typeface="Times New Roman" pitchFamily="18" charset="0"/>
              </a:rPr>
            </a:br>
            <a:endParaRPr lang="ru-RU" sz="18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6858000"/>
          </a:xfrm>
        </p:spPr>
        <p:style>
          <a:lnRef idx="1">
            <a:schemeClr val="accent2"/>
          </a:lnRef>
          <a:fillRef idx="2">
            <a:schemeClr val="accent2"/>
          </a:fillRef>
          <a:effectRef idx="1">
            <a:schemeClr val="accent2"/>
          </a:effectRef>
          <a:fontRef idx="minor">
            <a:schemeClr val="dk1"/>
          </a:fontRef>
        </p:style>
        <p:txBody>
          <a:bodyPr>
            <a:normAutofit/>
          </a:bodyPr>
          <a:lstStyle/>
          <a:p>
            <a:pPr algn="l"/>
            <a:r>
              <a:rPr lang="kk-KZ" sz="2000" dirty="0">
                <a:latin typeface="Times New Roman" pitchFamily="18" charset="0"/>
                <a:cs typeface="Times New Roman" pitchFamily="18" charset="0"/>
              </a:rPr>
              <a:t> </a:t>
            </a:r>
            <a:r>
              <a:rPr lang="kk-KZ" sz="2000" b="1" dirty="0">
                <a:latin typeface="Times New Roman" pitchFamily="18" charset="0"/>
                <a:cs typeface="Times New Roman" pitchFamily="18" charset="0"/>
              </a:rPr>
              <a:t>Д</a:t>
            </a:r>
            <a:r>
              <a:rPr lang="ru-RU" sz="2000" b="1" dirty="0">
                <a:latin typeface="Times New Roman" pitchFamily="18" charset="0"/>
                <a:cs typeface="Times New Roman" pitchFamily="18" charset="0"/>
              </a:rPr>
              <a:t>.С</a:t>
            </a:r>
            <a:r>
              <a:rPr lang="kk-KZ" sz="2000" b="1" dirty="0">
                <a:latin typeface="Times New Roman" pitchFamily="18" charset="0"/>
                <a:cs typeface="Times New Roman" pitchFamily="18" charset="0"/>
              </a:rPr>
              <a:t>.</a:t>
            </a:r>
            <a:r>
              <a:rPr lang="ru-RU" sz="2000" b="1" dirty="0">
                <a:latin typeface="Times New Roman" pitchFamily="18" charset="0"/>
                <a:cs typeface="Times New Roman" pitchFamily="18" charset="0"/>
              </a:rPr>
              <a:t>М</a:t>
            </a:r>
            <a:r>
              <a:rPr lang="kk-KZ" sz="2000" b="1" dirty="0">
                <a:latin typeface="Times New Roman" pitchFamily="18" charset="0"/>
                <a:cs typeface="Times New Roman" pitchFamily="18" charset="0"/>
              </a:rPr>
              <a:t>е</a:t>
            </a:r>
            <a:r>
              <a:rPr lang="ru-RU" sz="2000" b="1" dirty="0" err="1">
                <a:latin typeface="Times New Roman" pitchFamily="18" charset="0"/>
                <a:cs typeface="Times New Roman" pitchFamily="18" charset="0"/>
              </a:rPr>
              <a:t>режковский</a:t>
            </a:r>
            <a:r>
              <a:rPr lang="ru-RU" sz="2000" dirty="0">
                <a:latin typeface="Times New Roman" pitchFamily="18" charset="0"/>
                <a:cs typeface="Times New Roman" pitchFamily="18" charset="0"/>
              </a:rPr>
              <a:t> (1864-1941) - </a:t>
            </a:r>
            <a:r>
              <a:rPr lang="ru-RU" sz="2000" dirty="0" err="1">
                <a:latin typeface="Times New Roman" pitchFamily="18" charset="0"/>
                <a:cs typeface="Times New Roman" pitchFamily="18" charset="0"/>
              </a:rPr>
              <a:t>адам</a:t>
            </a:r>
            <a:r>
              <a:rPr lang="ru-RU" sz="2000" dirty="0">
                <a:latin typeface="Times New Roman" pitchFamily="18" charset="0"/>
                <a:cs typeface="Times New Roman" pitchFamily="18" charset="0"/>
              </a:rPr>
              <a:t> ж</a:t>
            </a:r>
            <a:r>
              <a:rPr lang="kk-KZ" sz="2000" dirty="0">
                <a:latin typeface="Times New Roman" pitchFamily="18" charset="0"/>
                <a:cs typeface="Times New Roman" pitchFamily="18" charset="0"/>
              </a:rPr>
              <a:t>ә</a:t>
            </a:r>
            <a:r>
              <a:rPr lang="ru-RU" sz="2000" dirty="0">
                <a:latin typeface="Times New Roman" pitchFamily="18" charset="0"/>
                <a:cs typeface="Times New Roman" pitchFamily="18" charset="0"/>
              </a:rPr>
              <a:t>не Қ</a:t>
            </a:r>
            <a:r>
              <a:rPr lang="kk-KZ" sz="2000" dirty="0">
                <a:latin typeface="Times New Roman" pitchFamily="18" charset="0"/>
                <a:cs typeface="Times New Roman" pitchFamily="18" charset="0"/>
              </a:rPr>
              <a:t>ұ</a:t>
            </a:r>
            <a:r>
              <a:rPr lang="ru-RU" sz="2000" dirty="0">
                <a:latin typeface="Times New Roman" pitchFamily="18" charset="0"/>
                <a:cs typeface="Times New Roman" pitchFamily="18" charset="0"/>
              </a:rPr>
              <a:t>дай </a:t>
            </a:r>
            <a:r>
              <a:rPr lang="ru-RU" sz="2000" dirty="0" err="1">
                <a:latin typeface="Times New Roman" pitchFamily="18" charset="0"/>
                <a:cs typeface="Times New Roman" pitchFamily="18" charset="0"/>
              </a:rPr>
              <a:t>арақатынасы мәселесін</a:t>
            </a:r>
            <a:r>
              <a:rPr lang="ru-RU" sz="2000" dirty="0">
                <a:latin typeface="Times New Roman" pitchFamily="18" charset="0"/>
                <a:cs typeface="Times New Roman" pitchFamily="18" charset="0"/>
              </a:rPr>
              <a:t> </a:t>
            </a:r>
            <a:r>
              <a:rPr lang="kk-KZ" sz="2000" dirty="0">
                <a:latin typeface="Times New Roman" pitchFamily="18" charset="0"/>
                <a:cs typeface="Times New Roman" pitchFamily="18" charset="0"/>
              </a:rPr>
              <a:t>қ</a:t>
            </a:r>
            <a:r>
              <a:rPr lang="ru-RU" sz="2000" dirty="0" err="1">
                <a:latin typeface="Times New Roman" pitchFamily="18" charset="0"/>
                <a:cs typeface="Times New Roman" pitchFamily="18" charset="0"/>
              </a:rPr>
              <a:t>арастырды</a:t>
            </a:r>
            <a:r>
              <a:rPr lang="ru-RU" sz="2000" dirty="0">
                <a:latin typeface="Times New Roman" pitchFamily="18" charset="0"/>
                <a:cs typeface="Times New Roman" pitchFamily="18" charset="0"/>
              </a:rPr>
              <a:t>. Мережковский </a:t>
            </a:r>
            <a:r>
              <a:rPr lang="ru-RU" sz="2000" dirty="0" err="1">
                <a:latin typeface="Times New Roman" pitchFamily="18" charset="0"/>
                <a:cs typeface="Times New Roman" pitchFamily="18" charset="0"/>
              </a:rPr>
              <a:t>пікірінш</a:t>
            </a:r>
            <a:r>
              <a:rPr lang="kk-KZ" sz="2000" dirty="0">
                <a:latin typeface="Times New Roman" pitchFamily="18" charset="0"/>
                <a:cs typeface="Times New Roman" pitchFamily="18" charset="0"/>
              </a:rPr>
              <a:t>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адамның </a:t>
            </a:r>
            <a:r>
              <a:rPr lang="ru-RU" sz="2000" dirty="0">
                <a:latin typeface="Times New Roman" pitchFamily="18" charset="0"/>
                <a:cs typeface="Times New Roman" pitchFamily="18" charset="0"/>
              </a:rPr>
              <a:t>т</a:t>
            </a:r>
            <a:r>
              <a:rPr lang="kk-KZ" sz="2000" dirty="0">
                <a:latin typeface="Times New Roman" pitchFamily="18" charset="0"/>
                <a:cs typeface="Times New Roman" pitchFamily="18" charset="0"/>
              </a:rPr>
              <a:t>ұ</a:t>
            </a:r>
            <a:r>
              <a:rPr lang="ru-RU" sz="2000" dirty="0">
                <a:latin typeface="Times New Roman" pitchFamily="18" charset="0"/>
                <a:cs typeface="Times New Roman" pitchFamily="18" charset="0"/>
              </a:rPr>
              <a:t>л</a:t>
            </a:r>
            <a:r>
              <a:rPr lang="kk-KZ" sz="2000" dirty="0">
                <a:latin typeface="Times New Roman" pitchFamily="18" charset="0"/>
                <a:cs typeface="Times New Roman" pitchFamily="18" charset="0"/>
              </a:rPr>
              <a:t>ғ</a:t>
            </a:r>
            <a:r>
              <a:rPr lang="ru-RU" sz="2000" dirty="0">
                <a:latin typeface="Times New Roman" pitchFamily="18" charset="0"/>
                <a:cs typeface="Times New Roman" pitchFamily="18" charset="0"/>
              </a:rPr>
              <a:t>алы</a:t>
            </a:r>
            <a:r>
              <a:rPr lang="kk-KZ" sz="2000" dirty="0">
                <a:latin typeface="Times New Roman" pitchFamily="18" charset="0"/>
                <a:cs typeface="Times New Roman" pitchFamily="18" charset="0"/>
              </a:rPr>
              <a:t>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калыптасуы</a:t>
            </a:r>
            <a:r>
              <a:rPr lang="ru-RU" sz="2000" dirty="0">
                <a:latin typeface="Times New Roman" pitchFamily="18" charset="0"/>
                <a:cs typeface="Times New Roman" pitchFamily="18" charset="0"/>
              </a:rPr>
              <a:t> 3 </a:t>
            </a:r>
            <a:r>
              <a:rPr lang="ru-RU" sz="2000" dirty="0" err="1">
                <a:latin typeface="Times New Roman" pitchFamily="18" charset="0"/>
                <a:cs typeface="Times New Roman" pitchFamily="18" charset="0"/>
              </a:rPr>
              <a:t>кезеңнен өтеді</a:t>
            </a:r>
            <a:r>
              <a:rPr lang="ru-RU" sz="2000" dirty="0">
                <a:latin typeface="Times New Roman" pitchFamily="18" charset="0"/>
                <a:cs typeface="Times New Roman" pitchFamily="18" charset="0"/>
              </a:rPr>
              <a:t>:</a:t>
            </a:r>
            <a:br>
              <a:rPr lang="ru-RU" sz="2000" dirty="0">
                <a:latin typeface="Times New Roman" pitchFamily="18" charset="0"/>
                <a:cs typeface="Times New Roman" pitchFamily="18" charset="0"/>
              </a:rPr>
            </a:br>
            <a:r>
              <a:rPr lang="ru-RU" sz="2000" dirty="0">
                <a:latin typeface="Times New Roman" pitchFamily="18" charset="0"/>
                <a:cs typeface="Times New Roman" pitchFamily="18" charset="0"/>
              </a:rPr>
              <a:t>1.  м</a:t>
            </a:r>
            <a:r>
              <a:rPr lang="kk-KZ" sz="2000" dirty="0">
                <a:latin typeface="Times New Roman" pitchFamily="18" charset="0"/>
                <a:cs typeface="Times New Roman" pitchFamily="18" charset="0"/>
              </a:rPr>
              <a:t>ә</a:t>
            </a:r>
            <a:r>
              <a:rPr lang="ru-RU" sz="2000" dirty="0" err="1">
                <a:latin typeface="Times New Roman" pitchFamily="18" charset="0"/>
                <a:cs typeface="Times New Roman" pitchFamily="18" charset="0"/>
              </a:rPr>
              <a:t>жусилік</a:t>
            </a:r>
            <a:r>
              <a:rPr lang="ru-RU" sz="2000" dirty="0">
                <a:latin typeface="Times New Roman" pitchFamily="18" charset="0"/>
                <a:cs typeface="Times New Roman" pitchFamily="18" charset="0"/>
              </a:rPr>
              <a:t> (языческий)</a:t>
            </a:r>
            <a:br>
              <a:rPr lang="ru-RU" sz="2000" dirty="0">
                <a:latin typeface="Times New Roman" pitchFamily="18" charset="0"/>
                <a:cs typeface="Times New Roman" pitchFamily="18" charset="0"/>
              </a:rPr>
            </a:br>
            <a:r>
              <a:rPr lang="ru-RU" sz="2000" dirty="0">
                <a:latin typeface="Times New Roman" pitchFamily="18" charset="0"/>
                <a:cs typeface="Times New Roman" pitchFamily="18" charset="0"/>
              </a:rPr>
              <a:t>2.  </a:t>
            </a:r>
            <a:r>
              <a:rPr lang="ru-RU" sz="2000" dirty="0" err="1">
                <a:latin typeface="Times New Roman" pitchFamily="18" charset="0"/>
                <a:cs typeface="Times New Roman" pitchFamily="18" charset="0"/>
              </a:rPr>
              <a:t>христиандыққа </a:t>
            </a:r>
            <a:r>
              <a:rPr lang="ru-RU" sz="2000" dirty="0">
                <a:latin typeface="Times New Roman" pitchFamily="18" charset="0"/>
                <a:cs typeface="Times New Roman" pitchFamily="18" charset="0"/>
              </a:rPr>
              <a:t>е</a:t>
            </a:r>
            <a:r>
              <a:rPr lang="kk-KZ" sz="2000" dirty="0">
                <a:latin typeface="Times New Roman" pitchFamily="18" charset="0"/>
                <a:cs typeface="Times New Roman" pitchFamily="18" charset="0"/>
              </a:rPr>
              <a:t>н</a:t>
            </a:r>
            <a:r>
              <a:rPr lang="ru-RU" sz="2000" dirty="0">
                <a:latin typeface="Times New Roman" pitchFamily="18" charset="0"/>
                <a:cs typeface="Times New Roman" pitchFamily="18" charset="0"/>
              </a:rPr>
              <a:t>у</a:t>
            </a:r>
            <a:br>
              <a:rPr lang="ru-RU" sz="2000" dirty="0">
                <a:latin typeface="Times New Roman" pitchFamily="18" charset="0"/>
                <a:cs typeface="Times New Roman" pitchFamily="18" charset="0"/>
              </a:rPr>
            </a:br>
            <a:r>
              <a:rPr lang="ru-RU" sz="2000" dirty="0">
                <a:latin typeface="Times New Roman" pitchFamily="18" charset="0"/>
                <a:cs typeface="Times New Roman" pitchFamily="18" charset="0"/>
              </a:rPr>
              <a:t>3.  </a:t>
            </a:r>
            <a:r>
              <a:rPr lang="ru-RU" sz="2000" dirty="0" err="1">
                <a:latin typeface="Times New Roman" pitchFamily="18" charset="0"/>
                <a:cs typeface="Times New Roman" pitchFamily="18" charset="0"/>
              </a:rPr>
              <a:t>христианды</a:t>
            </a:r>
            <a:r>
              <a:rPr lang="kk-KZ" sz="2000" dirty="0">
                <a:latin typeface="Times New Roman" pitchFamily="18" charset="0"/>
                <a:cs typeface="Times New Roman" pitchFamily="18" charset="0"/>
              </a:rPr>
              <a:t>қп</a:t>
            </a:r>
            <a:r>
              <a:rPr lang="ru-RU" sz="2000" dirty="0" err="1">
                <a:latin typeface="Times New Roman" pitchFamily="18" charset="0"/>
                <a:cs typeface="Times New Roman" pitchFamily="18" charset="0"/>
              </a:rPr>
              <a:t>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бірт</a:t>
            </a:r>
            <a:r>
              <a:rPr lang="kk-KZ" sz="2000" dirty="0">
                <a:latin typeface="Times New Roman" pitchFamily="18" charset="0"/>
                <a:cs typeface="Times New Roman" pitchFamily="18" charset="0"/>
              </a:rPr>
              <a:t>ұ</a:t>
            </a:r>
            <a:r>
              <a:rPr lang="ru-RU" sz="2000" dirty="0" err="1">
                <a:latin typeface="Times New Roman" pitchFamily="18" charset="0"/>
                <a:cs typeface="Times New Roman" pitchFamily="18" charset="0"/>
              </a:rPr>
              <a:t>таст</a:t>
            </a:r>
            <a:r>
              <a:rPr lang="kk-KZ" sz="2000" dirty="0">
                <a:latin typeface="Times New Roman" pitchFamily="18" charset="0"/>
                <a:cs typeface="Times New Roman" pitchFamily="18" charset="0"/>
              </a:rPr>
              <a:t>ыру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адамн</a:t>
            </a:r>
            <a:r>
              <a:rPr lang="kk-KZ" sz="2000" dirty="0">
                <a:latin typeface="Times New Roman" pitchFamily="18" charset="0"/>
                <a:cs typeface="Times New Roman" pitchFamily="18" charset="0"/>
              </a:rPr>
              <a:t>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толық ішкі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гармониялық үйлесімі </a:t>
            </a:r>
            <a:r>
              <a:rPr lang="ru-RU" sz="2000" dirty="0">
                <a:latin typeface="Times New Roman" pitchFamily="18" charset="0"/>
                <a:cs typeface="Times New Roman" pitchFamily="18" charset="0"/>
              </a:rPr>
              <a:t>М</a:t>
            </a:r>
            <a:r>
              <a:rPr lang="kk-KZ" sz="2000" dirty="0">
                <a:latin typeface="Times New Roman" pitchFamily="18" charset="0"/>
                <a:cs typeface="Times New Roman" pitchFamily="18" charset="0"/>
              </a:rPr>
              <a:t>е</a:t>
            </a:r>
            <a:r>
              <a:rPr lang="ru-RU" sz="2000" dirty="0" err="1">
                <a:latin typeface="Times New Roman" pitchFamily="18" charset="0"/>
                <a:cs typeface="Times New Roman" pitchFamily="18" charset="0"/>
              </a:rPr>
              <a:t>режковский</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көксеген адам</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және қоғам </a:t>
            </a:r>
            <a:r>
              <a:rPr lang="ru-RU" sz="2000" dirty="0">
                <a:latin typeface="Times New Roman" pitchFamily="18" charset="0"/>
                <a:cs typeface="Times New Roman" pitchFamily="18" charset="0"/>
              </a:rPr>
              <a:t>и</a:t>
            </a:r>
            <a:r>
              <a:rPr lang="kk-KZ" sz="2000" dirty="0">
                <a:latin typeface="Times New Roman" pitchFamily="18" charset="0"/>
                <a:cs typeface="Times New Roman" pitchFamily="18" charset="0"/>
              </a:rPr>
              <a:t>деясы</a:t>
            </a:r>
            <a:r>
              <a:rPr lang="ru-RU" sz="2000" dirty="0">
                <a:latin typeface="Times New Roman" pitchFamily="18" charset="0"/>
                <a:cs typeface="Times New Roman" pitchFamily="18" charset="0"/>
              </a:rPr>
              <a:t> - </a:t>
            </a:r>
            <a:r>
              <a:rPr lang="ru-RU" sz="2000" dirty="0" err="1">
                <a:latin typeface="Times New Roman" pitchFamily="18" charset="0"/>
                <a:cs typeface="Times New Roman" pitchFamily="18" charset="0"/>
              </a:rPr>
              <a:t>мемлекетсіз</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діни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бірлестікте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ізгі</a:t>
            </a:r>
            <a:r>
              <a:rPr lang="kk-KZ" sz="2000" dirty="0">
                <a:latin typeface="Times New Roman" pitchFamily="18" charset="0"/>
                <a:cs typeface="Times New Roman" pitchFamily="18" charset="0"/>
              </a:rPr>
              <a:t>г</a:t>
            </a:r>
            <a:r>
              <a:rPr lang="ru-RU" sz="2000" dirty="0">
                <a:latin typeface="Times New Roman" pitchFamily="18" charset="0"/>
                <a:cs typeface="Times New Roman" pitchFamily="18" charset="0"/>
              </a:rPr>
              <a:t>е </a:t>
            </a:r>
            <a:r>
              <a:rPr lang="ru-RU" sz="2000" dirty="0" err="1">
                <a:latin typeface="Times New Roman" pitchFamily="18" charset="0"/>
                <a:cs typeface="Times New Roman" pitchFamily="18" charset="0"/>
              </a:rPr>
              <a:t>абзал</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христиандармен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бірге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өмір сүруші </a:t>
            </a:r>
            <a:r>
              <a:rPr lang="ru-RU" sz="2000" dirty="0">
                <a:latin typeface="Times New Roman" pitchFamily="18" charset="0"/>
                <a:cs typeface="Times New Roman" pitchFamily="18" charset="0"/>
              </a:rPr>
              <a:t>т</a:t>
            </a:r>
            <a:r>
              <a:rPr lang="kk-KZ" sz="2000" dirty="0">
                <a:latin typeface="Times New Roman" pitchFamily="18" charset="0"/>
                <a:cs typeface="Times New Roman" pitchFamily="18" charset="0"/>
              </a:rPr>
              <a:t>ұлғ</a:t>
            </a:r>
            <a:r>
              <a:rPr lang="ru-RU" sz="2000" dirty="0">
                <a:latin typeface="Times New Roman" pitchFamily="18" charset="0"/>
                <a:cs typeface="Times New Roman" pitchFamily="18" charset="0"/>
              </a:rPr>
              <a:t>а.</a:t>
            </a:r>
            <a:br>
              <a:rPr lang="ru-RU" sz="2000" dirty="0">
                <a:latin typeface="Times New Roman" pitchFamily="18" charset="0"/>
                <a:cs typeface="Times New Roman" pitchFamily="18" charset="0"/>
              </a:rPr>
            </a:br>
            <a:r>
              <a:rPr lang="kk-KZ" sz="2000" dirty="0">
                <a:latin typeface="Times New Roman" pitchFamily="18" charset="0"/>
                <a:cs typeface="Times New Roman" pitchFamily="18" charset="0"/>
              </a:rPr>
              <a:t>      </a:t>
            </a:r>
            <a:r>
              <a:rPr lang="ru-RU" sz="2000" b="1" dirty="0">
                <a:latin typeface="Times New Roman" pitchFamily="18" charset="0"/>
                <a:cs typeface="Times New Roman" pitchFamily="18" charset="0"/>
              </a:rPr>
              <a:t>Л.Шестов</a:t>
            </a:r>
            <a:r>
              <a:rPr lang="ru-RU" sz="2000" dirty="0">
                <a:latin typeface="Times New Roman" pitchFamily="18" charset="0"/>
                <a:cs typeface="Times New Roman" pitchFamily="18" charset="0"/>
              </a:rPr>
              <a:t> (1866-1938) </a:t>
            </a:r>
            <a:r>
              <a:rPr lang="ru-RU" sz="2000" dirty="0" err="1">
                <a:latin typeface="Times New Roman" pitchFamily="18" charset="0"/>
                <a:cs typeface="Times New Roman" pitchFamily="18" charset="0"/>
              </a:rPr>
              <a:t>философиясы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экзистенциализмге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жақын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Басты</a:t>
            </a:r>
            <a:r>
              <a:rPr lang="ru-RU" sz="2000" dirty="0">
                <a:latin typeface="Times New Roman" pitchFamily="18" charset="0"/>
                <a:cs typeface="Times New Roman" pitchFamily="18" charset="0"/>
              </a:rPr>
              <a:t> </a:t>
            </a:r>
            <a:r>
              <a:rPr lang="kk-KZ" sz="2000" dirty="0">
                <a:latin typeface="Times New Roman" pitchFamily="18" charset="0"/>
                <a:cs typeface="Times New Roman" pitchFamily="18" charset="0"/>
              </a:rPr>
              <a:t>т</a:t>
            </a:r>
            <a:r>
              <a:rPr lang="ru-RU" sz="2000" dirty="0" err="1">
                <a:latin typeface="Times New Roman" pitchFamily="18" charset="0"/>
                <a:cs typeface="Times New Roman" pitchFamily="18" charset="0"/>
              </a:rPr>
              <a:t>ақыр</a:t>
            </a:r>
            <a:r>
              <a:rPr lang="kk-KZ" sz="2000" dirty="0">
                <a:latin typeface="Times New Roman" pitchFamily="18" charset="0"/>
                <a:cs typeface="Times New Roman" pitchFamily="18" charset="0"/>
              </a:rPr>
              <a:t>ып</a:t>
            </a:r>
            <a:r>
              <a:rPr lang="ru-RU" sz="2000" dirty="0">
                <a:latin typeface="Times New Roman" pitchFamily="18" charset="0"/>
                <a:cs typeface="Times New Roman" pitchFamily="18" charset="0"/>
              </a:rPr>
              <a:t>тары: </a:t>
            </a:r>
            <a:r>
              <a:rPr lang="ru-RU" sz="2000" dirty="0" err="1">
                <a:latin typeface="Times New Roman" pitchFamily="18" charset="0"/>
                <a:cs typeface="Times New Roman" pitchFamily="18" charset="0"/>
              </a:rPr>
              <a:t>адам</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оның өмірі, әрекеттері, қ</a:t>
            </a:r>
            <a:r>
              <a:rPr lang="kk-KZ" sz="2000" dirty="0">
                <a:latin typeface="Times New Roman" pitchFamily="18" charset="0"/>
                <a:cs typeface="Times New Roman" pitchFamily="18" charset="0"/>
              </a:rPr>
              <a:t>ұқ</a:t>
            </a:r>
            <a:r>
              <a:rPr lang="ru-RU" sz="2000" dirty="0" err="1">
                <a:latin typeface="Times New Roman" pitchFamily="18" charset="0"/>
                <a:cs typeface="Times New Roman" pitchFamily="18" charset="0"/>
              </a:rPr>
              <a:t>ық</a:t>
            </a:r>
            <a:r>
              <a:rPr lang="kk-KZ" sz="2000" dirty="0">
                <a:latin typeface="Times New Roman" pitchFamily="18" charset="0"/>
                <a:cs typeface="Times New Roman" pitchFamily="18" charset="0"/>
              </a:rPr>
              <a:t>т</a:t>
            </a:r>
            <a:r>
              <a:rPr lang="ru-RU" sz="2000" dirty="0">
                <a:latin typeface="Times New Roman" pitchFamily="18" charset="0"/>
                <a:cs typeface="Times New Roman" pitchFamily="18" charset="0"/>
              </a:rPr>
              <a:t>ары.</a:t>
            </a:r>
            <a:br>
              <a:rPr lang="ru-RU" sz="2000" dirty="0">
                <a:latin typeface="Times New Roman" pitchFamily="18" charset="0"/>
                <a:cs typeface="Times New Roman" pitchFamily="18" charset="0"/>
              </a:rPr>
            </a:br>
            <a:r>
              <a:rPr lang="ru-RU" sz="2000" dirty="0">
                <a:latin typeface="Times New Roman" pitchFamily="18" charset="0"/>
                <a:cs typeface="Times New Roman" pitchFamily="18" charset="0"/>
              </a:rPr>
              <a:t>Ш</a:t>
            </a:r>
            <a:r>
              <a:rPr lang="kk-KZ" sz="2000" dirty="0">
                <a:latin typeface="Times New Roman" pitchFamily="18" charset="0"/>
                <a:cs typeface="Times New Roman" pitchFamily="18" charset="0"/>
              </a:rPr>
              <a:t>е</a:t>
            </a:r>
            <a:r>
              <a:rPr lang="ru-RU" sz="2000" dirty="0" err="1">
                <a:latin typeface="Times New Roman" pitchFamily="18" charset="0"/>
                <a:cs typeface="Times New Roman" pitchFamily="18" charset="0"/>
              </a:rPr>
              <a:t>стов</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пікірінше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адам</a:t>
            </a:r>
            <a:r>
              <a:rPr lang="ru-RU" sz="2000" dirty="0">
                <a:latin typeface="Times New Roman" pitchFamily="18" charset="0"/>
                <a:cs typeface="Times New Roman" pitchFamily="18" charset="0"/>
              </a:rPr>
              <a:t> ж</a:t>
            </a:r>
            <a:r>
              <a:rPr lang="kk-KZ" sz="2000" dirty="0">
                <a:latin typeface="Times New Roman" pitchFamily="18" charset="0"/>
                <a:cs typeface="Times New Roman" pitchFamily="18" charset="0"/>
              </a:rPr>
              <a:t>ә</a:t>
            </a:r>
            <a:r>
              <a:rPr lang="ru-RU" sz="2000" dirty="0">
                <a:latin typeface="Times New Roman" pitchFamily="18" charset="0"/>
                <a:cs typeface="Times New Roman" pitchFamily="18" charset="0"/>
              </a:rPr>
              <a:t>не </a:t>
            </a:r>
            <a:r>
              <a:rPr lang="ru-RU" sz="2000" dirty="0" err="1">
                <a:latin typeface="Times New Roman" pitchFamily="18" charset="0"/>
                <a:cs typeface="Times New Roman" pitchFamily="18" charset="0"/>
              </a:rPr>
              <a:t>оның өмірі бірегей</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адам</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өмірі сыртқы жағдайларға</a:t>
            </a:r>
            <a:r>
              <a:rPr lang="ru-RU" sz="2000" dirty="0">
                <a:latin typeface="Times New Roman" pitchFamily="18" charset="0"/>
                <a:cs typeface="Times New Roman" pitchFamily="18" charset="0"/>
              </a:rPr>
              <a:t> </a:t>
            </a:r>
            <a:r>
              <a:rPr lang="kk-KZ" sz="2000" dirty="0">
                <a:latin typeface="Times New Roman" pitchFamily="18" charset="0"/>
                <a:cs typeface="Times New Roman" pitchFamily="18" charset="0"/>
              </a:rPr>
              <a:t>тә</a:t>
            </a:r>
            <a:r>
              <a:rPr lang="ru-RU" sz="2000" dirty="0" err="1">
                <a:latin typeface="Times New Roman" pitchFamily="18" charset="0"/>
                <a:cs typeface="Times New Roman" pitchFamily="18" charset="0"/>
              </a:rPr>
              <a:t>уелсіз</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әрбір адам</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өз мүддесін қорғауға, іске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асыруға, </a:t>
            </a:r>
            <a:r>
              <a:rPr lang="ru-RU" sz="2000" dirty="0">
                <a:latin typeface="Times New Roman" pitchFamily="18" charset="0"/>
                <a:cs typeface="Times New Roman" pitchFamily="18" charset="0"/>
              </a:rPr>
              <a:t>ал "</a:t>
            </a:r>
            <a:r>
              <a:rPr lang="ru-RU" sz="2000" dirty="0" err="1">
                <a:latin typeface="Times New Roman" pitchFamily="18" charset="0"/>
                <a:cs typeface="Times New Roman" pitchFamily="18" charset="0"/>
              </a:rPr>
              <a:t>ержүректер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өзін қоғамға</a:t>
            </a:r>
            <a:r>
              <a:rPr lang="ru-RU" sz="2000" dirty="0">
                <a:latin typeface="Times New Roman" pitchFamily="18" charset="0"/>
                <a:cs typeface="Times New Roman" pitchFamily="18" charset="0"/>
              </a:rPr>
              <a:t>  </a:t>
            </a:r>
            <a:r>
              <a:rPr lang="kk-KZ" sz="2000" dirty="0">
                <a:latin typeface="Times New Roman" pitchFamily="18" charset="0"/>
                <a:cs typeface="Times New Roman" pitchFamily="18" charset="0"/>
              </a:rPr>
              <a:t>қ</a:t>
            </a:r>
            <a:r>
              <a:rPr lang="ru-RU" sz="2000" dirty="0" err="1">
                <a:latin typeface="Times New Roman" pitchFamily="18" charset="0"/>
                <a:cs typeface="Times New Roman" pitchFamily="18" charset="0"/>
              </a:rPr>
              <a:t>оюға</a:t>
            </a:r>
            <a:r>
              <a:rPr lang="ru-RU" sz="2000" dirty="0">
                <a:latin typeface="Times New Roman" pitchFamily="18" charset="0"/>
                <a:cs typeface="Times New Roman" pitchFamily="18" charset="0"/>
              </a:rPr>
              <a:t> </a:t>
            </a:r>
            <a:r>
              <a:rPr lang="kk-KZ" sz="2000" dirty="0">
                <a:latin typeface="Times New Roman" pitchFamily="18" charset="0"/>
                <a:cs typeface="Times New Roman" pitchFamily="18" charset="0"/>
              </a:rPr>
              <a:t>құ</a:t>
            </a:r>
            <a:r>
              <a:rPr lang="ru-RU" sz="2000" dirty="0" err="1">
                <a:latin typeface="Times New Roman" pitchFamily="18" charset="0"/>
                <a:cs typeface="Times New Roman" pitchFamily="18" charset="0"/>
              </a:rPr>
              <a:t>қылы.</a:t>
            </a:r>
            <a:r>
              <a:rPr lang="ru-RU" sz="2000" dirty="0">
                <a:latin typeface="Times New Roman" pitchFamily="18" charset="0"/>
                <a:cs typeface="Times New Roman" pitchFamily="18" charset="0"/>
              </a:rPr>
              <a:t/>
            </a:r>
            <a:br>
              <a:rPr lang="ru-RU" sz="2000" dirty="0">
                <a:latin typeface="Times New Roman" pitchFamily="18" charset="0"/>
                <a:cs typeface="Times New Roman" pitchFamily="18" charset="0"/>
              </a:rPr>
            </a:br>
            <a:r>
              <a:rPr lang="kk-KZ" sz="2000" dirty="0">
                <a:latin typeface="Times New Roman" pitchFamily="18" charset="0"/>
                <a:cs typeface="Times New Roman" pitchFamily="18" charset="0"/>
              </a:rPr>
              <a:t>      </a:t>
            </a:r>
            <a:r>
              <a:rPr lang="ru-RU" sz="2000" b="1" dirty="0">
                <a:latin typeface="Times New Roman" pitchFamily="18" charset="0"/>
                <a:cs typeface="Times New Roman" pitchFamily="18" charset="0"/>
              </a:rPr>
              <a:t>Л.Н.Бердяев</a:t>
            </a:r>
            <a:r>
              <a:rPr lang="ru-RU" sz="2000" dirty="0">
                <a:latin typeface="Times New Roman" pitchFamily="18" charset="0"/>
                <a:cs typeface="Times New Roman" pitchFamily="18" charset="0"/>
              </a:rPr>
              <a:t> (1874-1948) </a:t>
            </a:r>
            <a:r>
              <a:rPr lang="ru-RU" sz="2000" dirty="0" err="1">
                <a:latin typeface="Times New Roman" pitchFamily="18" charset="0"/>
                <a:cs typeface="Times New Roman" pitchFamily="18" charset="0"/>
              </a:rPr>
              <a:t>ф</a:t>
            </a:r>
            <a:r>
              <a:rPr lang="kk-KZ" sz="2000" dirty="0">
                <a:latin typeface="Times New Roman" pitchFamily="18" charset="0"/>
                <a:cs typeface="Times New Roman" pitchFamily="18" charset="0"/>
              </a:rPr>
              <a:t>ил</a:t>
            </a:r>
            <a:r>
              <a:rPr lang="ru-RU" sz="2000" dirty="0" err="1">
                <a:latin typeface="Times New Roman" pitchFamily="18" charset="0"/>
                <a:cs typeface="Times New Roman" pitchFamily="18" charset="0"/>
              </a:rPr>
              <a:t>ософиясы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көп</a:t>
            </a:r>
            <a:r>
              <a:rPr lang="kk-KZ" sz="2000" dirty="0">
                <a:latin typeface="Times New Roman" pitchFamily="18" charset="0"/>
                <a:cs typeface="Times New Roman" pitchFamily="18" charset="0"/>
              </a:rPr>
              <a:t>қы</a:t>
            </a:r>
            <a:r>
              <a:rPr lang="ru-RU" sz="2000" dirty="0" err="1">
                <a:latin typeface="Times New Roman" pitchFamily="18" charset="0"/>
                <a:cs typeface="Times New Roman" pitchFamily="18" charset="0"/>
              </a:rPr>
              <a:t>рлы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Оның шығармашылығына діни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сарын</a:t>
            </a:r>
            <a:r>
              <a:rPr lang="ru-RU" sz="2000" dirty="0">
                <a:latin typeface="Times New Roman" pitchFamily="18" charset="0"/>
                <a:cs typeface="Times New Roman" pitchFamily="18" charset="0"/>
              </a:rPr>
              <a:t> т</a:t>
            </a:r>
            <a:r>
              <a:rPr lang="kk-KZ" sz="2000" dirty="0">
                <a:latin typeface="Times New Roman" pitchFamily="18" charset="0"/>
                <a:cs typeface="Times New Roman" pitchFamily="18" charset="0"/>
              </a:rPr>
              <a:t>ә</a:t>
            </a:r>
            <a:r>
              <a:rPr lang="ru-RU" sz="2000" dirty="0">
                <a:latin typeface="Times New Roman" pitchFamily="18" charset="0"/>
                <a:cs typeface="Times New Roman" pitchFamily="18" charset="0"/>
              </a:rPr>
              <a:t>н.</a:t>
            </a:r>
            <a:br>
              <a:rPr lang="ru-RU" sz="2000" dirty="0">
                <a:latin typeface="Times New Roman" pitchFamily="18" charset="0"/>
                <a:cs typeface="Times New Roman" pitchFamily="18" charset="0"/>
              </a:rPr>
            </a:br>
            <a:r>
              <a:rPr lang="kk-KZ" sz="2000" dirty="0">
                <a:latin typeface="Times New Roman" pitchFamily="18" charset="0"/>
                <a:cs typeface="Times New Roman" pitchFamily="18" charset="0"/>
              </a:rPr>
              <a:t>          Бе</a:t>
            </a:r>
            <a:r>
              <a:rPr lang="ru-RU" sz="2000" dirty="0" err="1">
                <a:latin typeface="Times New Roman" pitchFamily="18" charset="0"/>
                <a:cs typeface="Times New Roman" pitchFamily="18" charset="0"/>
              </a:rPr>
              <a:t>рдяев</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философиясының басты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кағидалары:</a:t>
            </a:r>
            <a:r>
              <a:rPr lang="ru-RU" sz="2000" dirty="0">
                <a:latin typeface="Times New Roman" pitchFamily="18" charset="0"/>
                <a:cs typeface="Times New Roman" pitchFamily="18" charset="0"/>
              </a:rPr>
              <a:t/>
            </a:r>
            <a:br>
              <a:rPr lang="ru-RU" sz="2000" dirty="0">
                <a:latin typeface="Times New Roman" pitchFamily="18" charset="0"/>
                <a:cs typeface="Times New Roman" pitchFamily="18" charset="0"/>
              </a:rPr>
            </a:br>
            <a:r>
              <a:rPr lang="ru-RU" sz="2000" dirty="0">
                <a:latin typeface="Times New Roman" pitchFamily="18" charset="0"/>
                <a:cs typeface="Times New Roman" pitchFamily="18" charset="0"/>
              </a:rPr>
              <a:t>1. </a:t>
            </a:r>
            <a:r>
              <a:rPr lang="ru-RU" sz="2000" dirty="0" err="1">
                <a:latin typeface="Times New Roman" pitchFamily="18" charset="0"/>
                <a:cs typeface="Times New Roman" pitchFamily="18" charset="0"/>
              </a:rPr>
              <a:t>қоршаған дүниедегі басты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a:t>
            </a:r>
            <a:r>
              <a:rPr lang="kk-KZ" sz="2000" dirty="0">
                <a:latin typeface="Times New Roman" pitchFamily="18" charset="0"/>
                <a:cs typeface="Times New Roman" pitchFamily="18" charset="0"/>
              </a:rPr>
              <a:t>ұн</a:t>
            </a:r>
            <a:r>
              <a:rPr lang="ru-RU" sz="2000" dirty="0" err="1">
                <a:latin typeface="Times New Roman" pitchFamily="18" charset="0"/>
                <a:cs typeface="Times New Roman" pitchFamily="18" charset="0"/>
              </a:rPr>
              <a:t>дылық </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боста</a:t>
            </a:r>
            <a:r>
              <a:rPr lang="kk-KZ" sz="2000" dirty="0">
                <a:latin typeface="Times New Roman" pitchFamily="18" charset="0"/>
                <a:cs typeface="Times New Roman" pitchFamily="18" charset="0"/>
              </a:rPr>
              <a:t>н</a:t>
            </a:r>
            <a:r>
              <a:rPr lang="ru-RU" sz="2000" dirty="0" err="1">
                <a:latin typeface="Times New Roman" pitchFamily="18" charset="0"/>
                <a:cs typeface="Times New Roman" pitchFamily="18" charset="0"/>
              </a:rPr>
              <a:t>дық, еркіндік</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азаттық;</a:t>
            </a:r>
            <a:r>
              <a:rPr lang="ru-RU" sz="2000" dirty="0">
                <a:latin typeface="Times New Roman" pitchFamily="18" charset="0"/>
                <a:cs typeface="Times New Roman" pitchFamily="18" charset="0"/>
              </a:rPr>
              <a:t/>
            </a:r>
            <a:br>
              <a:rPr lang="ru-RU" sz="2000" dirty="0">
                <a:latin typeface="Times New Roman" pitchFamily="18" charset="0"/>
                <a:cs typeface="Times New Roman" pitchFamily="18" charset="0"/>
              </a:rPr>
            </a:br>
            <a:r>
              <a:rPr lang="ru-RU" sz="2000" dirty="0">
                <a:latin typeface="Times New Roman" pitchFamily="18" charset="0"/>
                <a:cs typeface="Times New Roman" pitchFamily="18" charset="0"/>
              </a:rPr>
              <a:t>2.  </a:t>
            </a:r>
            <a:r>
              <a:rPr lang="ru-RU" sz="2000" dirty="0" err="1">
                <a:latin typeface="Times New Roman" pitchFamily="18" charset="0"/>
                <a:cs typeface="Times New Roman" pitchFamily="18" charset="0"/>
              </a:rPr>
              <a:t>бостандық, еркіндік</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адам</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тіршілігінің  негізін</a:t>
            </a:r>
            <a:r>
              <a:rPr lang="ru-RU" sz="2000" dirty="0">
                <a:latin typeface="Times New Roman" pitchFamily="18" charset="0"/>
                <a:cs typeface="Times New Roman" pitchFamily="18" charset="0"/>
              </a:rPr>
              <a:t> </a:t>
            </a:r>
            <a:r>
              <a:rPr lang="kk-KZ" sz="2000" dirty="0">
                <a:latin typeface="Times New Roman" pitchFamily="18" charset="0"/>
                <a:cs typeface="Times New Roman" pitchFamily="18" charset="0"/>
              </a:rPr>
              <a:t>құ</a:t>
            </a:r>
            <a:r>
              <a:rPr lang="ru-RU" sz="2000" dirty="0" err="1">
                <a:latin typeface="Times New Roman" pitchFamily="18" charset="0"/>
                <a:cs typeface="Times New Roman" pitchFamily="18" charset="0"/>
              </a:rPr>
              <a:t>райды</a:t>
            </a:r>
            <a:r>
              <a:rPr lang="ru-RU" sz="2000" dirty="0">
                <a:latin typeface="Times New Roman" pitchFamily="18" charset="0"/>
                <a:cs typeface="Times New Roman" pitchFamily="18" charset="0"/>
              </a:rPr>
              <a:t>;</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6858000"/>
          </a:xfrm>
        </p:spPr>
        <p:style>
          <a:lnRef idx="1">
            <a:schemeClr val="accent5"/>
          </a:lnRef>
          <a:fillRef idx="2">
            <a:schemeClr val="accent5"/>
          </a:fillRef>
          <a:effectRef idx="1">
            <a:schemeClr val="accent5"/>
          </a:effectRef>
          <a:fontRef idx="minor">
            <a:schemeClr val="dk1"/>
          </a:fontRef>
        </p:style>
        <p:txBody>
          <a:bodyPr>
            <a:normAutofit/>
          </a:bodyPr>
          <a:lstStyle/>
          <a:p>
            <a:pPr algn="l"/>
            <a:r>
              <a:rPr lang="ru-RU" sz="2000" dirty="0">
                <a:latin typeface="Times New Roman" pitchFamily="18" charset="0"/>
                <a:cs typeface="Times New Roman" pitchFamily="18" charset="0"/>
              </a:rPr>
              <a:t>3. </a:t>
            </a:r>
            <a:r>
              <a:rPr lang="ru-RU" sz="2000" dirty="0" err="1">
                <a:latin typeface="Times New Roman" pitchFamily="18" charset="0"/>
                <a:cs typeface="Times New Roman" pitchFamily="18" charset="0"/>
              </a:rPr>
              <a:t>адам</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бостандығына ішкі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қатер төнуде;</a:t>
            </a:r>
            <a:r>
              <a:rPr lang="ru-RU" sz="2000" dirty="0">
                <a:latin typeface="Times New Roman" pitchFamily="18" charset="0"/>
                <a:cs typeface="Times New Roman" pitchFamily="18" charset="0"/>
              </a:rPr>
              <a:t/>
            </a:r>
            <a:br>
              <a:rPr lang="ru-RU" sz="2000" dirty="0">
                <a:latin typeface="Times New Roman" pitchFamily="18" charset="0"/>
                <a:cs typeface="Times New Roman" pitchFamily="18" charset="0"/>
              </a:rPr>
            </a:br>
            <a:r>
              <a:rPr lang="ru-RU" sz="2000" dirty="0">
                <a:latin typeface="Times New Roman" pitchFamily="18" charset="0"/>
                <a:cs typeface="Times New Roman" pitchFamily="18" charset="0"/>
              </a:rPr>
              <a:t>4.   </a:t>
            </a:r>
            <a:r>
              <a:rPr lang="ru-RU" sz="2000" dirty="0" err="1">
                <a:latin typeface="Times New Roman" pitchFamily="18" charset="0"/>
                <a:cs typeface="Times New Roman" pitchFamily="18" charset="0"/>
              </a:rPr>
              <a:t>ол</a:t>
            </a:r>
            <a:r>
              <a:rPr lang="ru-RU" sz="2000" dirty="0">
                <a:latin typeface="Times New Roman" pitchFamily="18" charset="0"/>
                <a:cs typeface="Times New Roman" pitchFamily="18" charset="0"/>
              </a:rPr>
              <a:t> </a:t>
            </a:r>
            <a:r>
              <a:rPr lang="kk-KZ" sz="2000" dirty="0">
                <a:latin typeface="Times New Roman" pitchFamily="18" charset="0"/>
                <a:cs typeface="Times New Roman" pitchFamily="18" charset="0"/>
              </a:rPr>
              <a:t>қ</a:t>
            </a:r>
            <a:r>
              <a:rPr lang="ru-RU" sz="2000" dirty="0" err="1">
                <a:latin typeface="Times New Roman" pitchFamily="18" charset="0"/>
                <a:cs typeface="Times New Roman" pitchFamily="18" charset="0"/>
              </a:rPr>
              <a:t>атерді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жалпы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ерік</a:t>
            </a:r>
            <a:r>
              <a:rPr lang="ru-RU" sz="2000" dirty="0">
                <a:latin typeface="Times New Roman" pitchFamily="18" charset="0"/>
                <a:cs typeface="Times New Roman" pitchFamily="18" charset="0"/>
              </a:rPr>
              <a:t> пен </a:t>
            </a:r>
            <a:r>
              <a:rPr lang="ru-RU" sz="2000" dirty="0" err="1">
                <a:latin typeface="Times New Roman" pitchFamily="18" charset="0"/>
                <a:cs typeface="Times New Roman" pitchFamily="18" charset="0"/>
              </a:rPr>
              <a:t>қысым механизмінің объективтендірілген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түрі </a:t>
            </a:r>
            <a:r>
              <a:rPr lang="ru-RU" sz="2000" dirty="0">
                <a:latin typeface="Times New Roman" pitchFamily="18" charset="0"/>
                <a:cs typeface="Times New Roman" pitchFamily="18" charset="0"/>
              </a:rPr>
              <a:t>-</a:t>
            </a:r>
            <a:r>
              <a:rPr lang="ru-RU" sz="2000" dirty="0" err="1">
                <a:latin typeface="Times New Roman" pitchFamily="18" charset="0"/>
                <a:cs typeface="Times New Roman" pitchFamily="18" charset="0"/>
              </a:rPr>
              <a:t>мемлекет</a:t>
            </a:r>
            <a:r>
              <a:rPr lang="ru-RU" sz="2000" dirty="0">
                <a:latin typeface="Times New Roman" pitchFamily="18" charset="0"/>
                <a:cs typeface="Times New Roman" pitchFamily="18" charset="0"/>
              </a:rPr>
              <a:t> пен </a:t>
            </a:r>
            <a:r>
              <a:rPr lang="ru-RU" sz="2000" dirty="0" err="1">
                <a:latin typeface="Times New Roman" pitchFamily="18" charset="0"/>
                <a:cs typeface="Times New Roman" pitchFamily="18" charset="0"/>
              </a:rPr>
              <a:t>қоғам</a:t>
            </a:r>
            <a:r>
              <a:rPr lang="ru-RU" sz="2000" dirty="0">
                <a:latin typeface="Times New Roman" pitchFamily="18" charset="0"/>
                <a:cs typeface="Times New Roman" pitchFamily="18" charset="0"/>
              </a:rPr>
              <a:t> </a:t>
            </a:r>
            <a:r>
              <a:rPr lang="kk-KZ" sz="2000" dirty="0">
                <a:latin typeface="Times New Roman" pitchFamily="18" charset="0"/>
                <a:cs typeface="Times New Roman" pitchFamily="18" charset="0"/>
              </a:rPr>
              <a:t>ә</a:t>
            </a:r>
            <a:r>
              <a:rPr lang="ru-RU" sz="2000" dirty="0" err="1">
                <a:latin typeface="Times New Roman" pitchFamily="18" charset="0"/>
                <a:cs typeface="Times New Roman" pitchFamily="18" charset="0"/>
              </a:rPr>
              <a:t>келуде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Қоғам </a:t>
            </a:r>
            <a:r>
              <a:rPr lang="ru-RU" sz="2000" dirty="0">
                <a:latin typeface="Times New Roman" pitchFamily="18" charset="0"/>
                <a:cs typeface="Times New Roman" pitchFamily="18" charset="0"/>
              </a:rPr>
              <a:t>ж</a:t>
            </a:r>
            <a:r>
              <a:rPr lang="kk-KZ" sz="2000" dirty="0">
                <a:latin typeface="Times New Roman" pitchFamily="18" charset="0"/>
                <a:cs typeface="Times New Roman" pitchFamily="18" charset="0"/>
              </a:rPr>
              <a:t>ә</a:t>
            </a:r>
            <a:r>
              <a:rPr lang="ru-RU" sz="2000" dirty="0">
                <a:latin typeface="Times New Roman" pitchFamily="18" charset="0"/>
                <a:cs typeface="Times New Roman" pitchFamily="18" charset="0"/>
              </a:rPr>
              <a:t>не </a:t>
            </a:r>
            <a:r>
              <a:rPr lang="ru-RU" sz="2000" dirty="0" err="1">
                <a:latin typeface="Times New Roman" pitchFamily="18" charset="0"/>
                <a:cs typeface="Times New Roman" pitchFamily="18" charset="0"/>
              </a:rPr>
              <a:t>мемлекет</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адамның </a:t>
            </a:r>
            <a:r>
              <a:rPr lang="ru-RU" sz="2000" dirty="0">
                <a:latin typeface="Times New Roman" pitchFamily="18" charset="0"/>
                <a:cs typeface="Times New Roman" pitchFamily="18" charset="0"/>
              </a:rPr>
              <a:t>индивид</a:t>
            </a:r>
            <a:r>
              <a:rPr lang="kk-KZ" sz="2000" dirty="0">
                <a:latin typeface="Times New Roman" pitchFamily="18" charset="0"/>
                <a:cs typeface="Times New Roman" pitchFamily="18" charset="0"/>
              </a:rPr>
              <a:t>у</a:t>
            </a:r>
            <a:r>
              <a:rPr lang="ru-RU" sz="2000" dirty="0" err="1">
                <a:latin typeface="Times New Roman" pitchFamily="18" charset="0"/>
                <a:cs typeface="Times New Roman" pitchFamily="18" charset="0"/>
              </a:rPr>
              <a:t>алдылығын жойып</a:t>
            </a:r>
            <a:r>
              <a:rPr lang="ru-RU" sz="2000" dirty="0">
                <a:latin typeface="Times New Roman" pitchFamily="18" charset="0"/>
                <a:cs typeface="Times New Roman" pitchFamily="18" charset="0"/>
              </a:rPr>
              <a:t>, </a:t>
            </a:r>
            <a:r>
              <a:rPr lang="kk-KZ" sz="2000" dirty="0">
                <a:latin typeface="Times New Roman" pitchFamily="18" charset="0"/>
                <a:cs typeface="Times New Roman" pitchFamily="18" charset="0"/>
              </a:rPr>
              <a:t>ө</a:t>
            </a:r>
            <a:r>
              <a:rPr lang="ru-RU" sz="2000" dirty="0" err="1">
                <a:latin typeface="Times New Roman" pitchFamily="18" charset="0"/>
                <a:cs typeface="Times New Roman" pitchFamily="18" charset="0"/>
              </a:rPr>
              <a:t>зіне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бағындыру</a:t>
            </a:r>
            <a:r>
              <a:rPr lang="kk-KZ" sz="2000" dirty="0">
                <a:latin typeface="Times New Roman" pitchFamily="18" charset="0"/>
                <a:cs typeface="Times New Roman" pitchFamily="18" charset="0"/>
              </a:rPr>
              <a:t>ғ</a:t>
            </a:r>
            <a:r>
              <a:rPr lang="ru-RU" sz="2000" dirty="0">
                <a:latin typeface="Times New Roman" pitchFamily="18" charset="0"/>
                <a:cs typeface="Times New Roman" pitchFamily="18" charset="0"/>
              </a:rPr>
              <a:t>а </a:t>
            </a:r>
            <a:r>
              <a:rPr lang="kk-KZ" sz="2000" dirty="0">
                <a:latin typeface="Times New Roman" pitchFamily="18" charset="0"/>
                <a:cs typeface="Times New Roman" pitchFamily="18" charset="0"/>
              </a:rPr>
              <a:t>ұ</a:t>
            </a:r>
            <a:r>
              <a:rPr lang="ru-RU" sz="2000" dirty="0" err="1">
                <a:latin typeface="Times New Roman" pitchFamily="18" charset="0"/>
                <a:cs typeface="Times New Roman" pitchFamily="18" charset="0"/>
              </a:rPr>
              <a:t>мтылуда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Әрбір  адам</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міндеті</a:t>
            </a:r>
            <a:r>
              <a:rPr lang="ru-RU" sz="2000" dirty="0">
                <a:latin typeface="Times New Roman" pitchFamily="18" charset="0"/>
                <a:cs typeface="Times New Roman" pitchFamily="18" charset="0"/>
              </a:rPr>
              <a:t> - оны</a:t>
            </a:r>
            <a:r>
              <a:rPr lang="kk-KZ" sz="2000" dirty="0">
                <a:latin typeface="Times New Roman" pitchFamily="18" charset="0"/>
                <a:cs typeface="Times New Roman" pitchFamily="18" charset="0"/>
              </a:rPr>
              <a:t>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қоғам  </a:t>
            </a:r>
            <a:r>
              <a:rPr lang="ru-RU" sz="2000" dirty="0">
                <a:latin typeface="Times New Roman" pitchFamily="18" charset="0"/>
                <a:cs typeface="Times New Roman" pitchFamily="18" charset="0"/>
              </a:rPr>
              <a:t>мен </a:t>
            </a:r>
            <a:r>
              <a:rPr lang="ru-RU" sz="2000" dirty="0" err="1">
                <a:latin typeface="Times New Roman" pitchFamily="18" charset="0"/>
                <a:cs typeface="Times New Roman" pitchFamily="18" charset="0"/>
              </a:rPr>
              <a:t>мемлекеттің</a:t>
            </a:r>
            <a:r>
              <a:rPr lang="ru-RU" sz="2000" dirty="0">
                <a:latin typeface="Times New Roman" pitchFamily="18" charset="0"/>
                <a:cs typeface="Times New Roman" pitchFamily="18" charset="0"/>
              </a:rPr>
              <a:t> </a:t>
            </a:r>
            <a:r>
              <a:rPr lang="kk-KZ"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ассимиляциялануына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жол</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бермей</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өздігін сақтап қалу;</a:t>
            </a:r>
            <a:r>
              <a:rPr lang="ru-RU" sz="2000" dirty="0">
                <a:latin typeface="Times New Roman" pitchFamily="18" charset="0"/>
                <a:cs typeface="Times New Roman" pitchFamily="18" charset="0"/>
              </a:rPr>
              <a:t/>
            </a:r>
            <a:br>
              <a:rPr lang="ru-RU" sz="2000" dirty="0">
                <a:latin typeface="Times New Roman" pitchFamily="18" charset="0"/>
                <a:cs typeface="Times New Roman" pitchFamily="18" charset="0"/>
              </a:rPr>
            </a:br>
            <a:r>
              <a:rPr lang="ru-RU" sz="2000" dirty="0">
                <a:latin typeface="Times New Roman" pitchFamily="18" charset="0"/>
                <a:cs typeface="Times New Roman" pitchFamily="18" charset="0"/>
              </a:rPr>
              <a:t>5. </a:t>
            </a:r>
            <a:r>
              <a:rPr lang="ru-RU" sz="2000" dirty="0" err="1">
                <a:latin typeface="Times New Roman" pitchFamily="18" charset="0"/>
                <a:cs typeface="Times New Roman" pitchFamily="18" charset="0"/>
              </a:rPr>
              <a:t>дін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адам</a:t>
            </a:r>
            <a:r>
              <a:rPr lang="ru-RU" sz="2000" dirty="0">
                <a:latin typeface="Times New Roman" pitchFamily="18" charset="0"/>
                <a:cs typeface="Times New Roman" pitchFamily="18" charset="0"/>
              </a:rPr>
              <a:t> </a:t>
            </a:r>
            <a:r>
              <a:rPr lang="kk-KZ" sz="2000" dirty="0">
                <a:latin typeface="Times New Roman" pitchFamily="18" charset="0"/>
                <a:cs typeface="Times New Roman" pitchFamily="18" charset="0"/>
              </a:rPr>
              <a:t>ө</a:t>
            </a:r>
            <a:r>
              <a:rPr lang="ru-RU" sz="2000" dirty="0" err="1">
                <a:latin typeface="Times New Roman" pitchFamily="18" charset="0"/>
                <a:cs typeface="Times New Roman" pitchFamily="18" charset="0"/>
              </a:rPr>
              <a:t>мірінде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өзекті </a:t>
            </a:r>
            <a:r>
              <a:rPr lang="ru-RU" sz="2000" dirty="0">
                <a:latin typeface="Times New Roman" pitchFamily="18" charset="0"/>
                <a:cs typeface="Times New Roman" pitchFamily="18" charset="0"/>
              </a:rPr>
              <a:t>роль </a:t>
            </a:r>
            <a:r>
              <a:rPr lang="ru-RU" sz="2000" dirty="0" err="1">
                <a:latin typeface="Times New Roman" pitchFamily="18" charset="0"/>
                <a:cs typeface="Times New Roman" pitchFamily="18" charset="0"/>
              </a:rPr>
              <a:t>атқарады</a:t>
            </a:r>
            <a:r>
              <a:rPr lang="ru-RU" sz="2000" dirty="0">
                <a:latin typeface="Times New Roman" pitchFamily="18" charset="0"/>
                <a:cs typeface="Times New Roman" pitchFamily="18" charset="0"/>
              </a:rPr>
              <a:t>;</a:t>
            </a:r>
            <a:br>
              <a:rPr lang="ru-RU" sz="2000" dirty="0">
                <a:latin typeface="Times New Roman" pitchFamily="18" charset="0"/>
                <a:cs typeface="Times New Roman" pitchFamily="18" charset="0"/>
              </a:rPr>
            </a:br>
            <a:r>
              <a:rPr lang="ru-RU" sz="2000" dirty="0">
                <a:latin typeface="Times New Roman" pitchFamily="18" charset="0"/>
                <a:cs typeface="Times New Roman" pitchFamily="18" charset="0"/>
              </a:rPr>
              <a:t>6.  Қ</a:t>
            </a:r>
            <a:r>
              <a:rPr lang="kk-KZ" sz="2000" dirty="0">
                <a:latin typeface="Times New Roman" pitchFamily="18" charset="0"/>
                <a:cs typeface="Times New Roman" pitchFamily="18" charset="0"/>
              </a:rPr>
              <a:t>ұ</a:t>
            </a:r>
            <a:r>
              <a:rPr lang="ru-RU" sz="2000" dirty="0">
                <a:latin typeface="Times New Roman" pitchFamily="18" charset="0"/>
                <a:cs typeface="Times New Roman" pitchFamily="18" charset="0"/>
              </a:rPr>
              <a:t>дай мен </a:t>
            </a:r>
            <a:r>
              <a:rPr lang="ru-RU" sz="2000" dirty="0" err="1">
                <a:latin typeface="Times New Roman" pitchFamily="18" charset="0"/>
                <a:cs typeface="Times New Roman" pitchFamily="18" charset="0"/>
              </a:rPr>
              <a:t>адам</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арасында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тең қатынас болуы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тиіс</a:t>
            </a:r>
            <a:r>
              <a:rPr lang="ru-RU" sz="2000" dirty="0">
                <a:latin typeface="Times New Roman" pitchFamily="18" charset="0"/>
                <a:cs typeface="Times New Roman" pitchFamily="18" charset="0"/>
              </a:rPr>
              <a:t>: </a:t>
            </a:r>
            <a:r>
              <a:rPr lang="kk-KZ" sz="2000" dirty="0">
                <a:latin typeface="Times New Roman" pitchFamily="18" charset="0"/>
                <a:cs typeface="Times New Roman" pitchFamily="18" charset="0"/>
              </a:rPr>
              <a:t>Құд</a:t>
            </a:r>
            <a:r>
              <a:rPr lang="ru-RU" sz="2000" dirty="0">
                <a:latin typeface="Times New Roman" pitchFamily="18" charset="0"/>
                <a:cs typeface="Times New Roman" pitchFamily="18" charset="0"/>
              </a:rPr>
              <a:t>ай – </a:t>
            </a:r>
            <a:r>
              <a:rPr lang="kk-KZ" sz="2000" dirty="0">
                <a:latin typeface="Times New Roman" pitchFamily="18" charset="0"/>
                <a:cs typeface="Times New Roman" pitchFamily="18" charset="0"/>
              </a:rPr>
              <a:t>қ</a:t>
            </a:r>
            <a:r>
              <a:rPr lang="ru-RU" sz="2000" dirty="0" err="1">
                <a:latin typeface="Times New Roman" pitchFamily="18" charset="0"/>
                <a:cs typeface="Times New Roman" pitchFamily="18" charset="0"/>
              </a:rPr>
              <a:t>ожайын</a:t>
            </a:r>
            <a:r>
              <a:rPr lang="kk-KZ" sz="2000" dirty="0">
                <a:latin typeface="Times New Roman" pitchFamily="18" charset="0"/>
                <a:cs typeface="Times New Roman" pitchFamily="18" charset="0"/>
              </a:rPr>
              <a:t>,</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адам</a:t>
            </a:r>
            <a:r>
              <a:rPr lang="ru-RU" sz="2000" dirty="0">
                <a:latin typeface="Times New Roman" pitchFamily="18" charset="0"/>
                <a:cs typeface="Times New Roman" pitchFamily="18" charset="0"/>
              </a:rPr>
              <a:t> - </a:t>
            </a:r>
            <a:r>
              <a:rPr lang="ru-RU" sz="2000" dirty="0" err="1">
                <a:latin typeface="Times New Roman" pitchFamily="18" charset="0"/>
                <a:cs typeface="Times New Roman" pitchFamily="18" charset="0"/>
              </a:rPr>
              <a:t>оның қүлы рөлінде болмауы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керек</a:t>
            </a:r>
            <a:r>
              <a:rPr lang="ru-RU" sz="2000" dirty="0">
                <a:latin typeface="Times New Roman" pitchFamily="18" charset="0"/>
                <a:cs typeface="Times New Roman" pitchFamily="18" charset="0"/>
              </a:rPr>
              <a:t>;</a:t>
            </a:r>
            <a:br>
              <a:rPr lang="ru-RU" sz="2000" dirty="0">
                <a:latin typeface="Times New Roman" pitchFamily="18" charset="0"/>
                <a:cs typeface="Times New Roman" pitchFamily="18" charset="0"/>
              </a:rPr>
            </a:br>
            <a:r>
              <a:rPr lang="ru-RU" sz="2000" dirty="0">
                <a:latin typeface="Times New Roman" pitchFamily="18" charset="0"/>
                <a:cs typeface="Times New Roman" pitchFamily="18" charset="0"/>
              </a:rPr>
              <a:t>7. </a:t>
            </a:r>
            <a:r>
              <a:rPr lang="ru-RU" sz="2000" dirty="0" err="1">
                <a:latin typeface="Times New Roman" pitchFamily="18" charset="0"/>
                <a:cs typeface="Times New Roman" pitchFamily="18" charset="0"/>
              </a:rPr>
              <a:t>адам</a:t>
            </a:r>
            <a:r>
              <a:rPr lang="ru-RU" sz="2000" dirty="0">
                <a:latin typeface="Times New Roman" pitchFamily="18" charset="0"/>
                <a:cs typeface="Times New Roman" pitchFamily="18" charset="0"/>
              </a:rPr>
              <a:t> Қ</a:t>
            </a:r>
            <a:r>
              <a:rPr lang="kk-KZ" sz="2000" dirty="0">
                <a:latin typeface="Times New Roman" pitchFamily="18" charset="0"/>
                <a:cs typeface="Times New Roman" pitchFamily="18" charset="0"/>
              </a:rPr>
              <a:t>ұд</a:t>
            </a:r>
            <a:r>
              <a:rPr lang="ru-RU" sz="2000" dirty="0" err="1">
                <a:latin typeface="Times New Roman" pitchFamily="18" charset="0"/>
                <a:cs typeface="Times New Roman" pitchFamily="18" charset="0"/>
              </a:rPr>
              <a:t>айға ұмтылуы тиіс</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бірақ </a:t>
            </a:r>
            <a:r>
              <a:rPr lang="ru-RU" sz="2000" dirty="0">
                <a:latin typeface="Times New Roman" pitchFamily="18" charset="0"/>
                <a:cs typeface="Times New Roman" pitchFamily="18" charset="0"/>
              </a:rPr>
              <a:t>Қ</a:t>
            </a:r>
            <a:r>
              <a:rPr lang="kk-KZ" sz="2000" dirty="0">
                <a:latin typeface="Times New Roman" pitchFamily="18" charset="0"/>
                <a:cs typeface="Times New Roman" pitchFamily="18" charset="0"/>
              </a:rPr>
              <a:t>ұ</a:t>
            </a:r>
            <a:r>
              <a:rPr lang="ru-RU" sz="2000" dirty="0" err="1">
                <a:latin typeface="Times New Roman" pitchFamily="18" charset="0"/>
                <a:cs typeface="Times New Roman" pitchFamily="18" charset="0"/>
              </a:rPr>
              <a:t>дайды</a:t>
            </a:r>
            <a:r>
              <a:rPr lang="ru-RU" sz="2000" dirty="0">
                <a:latin typeface="Times New Roman" pitchFamily="18" charset="0"/>
                <a:cs typeface="Times New Roman" pitchFamily="18" charset="0"/>
              </a:rPr>
              <a:t> </a:t>
            </a:r>
            <a:r>
              <a:rPr lang="kk-KZ" sz="2000" dirty="0">
                <a:latin typeface="Times New Roman" pitchFamily="18" charset="0"/>
                <a:cs typeface="Times New Roman" pitchFamily="18" charset="0"/>
              </a:rPr>
              <a:t>ө</a:t>
            </a:r>
            <a:r>
              <a:rPr lang="ru-RU" sz="2000" dirty="0" err="1">
                <a:latin typeface="Times New Roman" pitchFamily="18" charset="0"/>
                <a:cs typeface="Times New Roman" pitchFamily="18" charset="0"/>
              </a:rPr>
              <a:t>зімен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алмастырмауы</a:t>
            </a:r>
            <a:r>
              <a:rPr lang="ru-RU" sz="2000" dirty="0">
                <a:latin typeface="Times New Roman" pitchFamily="18" charset="0"/>
                <a:cs typeface="Times New Roman" pitchFamily="18" charset="0"/>
              </a:rPr>
              <a:t> </a:t>
            </a:r>
            <a:r>
              <a:rPr lang="kk-KZ" sz="2000" dirty="0">
                <a:latin typeface="Times New Roman" pitchFamily="18" charset="0"/>
                <a:cs typeface="Times New Roman" pitchFamily="18" charset="0"/>
              </a:rPr>
              <a:t>қ</a:t>
            </a:r>
            <a:r>
              <a:rPr lang="ru-RU" sz="2000" dirty="0" err="1">
                <a:latin typeface="Times New Roman" pitchFamily="18" charset="0"/>
                <a:cs typeface="Times New Roman" pitchFamily="18" charset="0"/>
              </a:rPr>
              <a:t>ажет</a:t>
            </a:r>
            <a:r>
              <a:rPr lang="ru-RU" sz="2000" dirty="0">
                <a:latin typeface="Times New Roman" pitchFamily="18" charset="0"/>
                <a:cs typeface="Times New Roman" pitchFamily="18" charset="0"/>
              </a:rPr>
              <a:t>.</a:t>
            </a:r>
            <a:br>
              <a:rPr lang="ru-RU" sz="2000" dirty="0">
                <a:latin typeface="Times New Roman" pitchFamily="18" charset="0"/>
                <a:cs typeface="Times New Roman" pitchFamily="18" charset="0"/>
              </a:rPr>
            </a:br>
            <a:r>
              <a:rPr lang="kk-KZ"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Саяси</a:t>
            </a:r>
            <a:r>
              <a:rPr lang="ru-RU" sz="2000" dirty="0">
                <a:latin typeface="Times New Roman" pitchFamily="18" charset="0"/>
                <a:cs typeface="Times New Roman" pitchFamily="18" charset="0"/>
              </a:rPr>
              <a:t>-</a:t>
            </a:r>
            <a:r>
              <a:rPr lang="kk-KZ" sz="2000" dirty="0">
                <a:latin typeface="Times New Roman" pitchFamily="18" charset="0"/>
                <a:cs typeface="Times New Roman" pitchFamily="18" charset="0"/>
              </a:rPr>
              <a:t>ә</a:t>
            </a:r>
            <a:r>
              <a:rPr lang="ru-RU" sz="2000" dirty="0" err="1">
                <a:latin typeface="Times New Roman" pitchFamily="18" charset="0"/>
                <a:cs typeface="Times New Roman" pitchFamily="18" charset="0"/>
              </a:rPr>
              <a:t>леуметтік</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көзқарастар</a:t>
            </a:r>
            <a:r>
              <a:rPr lang="kk-KZ" sz="2000" dirty="0">
                <a:latin typeface="Times New Roman" pitchFamily="18" charset="0"/>
                <a:cs typeface="Times New Roman" pitchFamily="18" charset="0"/>
              </a:rPr>
              <a:t>ын</a:t>
            </a:r>
            <a:r>
              <a:rPr lang="ru-RU" sz="2000" dirty="0">
                <a:latin typeface="Times New Roman" pitchFamily="18" charset="0"/>
                <a:cs typeface="Times New Roman" pitchFamily="18" charset="0"/>
              </a:rPr>
              <a:t>да Бердяев </a:t>
            </a:r>
            <a:r>
              <a:rPr lang="ru-RU" sz="2000" dirty="0" err="1">
                <a:latin typeface="Times New Roman" pitchFamily="18" charset="0"/>
                <a:cs typeface="Times New Roman" pitchFamily="18" charset="0"/>
              </a:rPr>
              <a:t>Ресей</a:t>
            </a:r>
            <a:r>
              <a:rPr lang="ru-RU" sz="2000" dirty="0">
                <a:latin typeface="Times New Roman" pitchFamily="18" charset="0"/>
                <a:cs typeface="Times New Roman" pitchFamily="18" charset="0"/>
              </a:rPr>
              <a:t> ж</a:t>
            </a:r>
            <a:r>
              <a:rPr lang="kk-KZ" sz="2000" dirty="0">
                <a:latin typeface="Times New Roman" pitchFamily="18" charset="0"/>
                <a:cs typeface="Times New Roman" pitchFamily="18" charset="0"/>
              </a:rPr>
              <a:t>ә</a:t>
            </a:r>
            <a:r>
              <a:rPr lang="ru-RU" sz="2000" dirty="0">
                <a:latin typeface="Times New Roman" pitchFamily="18" charset="0"/>
                <a:cs typeface="Times New Roman" pitchFamily="18" charset="0"/>
              </a:rPr>
              <a:t>не </a:t>
            </a:r>
            <a:r>
              <a:rPr lang="ru-RU" sz="2000" dirty="0" err="1">
                <a:latin typeface="Times New Roman" pitchFamily="18" charset="0"/>
                <a:cs typeface="Times New Roman" pitchFamily="18" charset="0"/>
              </a:rPr>
              <a:t>орыс</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халқының тарихи</a:t>
            </a:r>
            <a:r>
              <a:rPr lang="ru-RU" sz="2000" dirty="0">
                <a:latin typeface="Times New Roman" pitchFamily="18" charset="0"/>
                <a:cs typeface="Times New Roman" pitchFamily="18" charset="0"/>
              </a:rPr>
              <a:t> </a:t>
            </a:r>
            <a:r>
              <a:rPr lang="kk-KZ" sz="2000" dirty="0">
                <a:latin typeface="Times New Roman" pitchFamily="18" charset="0"/>
                <a:cs typeface="Times New Roman" pitchFamily="18" charset="0"/>
              </a:rPr>
              <a:t>т</a:t>
            </a:r>
            <a:r>
              <a:rPr lang="ru-RU" sz="2000" dirty="0" err="1">
                <a:latin typeface="Times New Roman" pitchFamily="18" charset="0"/>
                <a:cs typeface="Times New Roman" pitchFamily="18" charset="0"/>
              </a:rPr>
              <a:t>ағдыры </a:t>
            </a:r>
            <a:r>
              <a:rPr lang="ru-RU" sz="2000" dirty="0">
                <a:latin typeface="Times New Roman" pitchFamily="18" charset="0"/>
                <a:cs typeface="Times New Roman" pitchFamily="18" charset="0"/>
              </a:rPr>
              <a:t>м</a:t>
            </a:r>
            <a:r>
              <a:rPr lang="kk-KZ" sz="2000" dirty="0">
                <a:latin typeface="Times New Roman" pitchFamily="18" charset="0"/>
                <a:cs typeface="Times New Roman" pitchFamily="18" charset="0"/>
              </a:rPr>
              <a:t>ә</a:t>
            </a:r>
            <a:r>
              <a:rPr lang="ru-RU" sz="2000" dirty="0" err="1">
                <a:latin typeface="Times New Roman" pitchFamily="18" charset="0"/>
                <a:cs typeface="Times New Roman" pitchFamily="18" charset="0"/>
              </a:rPr>
              <a:t>селесіне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көп көңіл бөледі.</a:t>
            </a:r>
            <a:r>
              <a:rPr lang="ru-RU" sz="2000" dirty="0">
                <a:latin typeface="Times New Roman" pitchFamily="18" charset="0"/>
                <a:cs typeface="Times New Roman" pitchFamily="18" charset="0"/>
              </a:rPr>
              <a:t> Бердяев </a:t>
            </a:r>
            <a:r>
              <a:rPr lang="ru-RU" sz="2000" dirty="0" err="1">
                <a:latin typeface="Times New Roman" pitchFamily="18" charset="0"/>
                <a:cs typeface="Times New Roman" pitchFamily="18" charset="0"/>
              </a:rPr>
              <a:t>пікірінше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КСРО-да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кұрылып жатқан </a:t>
            </a:r>
            <a:r>
              <a:rPr lang="ru-RU" sz="2000" dirty="0">
                <a:latin typeface="Times New Roman" pitchFamily="18" charset="0"/>
                <a:cs typeface="Times New Roman" pitchFamily="18" charset="0"/>
              </a:rPr>
              <a:t>социализм (коммунизм) </a:t>
            </a:r>
            <a:r>
              <a:rPr lang="ru-RU" sz="2000" dirty="0" err="1">
                <a:latin typeface="Times New Roman" pitchFamily="18" charset="0"/>
                <a:cs typeface="Times New Roman" pitchFamily="18" charset="0"/>
              </a:rPr>
              <a:t>орыстың ұлтты</a:t>
            </a:r>
            <a:r>
              <a:rPr lang="kk-KZ" sz="2000" dirty="0">
                <a:latin typeface="Times New Roman" pitchFamily="18" charset="0"/>
                <a:cs typeface="Times New Roman" pitchFamily="18" charset="0"/>
              </a:rPr>
              <a:t>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сипатымен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үндес </a:t>
            </a:r>
            <a:r>
              <a:rPr lang="ru-RU" sz="2000" dirty="0">
                <a:latin typeface="Times New Roman" pitchFamily="18" charset="0"/>
                <a:cs typeface="Times New Roman" pitchFamily="18" charset="0"/>
              </a:rPr>
              <a:t>(</a:t>
            </a:r>
            <a:r>
              <a:rPr lang="ru-RU" sz="2000" dirty="0" err="1">
                <a:latin typeface="Times New Roman" pitchFamily="18" charset="0"/>
                <a:cs typeface="Times New Roman" pitchFamily="18" charset="0"/>
              </a:rPr>
              <a:t>мысалы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қауымдастық, өзара көм</a:t>
            </a:r>
            <a:r>
              <a:rPr lang="kk-KZ" sz="2000" dirty="0">
                <a:latin typeface="Times New Roman" pitchFamily="18" charset="0"/>
                <a:cs typeface="Times New Roman" pitchFamily="18" charset="0"/>
              </a:rPr>
              <a:t>е</a:t>
            </a:r>
            <a:r>
              <a:rPr lang="ru-RU" sz="2000" dirty="0">
                <a:latin typeface="Times New Roman" pitchFamily="18" charset="0"/>
                <a:cs typeface="Times New Roman" pitchFamily="18" charset="0"/>
              </a:rPr>
              <a:t>к пен </a:t>
            </a:r>
            <a:r>
              <a:rPr lang="ru-RU" sz="2000" dirty="0" err="1">
                <a:latin typeface="Times New Roman" pitchFamily="18" charset="0"/>
                <a:cs typeface="Times New Roman" pitchFamily="18" charset="0"/>
              </a:rPr>
              <a:t>қолдау</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теңдік</a:t>
            </a:r>
            <a:r>
              <a:rPr lang="ru-RU" sz="2000" dirty="0">
                <a:latin typeface="Times New Roman" pitchFamily="18" charset="0"/>
                <a:cs typeface="Times New Roman" pitchFamily="18" charset="0"/>
              </a:rPr>
              <a:t>, </a:t>
            </a:r>
            <a:r>
              <a:rPr lang="kk-KZ" sz="2000" dirty="0">
                <a:latin typeface="Times New Roman" pitchFamily="18" charset="0"/>
                <a:cs typeface="Times New Roman" pitchFamily="18" charset="0"/>
              </a:rPr>
              <a:t>ә</a:t>
            </a:r>
            <a:r>
              <a:rPr lang="ru-RU" sz="2000" dirty="0" err="1">
                <a:latin typeface="Times New Roman" pitchFamily="18" charset="0"/>
                <a:cs typeface="Times New Roman" pitchFamily="18" charset="0"/>
              </a:rPr>
              <a:t>ділдік</a:t>
            </a:r>
            <a:r>
              <a:rPr lang="ru-RU" sz="2000" dirty="0">
                <a:latin typeface="Times New Roman" pitchFamily="18" charset="0"/>
                <a:cs typeface="Times New Roman" pitchFamily="18" charset="0"/>
              </a:rPr>
              <a:t>, коллективизм).</a:t>
            </a:r>
            <a:br>
              <a:rPr lang="ru-RU" sz="2000" dirty="0">
                <a:latin typeface="Times New Roman" pitchFamily="18" charset="0"/>
                <a:cs typeface="Times New Roman" pitchFamily="18" charset="0"/>
              </a:rPr>
            </a:br>
            <a:r>
              <a:rPr lang="kk-KZ"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Ресей</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Шығыстың </a:t>
            </a:r>
            <a:r>
              <a:rPr lang="ru-RU" sz="2000" dirty="0">
                <a:latin typeface="Times New Roman" pitchFamily="18" charset="0"/>
                <a:cs typeface="Times New Roman" pitchFamily="18" charset="0"/>
              </a:rPr>
              <a:t>да</a:t>
            </a:r>
            <a:r>
              <a:rPr lang="kk-KZ" sz="2000" dirty="0">
                <a:latin typeface="Times New Roman" pitchFamily="18" charset="0"/>
                <a:cs typeface="Times New Roman" pitchFamily="18" charset="0"/>
              </a:rPr>
              <a:t>,</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Батыстың жағына </a:t>
            </a:r>
            <a:r>
              <a:rPr lang="ru-RU" sz="2000" dirty="0">
                <a:latin typeface="Times New Roman" pitchFamily="18" charset="0"/>
                <a:cs typeface="Times New Roman" pitchFamily="18" charset="0"/>
              </a:rPr>
              <a:t>да </a:t>
            </a:r>
            <a:r>
              <a:rPr lang="ru-RU" sz="2000" dirty="0" err="1">
                <a:latin typeface="Times New Roman" pitchFamily="18" charset="0"/>
                <a:cs typeface="Times New Roman" pitchFamily="18" charset="0"/>
              </a:rPr>
              <a:t>аумауы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тиіс</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Ресей</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Шығыс </a:t>
            </a:r>
            <a:r>
              <a:rPr lang="ru-RU" sz="2000" dirty="0">
                <a:latin typeface="Times New Roman" pitchFamily="18" charset="0"/>
                <a:cs typeface="Times New Roman" pitchFamily="18" charset="0"/>
              </a:rPr>
              <a:t>пен </a:t>
            </a:r>
            <a:r>
              <a:rPr lang="ru-RU" sz="2000" dirty="0" err="1">
                <a:latin typeface="Times New Roman" pitchFamily="18" charset="0"/>
                <a:cs typeface="Times New Roman" pitchFamily="18" charset="0"/>
              </a:rPr>
              <a:t>Батыс</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арасында</a:t>
            </a:r>
            <a:r>
              <a:rPr lang="kk-KZ" sz="2000" dirty="0">
                <a:latin typeface="Times New Roman" pitchFamily="18" charset="0"/>
                <a:cs typeface="Times New Roman" pitchFamily="18" charset="0"/>
              </a:rPr>
              <a:t>ғ</a:t>
            </a:r>
            <a:r>
              <a:rPr lang="ru-RU" sz="2000" dirty="0" err="1">
                <a:latin typeface="Times New Roman" pitchFamily="18" charset="0"/>
                <a:cs typeface="Times New Roman" pitchFamily="18" charset="0"/>
              </a:rPr>
              <a:t>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аралы</a:t>
            </a:r>
            <a:r>
              <a:rPr lang="kk-KZ" sz="2000" dirty="0">
                <a:latin typeface="Times New Roman" pitchFamily="18" charset="0"/>
                <a:cs typeface="Times New Roman" pitchFamily="18" charset="0"/>
              </a:rPr>
              <a:t>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рөлде қалып,</a:t>
            </a:r>
            <a:r>
              <a:rPr lang="ru-RU" sz="2000" dirty="0">
                <a:latin typeface="Times New Roman" pitchFamily="18" charset="0"/>
                <a:cs typeface="Times New Roman" pitchFamily="18" charset="0"/>
              </a:rPr>
              <a:t> </a:t>
            </a:r>
            <a:r>
              <a:rPr lang="kk-KZ" sz="2000" dirty="0">
                <a:latin typeface="Times New Roman" pitchFamily="18" charset="0"/>
                <a:cs typeface="Times New Roman" pitchFamily="18" charset="0"/>
              </a:rPr>
              <a:t>ө</a:t>
            </a:r>
            <a:r>
              <a:rPr lang="ru-RU" sz="2000" dirty="0" err="1">
                <a:latin typeface="Times New Roman" pitchFamily="18" charset="0"/>
                <a:cs typeface="Times New Roman" pitchFamily="18" charset="0"/>
              </a:rPr>
              <a:t>зінің тарихи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миссияс</a:t>
            </a:r>
            <a:r>
              <a:rPr lang="kk-KZ" sz="2000" dirty="0">
                <a:latin typeface="Times New Roman" pitchFamily="18" charset="0"/>
                <a:cs typeface="Times New Roman" pitchFamily="18" charset="0"/>
              </a:rPr>
              <a:t>ын</a:t>
            </a:r>
            <a:r>
              <a:rPr lang="ru-RU" sz="2000" dirty="0">
                <a:latin typeface="Times New Roman" pitchFamily="18" charset="0"/>
                <a:cs typeface="Times New Roman" pitchFamily="18" charset="0"/>
              </a:rPr>
              <a:t>а </a:t>
            </a:r>
            <a:r>
              <a:rPr lang="ru-RU" sz="2000" dirty="0" err="1">
                <a:latin typeface="Times New Roman" pitchFamily="18" charset="0"/>
                <a:cs typeface="Times New Roman" pitchFamily="18" charset="0"/>
              </a:rPr>
              <a:t>орындауы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қажет</a:t>
            </a:r>
            <a:r>
              <a:rPr lang="ru-RU" sz="2000" dirty="0">
                <a:latin typeface="Times New Roman" pitchFamily="18" charset="0"/>
                <a:cs typeface="Times New Roman" pitchFamily="18" charset="0"/>
              </a:rPr>
              <a:t>. Ал </a:t>
            </a:r>
            <a:r>
              <a:rPr lang="ru-RU" sz="2000" dirty="0" err="1">
                <a:latin typeface="Times New Roman" pitchFamily="18" charset="0"/>
                <a:cs typeface="Times New Roman" pitchFamily="18" charset="0"/>
              </a:rPr>
              <a:t>Ресейдің тарих</a:t>
            </a:r>
            <a:r>
              <a:rPr lang="kk-KZ" sz="2000" dirty="0">
                <a:latin typeface="Times New Roman" pitchFamily="18" charset="0"/>
                <a:cs typeface="Times New Roman" pitchFamily="18" charset="0"/>
              </a:rPr>
              <a:t>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миссиясы</a:t>
            </a:r>
            <a:r>
              <a:rPr lang="ru-RU" sz="2000" dirty="0">
                <a:latin typeface="Times New Roman" pitchFamily="18" charset="0"/>
                <a:cs typeface="Times New Roman" pitchFamily="18" charset="0"/>
              </a:rPr>
              <a:t> - </a:t>
            </a:r>
            <a:r>
              <a:rPr lang="ru-RU" sz="2000" dirty="0" err="1">
                <a:latin typeface="Times New Roman" pitchFamily="18" charset="0"/>
                <a:cs typeface="Times New Roman" pitchFamily="18" charset="0"/>
              </a:rPr>
              <a:t>Жердегі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"Құдай Патшалығын" (яғни, мейірбандылық </a:t>
            </a:r>
            <a:r>
              <a:rPr lang="ru-RU" sz="2000" dirty="0">
                <a:latin typeface="Times New Roman" pitchFamily="18" charset="0"/>
                <a:cs typeface="Times New Roman" pitchFamily="18" charset="0"/>
              </a:rPr>
              <a:t>пен </a:t>
            </a:r>
            <a:r>
              <a:rPr lang="ru-RU" sz="2000" dirty="0" err="1">
                <a:latin typeface="Times New Roman" pitchFamily="18" charset="0"/>
                <a:cs typeface="Times New Roman" pitchFamily="18" charset="0"/>
              </a:rPr>
              <a:t>махаббат</a:t>
            </a:r>
            <a:r>
              <a:rPr lang="kk-KZ" sz="2000" dirty="0">
                <a:latin typeface="Times New Roman" pitchFamily="18" charset="0"/>
                <a:cs typeface="Times New Roman" pitchFamily="18" charset="0"/>
              </a:rPr>
              <a:t>қ</a:t>
            </a:r>
            <a:r>
              <a:rPr lang="ru-RU" sz="2000" dirty="0">
                <a:latin typeface="Times New Roman" pitchFamily="18" charset="0"/>
                <a:cs typeface="Times New Roman" pitchFamily="18" charset="0"/>
              </a:rPr>
              <a:t>а </a:t>
            </a:r>
            <a:r>
              <a:rPr lang="kk-KZ" sz="2000" dirty="0">
                <a:latin typeface="Times New Roman" pitchFamily="18" charset="0"/>
                <a:cs typeface="Times New Roman" pitchFamily="18" charset="0"/>
              </a:rPr>
              <a:t>н</a:t>
            </a:r>
            <a:r>
              <a:rPr lang="ru-RU" sz="2000" dirty="0" err="1">
                <a:latin typeface="Times New Roman" pitchFamily="18" charset="0"/>
                <a:cs typeface="Times New Roman" pitchFamily="18" charset="0"/>
              </a:rPr>
              <a:t>егізделген</a:t>
            </a:r>
            <a:r>
              <a:rPr lang="ru-RU" sz="2000" dirty="0">
                <a:latin typeface="Times New Roman" pitchFamily="18" charset="0"/>
                <a:cs typeface="Times New Roman" pitchFamily="18" charset="0"/>
              </a:rPr>
              <a:t> </a:t>
            </a:r>
            <a:r>
              <a:rPr lang="kk-KZ" sz="2000" dirty="0">
                <a:latin typeface="Times New Roman" pitchFamily="18" charset="0"/>
                <a:cs typeface="Times New Roman" pitchFamily="18" charset="0"/>
              </a:rPr>
              <a:t>қ</a:t>
            </a:r>
            <a:r>
              <a:rPr lang="ru-RU" sz="2000" dirty="0" err="1">
                <a:latin typeface="Times New Roman" pitchFamily="18" charset="0"/>
                <a:cs typeface="Times New Roman" pitchFamily="18" charset="0"/>
              </a:rPr>
              <a:t>оғамды</a:t>
            </a:r>
            <a:r>
              <a:rPr lang="ru-RU" sz="2000" dirty="0">
                <a:latin typeface="Times New Roman" pitchFamily="18" charset="0"/>
                <a:cs typeface="Times New Roman" pitchFamily="18" charset="0"/>
              </a:rPr>
              <a:t>) </a:t>
            </a:r>
            <a:r>
              <a:rPr lang="kk-KZ" sz="2000" dirty="0">
                <a:latin typeface="Times New Roman" pitchFamily="18" charset="0"/>
                <a:cs typeface="Times New Roman" pitchFamily="18" charset="0"/>
              </a:rPr>
              <a:t>қ</a:t>
            </a:r>
            <a:r>
              <a:rPr lang="ru-RU" sz="2000" dirty="0" err="1">
                <a:latin typeface="Times New Roman" pitchFamily="18" charset="0"/>
                <a:cs typeface="Times New Roman" pitchFamily="18" charset="0"/>
              </a:rPr>
              <a:t>ұру.</a:t>
            </a:r>
            <a:r>
              <a:rPr lang="ru-RU" sz="2000" dirty="0">
                <a:latin typeface="Times New Roman" pitchFamily="18" charset="0"/>
                <a:cs typeface="Times New Roman" pitchFamily="18" charset="0"/>
              </a:rPr>
              <a:t/>
            </a:r>
            <a:br>
              <a:rPr lang="ru-RU" sz="2000" dirty="0">
                <a:latin typeface="Times New Roman" pitchFamily="18" charset="0"/>
                <a:cs typeface="Times New Roman" pitchFamily="18" charset="0"/>
              </a:rPr>
            </a:br>
            <a:r>
              <a:rPr lang="kk-KZ" sz="2000" dirty="0">
                <a:latin typeface="Times New Roman" pitchFamily="18" charset="0"/>
                <a:cs typeface="Times New Roman" pitchFamily="18" charset="0"/>
              </a:rPr>
              <a:t>     Б</a:t>
            </a:r>
            <a:r>
              <a:rPr lang="ru-RU" sz="2000" dirty="0" err="1">
                <a:latin typeface="Times New Roman" pitchFamily="18" charset="0"/>
                <a:cs typeface="Times New Roman" pitchFamily="18" charset="0"/>
              </a:rPr>
              <a:t>ердяев</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философиясы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эсхатологиялық сипатта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алда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"ақырзаман'' тұрғанына сенді</a:t>
            </a:r>
            <a:r>
              <a:rPr lang="ru-RU" sz="2000" dirty="0">
                <a:latin typeface="Times New Roman" pitchFamily="18" charset="0"/>
                <a:cs typeface="Times New Roman" pitchFamily="18" charset="0"/>
              </a:rPr>
              <a:t>).</a:t>
            </a:r>
            <a:br>
              <a:rPr lang="ru-RU" sz="2000" dirty="0">
                <a:latin typeface="Times New Roman" pitchFamily="18" charset="0"/>
                <a:cs typeface="Times New Roman" pitchFamily="18" charset="0"/>
              </a:rPr>
            </a:br>
            <a:endParaRPr lang="ru-RU"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6858000"/>
          </a:xfrm>
          <a:ln/>
        </p:spPr>
        <p:style>
          <a:lnRef idx="3">
            <a:schemeClr val="lt1"/>
          </a:lnRef>
          <a:fillRef idx="1">
            <a:schemeClr val="accent6"/>
          </a:fillRef>
          <a:effectRef idx="1">
            <a:schemeClr val="accent6"/>
          </a:effectRef>
          <a:fontRef idx="minor">
            <a:schemeClr val="lt1"/>
          </a:fontRef>
        </p:style>
        <p:txBody>
          <a:bodyPr>
            <a:normAutofit fontScale="90000"/>
          </a:bodyPr>
          <a:lstStyle/>
          <a:p>
            <a:pPr algn="l"/>
            <a:r>
              <a:rPr lang="kk-KZ" sz="2000" b="1" dirty="0">
                <a:solidFill>
                  <a:schemeClr val="tx1"/>
                </a:solidFill>
                <a:latin typeface="Times New Roman" pitchFamily="18" charset="0"/>
                <a:cs typeface="Times New Roman" pitchFamily="18" charset="0"/>
              </a:rPr>
              <a:t> </a:t>
            </a:r>
            <a:r>
              <a:rPr lang="ru-RU" sz="2000" b="1" dirty="0">
                <a:solidFill>
                  <a:schemeClr val="tx1"/>
                </a:solidFill>
                <a:latin typeface="Times New Roman" pitchFamily="18" charset="0"/>
                <a:cs typeface="Times New Roman" pitchFamily="18" charset="0"/>
              </a:rPr>
              <a:t>П</a:t>
            </a:r>
            <a:r>
              <a:rPr lang="kk-KZ" sz="2000" b="1" dirty="0">
                <a:solidFill>
                  <a:schemeClr val="tx1"/>
                </a:solidFill>
                <a:latin typeface="Times New Roman" pitchFamily="18" charset="0"/>
                <a:cs typeface="Times New Roman" pitchFamily="18" charset="0"/>
              </a:rPr>
              <a:t>.</a:t>
            </a:r>
            <a:r>
              <a:rPr lang="ru-RU" sz="2000" b="1" dirty="0">
                <a:solidFill>
                  <a:schemeClr val="tx1"/>
                </a:solidFill>
                <a:latin typeface="Times New Roman" pitchFamily="18" charset="0"/>
                <a:cs typeface="Times New Roman" pitchFamily="18" charset="0"/>
              </a:rPr>
              <a:t>Сорокин</a:t>
            </a:r>
            <a:r>
              <a:rPr lang="ru-RU" sz="2000" dirty="0">
                <a:solidFill>
                  <a:schemeClr val="tx1"/>
                </a:solidFill>
                <a:latin typeface="Times New Roman" pitchFamily="18" charset="0"/>
                <a:cs typeface="Times New Roman" pitchFamily="18" charset="0"/>
              </a:rPr>
              <a:t> (1889-1968) — </a:t>
            </a:r>
            <a:r>
              <a:rPr lang="ru-RU" sz="2000" dirty="0" err="1">
                <a:solidFill>
                  <a:schemeClr val="tx1"/>
                </a:solidFill>
                <a:latin typeface="Times New Roman" pitchFamily="18" charset="0"/>
                <a:cs typeface="Times New Roman" pitchFamily="18" charset="0"/>
              </a:rPr>
              <a:t>АҚШ-та өмір </a:t>
            </a:r>
            <a:r>
              <a:rPr lang="ru-RU" sz="2000" dirty="0">
                <a:solidFill>
                  <a:schemeClr val="tx1"/>
                </a:solidFill>
                <a:latin typeface="Times New Roman" pitchFamily="18" charset="0"/>
                <a:cs typeface="Times New Roman" pitchFamily="18" charset="0"/>
              </a:rPr>
              <a:t>с</a:t>
            </a:r>
            <a:r>
              <a:rPr lang="kk-KZ" sz="2000" dirty="0">
                <a:solidFill>
                  <a:schemeClr val="tx1"/>
                </a:solidFill>
                <a:latin typeface="Times New Roman" pitchFamily="18" charset="0"/>
                <a:cs typeface="Times New Roman" pitchFamily="18" charset="0"/>
              </a:rPr>
              <a:t>ү</a:t>
            </a:r>
            <a:r>
              <a:rPr lang="ru-RU" sz="2000" dirty="0" err="1">
                <a:solidFill>
                  <a:schemeClr val="tx1"/>
                </a:solidFill>
                <a:latin typeface="Times New Roman" pitchFamily="18" charset="0"/>
                <a:cs typeface="Times New Roman" pitchFamily="18" charset="0"/>
              </a:rPr>
              <a:t>ріп</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адам</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және қоғам тақырыбын зерт</a:t>
            </a:r>
            <a:r>
              <a:rPr lang="kk-KZ" sz="2000" dirty="0">
                <a:solidFill>
                  <a:schemeClr val="tx1"/>
                </a:solidFill>
                <a:latin typeface="Times New Roman" pitchFamily="18" charset="0"/>
                <a:cs typeface="Times New Roman" pitchFamily="18" charset="0"/>
              </a:rPr>
              <a:t>т</a:t>
            </a:r>
            <a:r>
              <a:rPr lang="ru-RU" sz="2000" dirty="0" err="1">
                <a:solidFill>
                  <a:schemeClr val="tx1"/>
                </a:solidFill>
                <a:latin typeface="Times New Roman" pitchFamily="18" charset="0"/>
                <a:cs typeface="Times New Roman" pitchFamily="18" charset="0"/>
              </a:rPr>
              <a:t>еген</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орыс</a:t>
            </a:r>
            <a:r>
              <a:rPr lang="ru-RU" sz="2000" dirty="0">
                <a:solidFill>
                  <a:schemeClr val="tx1"/>
                </a:solidFill>
                <a:latin typeface="Times New Roman" pitchFamily="18" charset="0"/>
                <a:cs typeface="Times New Roman" pitchFamily="18" charset="0"/>
              </a:rPr>
              <a:t> философы. Сорокин </a:t>
            </a:r>
            <a:r>
              <a:rPr lang="ru-RU" sz="2000" dirty="0" err="1">
                <a:solidFill>
                  <a:schemeClr val="tx1"/>
                </a:solidFill>
                <a:latin typeface="Times New Roman" pitchFamily="18" charset="0"/>
                <a:cs typeface="Times New Roman" pitchFamily="18" charset="0"/>
              </a:rPr>
              <a:t>Батыс</a:t>
            </a:r>
            <a:r>
              <a:rPr lang="ru-RU" sz="2000" dirty="0">
                <a:solidFill>
                  <a:schemeClr val="tx1"/>
                </a:solidFill>
                <a:latin typeface="Times New Roman" pitchFamily="18" charset="0"/>
                <a:cs typeface="Times New Roman" pitchFamily="18" charset="0"/>
              </a:rPr>
              <a:t> </a:t>
            </a:r>
            <a:r>
              <a:rPr lang="kk-KZ" sz="2000" dirty="0">
                <a:solidFill>
                  <a:schemeClr val="tx1"/>
                </a:solidFill>
                <a:latin typeface="Times New Roman" pitchFamily="18" charset="0"/>
                <a:cs typeface="Times New Roman" pitchFamily="18" charset="0"/>
              </a:rPr>
              <a:t>қ</a:t>
            </a:r>
            <a:r>
              <a:rPr lang="ru-RU" sz="2000" dirty="0" err="1">
                <a:solidFill>
                  <a:schemeClr val="tx1"/>
                </a:solidFill>
                <a:latin typeface="Times New Roman" pitchFamily="18" charset="0"/>
                <a:cs typeface="Times New Roman" pitchFamily="18" charset="0"/>
              </a:rPr>
              <a:t>оғамына </a:t>
            </a:r>
            <a:r>
              <a:rPr lang="ru-RU" sz="2000" dirty="0">
                <a:solidFill>
                  <a:schemeClr val="tx1"/>
                </a:solidFill>
                <a:latin typeface="Times New Roman" pitchFamily="18" charset="0"/>
                <a:cs typeface="Times New Roman" pitchFamily="18" charset="0"/>
              </a:rPr>
              <a:t>аса </a:t>
            </a:r>
            <a:r>
              <a:rPr lang="ru-RU" sz="2000" dirty="0" err="1">
                <a:solidFill>
                  <a:schemeClr val="tx1"/>
                </a:solidFill>
                <a:latin typeface="Times New Roman" pitchFamily="18" charset="0"/>
                <a:cs typeface="Times New Roman" pitchFamily="18" charset="0"/>
              </a:rPr>
              <a:t>маңызды теорияларды</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берді</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Олар</a:t>
            </a:r>
            <a:r>
              <a:rPr lang="ru-RU" sz="2000" dirty="0">
                <a:solidFill>
                  <a:schemeClr val="tx1"/>
                </a:solidFill>
                <a:latin typeface="Times New Roman" pitchFamily="18" charset="0"/>
                <a:cs typeface="Times New Roman" pitchFamily="18" charset="0"/>
              </a:rPr>
              <a:t>:</a:t>
            </a:r>
            <a:br>
              <a:rPr lang="ru-RU" sz="2000" dirty="0">
                <a:solidFill>
                  <a:schemeClr val="tx1"/>
                </a:solidFill>
                <a:latin typeface="Times New Roman" pitchFamily="18" charset="0"/>
                <a:cs typeface="Times New Roman" pitchFamily="18" charset="0"/>
              </a:rPr>
            </a:br>
            <a:r>
              <a:rPr lang="ru-RU" sz="2000" dirty="0">
                <a:solidFill>
                  <a:schemeClr val="tx1"/>
                </a:solidFill>
                <a:latin typeface="Times New Roman" pitchFamily="18" charset="0"/>
                <a:cs typeface="Times New Roman" pitchFamily="18" charset="0"/>
              </a:rPr>
              <a:t>1. стратификация;</a:t>
            </a:r>
            <a:br>
              <a:rPr lang="ru-RU" sz="2000" dirty="0">
                <a:solidFill>
                  <a:schemeClr val="tx1"/>
                </a:solidFill>
                <a:latin typeface="Times New Roman" pitchFamily="18" charset="0"/>
                <a:cs typeface="Times New Roman" pitchFamily="18" charset="0"/>
              </a:rPr>
            </a:br>
            <a:r>
              <a:rPr lang="ru-RU" sz="2000" dirty="0">
                <a:solidFill>
                  <a:schemeClr val="tx1"/>
                </a:solidFill>
                <a:latin typeface="Times New Roman" pitchFamily="18" charset="0"/>
                <a:cs typeface="Times New Roman" pitchFamily="18" charset="0"/>
              </a:rPr>
              <a:t>2. </a:t>
            </a:r>
            <a:r>
              <a:rPr lang="kk-KZ" sz="2000" dirty="0">
                <a:solidFill>
                  <a:schemeClr val="tx1"/>
                </a:solidFill>
                <a:latin typeface="Times New Roman" pitchFamily="18" charset="0"/>
                <a:cs typeface="Times New Roman" pitchFamily="18" charset="0"/>
              </a:rPr>
              <a:t>ә</a:t>
            </a:r>
            <a:r>
              <a:rPr lang="ru-RU" sz="2000" dirty="0" err="1">
                <a:solidFill>
                  <a:schemeClr val="tx1"/>
                </a:solidFill>
                <a:latin typeface="Times New Roman" pitchFamily="18" charset="0"/>
                <a:cs typeface="Times New Roman" pitchFamily="18" charset="0"/>
              </a:rPr>
              <a:t>леуметтік</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мобильділік</a:t>
            </a:r>
            <a:r>
              <a:rPr lang="ru-RU" sz="2000" dirty="0">
                <a:solidFill>
                  <a:schemeClr val="tx1"/>
                </a:solidFill>
                <a:latin typeface="Times New Roman" pitchFamily="18" charset="0"/>
                <a:cs typeface="Times New Roman" pitchFamily="18" charset="0"/>
              </a:rPr>
              <a:t>.</a:t>
            </a:r>
            <a:br>
              <a:rPr lang="ru-RU" sz="2000" dirty="0">
                <a:solidFill>
                  <a:schemeClr val="tx1"/>
                </a:solidFill>
                <a:latin typeface="Times New Roman" pitchFamily="18" charset="0"/>
                <a:cs typeface="Times New Roman" pitchFamily="18" charset="0"/>
              </a:rPr>
            </a:br>
            <a:r>
              <a:rPr lang="kk-KZ" sz="2000" dirty="0">
                <a:solidFill>
                  <a:schemeClr val="tx1"/>
                </a:solidFill>
                <a:latin typeface="Times New Roman" pitchFamily="18" charset="0"/>
                <a:cs typeface="Times New Roman" pitchFamily="18" charset="0"/>
              </a:rPr>
              <a:t>     Стратификация — қоғамның (ұлты, кәсібі, кірісі, ықпалы бойынша) көптүрлі әлеуметтік топтарға - страттарға жіктелуі.   Қоғамның тұрақтылығы мен демократияның маңызды көрсеткіші - ел-жұрттың әлеуметтік мобилділігі - бір страттан екінші стратқа оңай өту мүмкіндігіне байланысты болып табылады.</a:t>
            </a:r>
            <a:r>
              <a:rPr lang="ru-RU" sz="2000" dirty="0">
                <a:solidFill>
                  <a:schemeClr val="tx1"/>
                </a:solidFill>
                <a:latin typeface="Times New Roman" pitchFamily="18" charset="0"/>
                <a:cs typeface="Times New Roman" pitchFamily="18" charset="0"/>
              </a:rPr>
              <a:t/>
            </a:r>
            <a:br>
              <a:rPr lang="ru-RU" sz="2000" dirty="0">
                <a:solidFill>
                  <a:schemeClr val="tx1"/>
                </a:solidFill>
                <a:latin typeface="Times New Roman" pitchFamily="18" charset="0"/>
                <a:cs typeface="Times New Roman" pitchFamily="18" charset="0"/>
              </a:rPr>
            </a:br>
            <a:r>
              <a:rPr lang="kk-KZ" sz="2000" b="1" dirty="0">
                <a:solidFill>
                  <a:schemeClr val="tx1"/>
                </a:solidFill>
                <a:latin typeface="Times New Roman" pitchFamily="18" charset="0"/>
                <a:cs typeface="Times New Roman" pitchFamily="18" charset="0"/>
              </a:rPr>
              <a:t> </a:t>
            </a:r>
            <a:r>
              <a:rPr lang="ru-RU" sz="2000" dirty="0">
                <a:solidFill>
                  <a:schemeClr val="tx1"/>
                </a:solidFill>
                <a:latin typeface="Times New Roman" pitchFamily="18" charset="0"/>
                <a:cs typeface="Times New Roman" pitchFamily="18" charset="0"/>
              </a:rPr>
              <a:t/>
            </a:r>
            <a:br>
              <a:rPr lang="ru-RU" sz="2000" dirty="0">
                <a:solidFill>
                  <a:schemeClr val="tx1"/>
                </a:solidFill>
                <a:latin typeface="Times New Roman" pitchFamily="18" charset="0"/>
                <a:cs typeface="Times New Roman" pitchFamily="18" charset="0"/>
              </a:rPr>
            </a:br>
            <a:r>
              <a:rPr lang="kk-KZ" sz="2000" b="1" dirty="0">
                <a:solidFill>
                  <a:schemeClr val="tx1"/>
                </a:solidFill>
                <a:latin typeface="Times New Roman" pitchFamily="18" charset="0"/>
                <a:cs typeface="Times New Roman" pitchFamily="18" charset="0"/>
              </a:rPr>
              <a:t> </a:t>
            </a:r>
            <a:r>
              <a:rPr lang="ru-RU" sz="2000" dirty="0">
                <a:solidFill>
                  <a:schemeClr val="tx1"/>
                </a:solidFill>
                <a:latin typeface="Times New Roman" pitchFamily="18" charset="0"/>
                <a:cs typeface="Times New Roman" pitchFamily="18" charset="0"/>
              </a:rPr>
              <a:t/>
            </a:r>
            <a:br>
              <a:rPr lang="ru-RU" sz="2000" dirty="0">
                <a:solidFill>
                  <a:schemeClr val="tx1"/>
                </a:solidFill>
                <a:latin typeface="Times New Roman" pitchFamily="18" charset="0"/>
                <a:cs typeface="Times New Roman" pitchFamily="18" charset="0"/>
              </a:rPr>
            </a:br>
            <a:r>
              <a:rPr lang="kk-KZ" sz="2000" b="1" dirty="0">
                <a:solidFill>
                  <a:schemeClr val="tx1"/>
                </a:solidFill>
                <a:latin typeface="Times New Roman" pitchFamily="18" charset="0"/>
                <a:cs typeface="Times New Roman" pitchFamily="18" charset="0"/>
              </a:rPr>
              <a:t>    ХУШ-ХХ ғғ. орыс философиясының бағыттары мен ағымдары</a:t>
            </a:r>
            <a:r>
              <a:rPr lang="kk-KZ" sz="2000" dirty="0">
                <a:solidFill>
                  <a:schemeClr val="tx1"/>
                </a:solidFill>
                <a:latin typeface="Times New Roman" pitchFamily="18" charset="0"/>
                <a:cs typeface="Times New Roman" pitchFamily="18" charset="0"/>
              </a:rPr>
              <a:t>            </a:t>
            </a:r>
            <a:r>
              <a:rPr lang="kk-KZ" sz="2000" b="1" dirty="0">
                <a:solidFill>
                  <a:schemeClr val="tx1"/>
                </a:solidFill>
                <a:latin typeface="Times New Roman" pitchFamily="18" charset="0"/>
                <a:cs typeface="Times New Roman" pitchFamily="18" charset="0"/>
              </a:rPr>
              <a:t>Материализм </a:t>
            </a:r>
            <a:r>
              <a:rPr lang="kk-KZ" sz="2000" dirty="0">
                <a:solidFill>
                  <a:schemeClr val="tx1"/>
                </a:solidFill>
                <a:latin typeface="Times New Roman" pitchFamily="18" charset="0"/>
                <a:cs typeface="Times New Roman" pitchFamily="18" charset="0"/>
              </a:rPr>
              <a:t>(Ломоносов, Радищев, Ленин) </a:t>
            </a:r>
            <a:r>
              <a:rPr lang="ru-RU" sz="2000" dirty="0">
                <a:solidFill>
                  <a:schemeClr val="tx1"/>
                </a:solidFill>
                <a:latin typeface="Times New Roman" pitchFamily="18" charset="0"/>
                <a:cs typeface="Times New Roman" pitchFamily="18" charset="0"/>
              </a:rPr>
              <a:t/>
            </a:r>
            <a:br>
              <a:rPr lang="ru-RU" sz="2000" dirty="0">
                <a:solidFill>
                  <a:schemeClr val="tx1"/>
                </a:solidFill>
                <a:latin typeface="Times New Roman" pitchFamily="18" charset="0"/>
                <a:cs typeface="Times New Roman" pitchFamily="18" charset="0"/>
              </a:rPr>
            </a:br>
            <a:r>
              <a:rPr lang="kk-KZ" sz="2000" b="1" dirty="0">
                <a:solidFill>
                  <a:schemeClr val="tx1"/>
                </a:solidFill>
                <a:latin typeface="Times New Roman" pitchFamily="18" charset="0"/>
                <a:cs typeface="Times New Roman" pitchFamily="18" charset="0"/>
              </a:rPr>
              <a:t>Масондық </a:t>
            </a:r>
            <a:r>
              <a:rPr lang="kk-KZ" sz="2000" dirty="0">
                <a:solidFill>
                  <a:schemeClr val="tx1"/>
                </a:solidFill>
                <a:latin typeface="Times New Roman" pitchFamily="18" charset="0"/>
                <a:cs typeface="Times New Roman" pitchFamily="18" charset="0"/>
              </a:rPr>
              <a:t>(Елагин, Шварц, Лопухин, Лабзин) </a:t>
            </a:r>
            <a:r>
              <a:rPr lang="ru-RU" sz="2000" dirty="0">
                <a:solidFill>
                  <a:schemeClr val="tx1"/>
                </a:solidFill>
                <a:latin typeface="Times New Roman" pitchFamily="18" charset="0"/>
                <a:cs typeface="Times New Roman" pitchFamily="18" charset="0"/>
              </a:rPr>
              <a:t/>
            </a:r>
            <a:br>
              <a:rPr lang="ru-RU" sz="2000" dirty="0">
                <a:solidFill>
                  <a:schemeClr val="tx1"/>
                </a:solidFill>
                <a:latin typeface="Times New Roman" pitchFamily="18" charset="0"/>
                <a:cs typeface="Times New Roman" pitchFamily="18" charset="0"/>
              </a:rPr>
            </a:br>
            <a:r>
              <a:rPr lang="kk-KZ" sz="2000" b="1" dirty="0">
                <a:solidFill>
                  <a:schemeClr val="tx1"/>
                </a:solidFill>
                <a:latin typeface="Times New Roman" pitchFamily="18" charset="0"/>
                <a:cs typeface="Times New Roman" pitchFamily="18" charset="0"/>
              </a:rPr>
              <a:t>Батысшылдар </a:t>
            </a:r>
            <a:r>
              <a:rPr lang="kk-KZ" sz="2000" dirty="0">
                <a:solidFill>
                  <a:schemeClr val="tx1"/>
                </a:solidFill>
                <a:latin typeface="Times New Roman" pitchFamily="18" charset="0"/>
                <a:cs typeface="Times New Roman" pitchFamily="18" charset="0"/>
              </a:rPr>
              <a:t>(Грановский, Бакунин, Герцен, Огарев, Белинский) </a:t>
            </a:r>
            <a:r>
              <a:rPr lang="kk-KZ" sz="2000" b="1" dirty="0">
                <a:solidFill>
                  <a:schemeClr val="tx1"/>
                </a:solidFill>
                <a:latin typeface="Times New Roman" pitchFamily="18" charset="0"/>
                <a:cs typeface="Times New Roman" pitchFamily="18" charset="0"/>
              </a:rPr>
              <a:t>Славянофилдер</a:t>
            </a:r>
            <a:r>
              <a:rPr lang="kk-KZ" sz="2000" dirty="0">
                <a:solidFill>
                  <a:schemeClr val="tx1"/>
                </a:solidFill>
                <a:latin typeface="Times New Roman" pitchFamily="18" charset="0"/>
                <a:cs typeface="Times New Roman" pitchFamily="18" charset="0"/>
              </a:rPr>
              <a:t> - (Киреевский, Хомяков, Самарин, ағайынды Аксаковтар) </a:t>
            </a:r>
            <a:r>
              <a:rPr lang="kk-KZ" sz="2000" b="1" dirty="0">
                <a:solidFill>
                  <a:schemeClr val="tx1"/>
                </a:solidFill>
                <a:latin typeface="Times New Roman" pitchFamily="18" charset="0"/>
                <a:cs typeface="Times New Roman" pitchFamily="18" charset="0"/>
              </a:rPr>
              <a:t>Жершілдер</a:t>
            </a:r>
            <a:r>
              <a:rPr lang="kk-KZ" sz="2000" dirty="0">
                <a:solidFill>
                  <a:schemeClr val="tx1"/>
                </a:solidFill>
                <a:latin typeface="Times New Roman" pitchFamily="18" charset="0"/>
                <a:cs typeface="Times New Roman" pitchFamily="18" charset="0"/>
              </a:rPr>
              <a:t> - (Григорьев, Страхов, Данилевский, Леонтьев, Достоевский) </a:t>
            </a:r>
            <a:r>
              <a:rPr lang="kk-KZ" sz="2000" b="1" dirty="0">
                <a:solidFill>
                  <a:schemeClr val="tx1"/>
                </a:solidFill>
                <a:latin typeface="Times New Roman" pitchFamily="18" charset="0"/>
                <a:cs typeface="Times New Roman" pitchFamily="18" charset="0"/>
              </a:rPr>
              <a:t>Революцияшыл-демократтар </a:t>
            </a:r>
            <a:r>
              <a:rPr lang="kk-KZ" sz="2000" dirty="0">
                <a:solidFill>
                  <a:schemeClr val="tx1"/>
                </a:solidFill>
                <a:latin typeface="Times New Roman" pitchFamily="18" charset="0"/>
                <a:cs typeface="Times New Roman" pitchFamily="18" charset="0"/>
              </a:rPr>
              <a:t>- (Чернышевский, Добролюбов, Писарев) </a:t>
            </a:r>
            <a:r>
              <a:rPr lang="kk-KZ" sz="2000" b="1" dirty="0">
                <a:solidFill>
                  <a:schemeClr val="tx1"/>
                </a:solidFill>
                <a:latin typeface="Times New Roman" pitchFamily="18" charset="0"/>
                <a:cs typeface="Times New Roman" pitchFamily="18" charset="0"/>
              </a:rPr>
              <a:t>Халықшылдар </a:t>
            </a:r>
            <a:r>
              <a:rPr lang="kk-KZ" sz="2000" dirty="0">
                <a:solidFill>
                  <a:schemeClr val="tx1"/>
                </a:solidFill>
                <a:latin typeface="Times New Roman" pitchFamily="18" charset="0"/>
                <a:cs typeface="Times New Roman" pitchFamily="18" charset="0"/>
              </a:rPr>
              <a:t>- (Ткачев, Лавров, Бакунин, Кропоткин)</a:t>
            </a:r>
            <a:r>
              <a:rPr lang="ru-RU" sz="2000" dirty="0">
                <a:solidFill>
                  <a:schemeClr val="tx1"/>
                </a:solidFill>
                <a:latin typeface="Times New Roman" pitchFamily="18" charset="0"/>
                <a:cs typeface="Times New Roman" pitchFamily="18" charset="0"/>
              </a:rPr>
              <a:t/>
            </a:r>
            <a:br>
              <a:rPr lang="ru-RU" sz="2000" dirty="0">
                <a:solidFill>
                  <a:schemeClr val="tx1"/>
                </a:solidFill>
                <a:latin typeface="Times New Roman" pitchFamily="18" charset="0"/>
                <a:cs typeface="Times New Roman" pitchFamily="18" charset="0"/>
              </a:rPr>
            </a:br>
            <a:r>
              <a:rPr lang="ru-RU" sz="2000" b="1" dirty="0" err="1">
                <a:solidFill>
                  <a:schemeClr val="tx1"/>
                </a:solidFill>
                <a:latin typeface="Times New Roman" pitchFamily="18" charset="0"/>
                <a:cs typeface="Times New Roman" pitchFamily="18" charset="0"/>
              </a:rPr>
              <a:t>Діни</a:t>
            </a:r>
            <a:r>
              <a:rPr lang="ru-RU" sz="2000" b="1" dirty="0">
                <a:solidFill>
                  <a:schemeClr val="tx1"/>
                </a:solidFill>
                <a:latin typeface="Times New Roman" pitchFamily="18" charset="0"/>
                <a:cs typeface="Times New Roman" pitchFamily="18" charset="0"/>
              </a:rPr>
              <a:t> философия</a:t>
            </a:r>
            <a:r>
              <a:rPr lang="ru-RU" sz="2000" dirty="0">
                <a:solidFill>
                  <a:schemeClr val="tx1"/>
                </a:solidFill>
                <a:latin typeface="Times New Roman" pitchFamily="18" charset="0"/>
                <a:cs typeface="Times New Roman" pitchFamily="18" charset="0"/>
              </a:rPr>
              <a:t> - (Сковорода, Толстой, Федоров, Соловьев, Бердяев, Булгаков, Франк, </a:t>
            </a:r>
            <a:r>
              <a:rPr lang="ru-RU" sz="2000" dirty="0" err="1">
                <a:solidFill>
                  <a:schemeClr val="tx1"/>
                </a:solidFill>
                <a:latin typeface="Times New Roman" pitchFamily="18" charset="0"/>
                <a:cs typeface="Times New Roman" pitchFamily="18" charset="0"/>
              </a:rPr>
              <a:t>Лосский</a:t>
            </a:r>
            <a:r>
              <a:rPr lang="ru-RU" sz="2000" dirty="0">
                <a:solidFill>
                  <a:schemeClr val="tx1"/>
                </a:solidFill>
                <a:latin typeface="Times New Roman" pitchFamily="18" charset="0"/>
                <a:cs typeface="Times New Roman" pitchFamily="18" charset="0"/>
              </a:rPr>
              <a:t>, Шестов, Флоренский, Андреев).</a:t>
            </a:r>
            <a:br>
              <a:rPr lang="ru-RU" sz="2000" dirty="0">
                <a:solidFill>
                  <a:schemeClr val="tx1"/>
                </a:solidFill>
                <a:latin typeface="Times New Roman" pitchFamily="18" charset="0"/>
                <a:cs typeface="Times New Roman" pitchFamily="18" charset="0"/>
              </a:rPr>
            </a:br>
            <a:r>
              <a:rPr lang="ru-RU" sz="2000" b="1" dirty="0" err="1">
                <a:solidFill>
                  <a:schemeClr val="tx1"/>
                </a:solidFill>
                <a:latin typeface="Times New Roman" pitchFamily="18" charset="0"/>
                <a:cs typeface="Times New Roman" pitchFamily="18" charset="0"/>
              </a:rPr>
              <a:t>Орыс</a:t>
            </a:r>
            <a:r>
              <a:rPr lang="ru-RU" sz="2000" b="1" dirty="0">
                <a:solidFill>
                  <a:schemeClr val="tx1"/>
                </a:solidFill>
                <a:latin typeface="Times New Roman" pitchFamily="18" charset="0"/>
                <a:cs typeface="Times New Roman" pitchFamily="18" charset="0"/>
              </a:rPr>
              <a:t> </a:t>
            </a:r>
            <a:r>
              <a:rPr lang="ru-RU" sz="2000" b="1" dirty="0" err="1">
                <a:solidFill>
                  <a:schemeClr val="tx1"/>
                </a:solidFill>
                <a:latin typeface="Times New Roman" pitchFamily="18" charset="0"/>
                <a:cs typeface="Times New Roman" pitchFamily="18" charset="0"/>
              </a:rPr>
              <a:t>марксизмі</a:t>
            </a:r>
            <a:r>
              <a:rPr lang="ru-RU" sz="2000" b="1" dirty="0">
                <a:solidFill>
                  <a:schemeClr val="tx1"/>
                </a:solidFill>
                <a:latin typeface="Times New Roman" pitchFamily="18" charset="0"/>
                <a:cs typeface="Times New Roman" pitchFamily="18" charset="0"/>
              </a:rPr>
              <a:t> </a:t>
            </a:r>
            <a:r>
              <a:rPr lang="ru-RU" sz="2000" dirty="0">
                <a:solidFill>
                  <a:schemeClr val="tx1"/>
                </a:solidFill>
                <a:latin typeface="Times New Roman" pitchFamily="18" charset="0"/>
                <a:cs typeface="Times New Roman" pitchFamily="18" charset="0"/>
              </a:rPr>
              <a:t>- (Плеханов, Ленин)</a:t>
            </a:r>
            <a:br>
              <a:rPr lang="ru-RU" sz="2000" dirty="0">
                <a:solidFill>
                  <a:schemeClr val="tx1"/>
                </a:solidFill>
                <a:latin typeface="Times New Roman" pitchFamily="18" charset="0"/>
                <a:cs typeface="Times New Roman" pitchFamily="18" charset="0"/>
              </a:rPr>
            </a:br>
            <a:r>
              <a:rPr lang="ru-RU" sz="2000" b="1" dirty="0" err="1">
                <a:solidFill>
                  <a:schemeClr val="tx1"/>
                </a:solidFill>
                <a:latin typeface="Times New Roman" pitchFamily="18" charset="0"/>
                <a:cs typeface="Times New Roman" pitchFamily="18" charset="0"/>
              </a:rPr>
              <a:t>Орыс</a:t>
            </a:r>
            <a:r>
              <a:rPr lang="ru-RU" sz="2000" b="1" dirty="0">
                <a:solidFill>
                  <a:schemeClr val="tx1"/>
                </a:solidFill>
                <a:latin typeface="Times New Roman" pitchFamily="18" charset="0"/>
                <a:cs typeface="Times New Roman" pitchFamily="18" charset="0"/>
              </a:rPr>
              <a:t> косм</a:t>
            </a:r>
            <a:r>
              <a:rPr lang="kk-KZ" sz="2000" b="1" dirty="0">
                <a:solidFill>
                  <a:schemeClr val="tx1"/>
                </a:solidFill>
                <a:latin typeface="Times New Roman" pitchFamily="18" charset="0"/>
                <a:cs typeface="Times New Roman" pitchFamily="18" charset="0"/>
              </a:rPr>
              <a:t>и</a:t>
            </a:r>
            <a:r>
              <a:rPr lang="ru-RU" sz="2000" b="1" dirty="0" err="1">
                <a:solidFill>
                  <a:schemeClr val="tx1"/>
                </a:solidFill>
                <a:latin typeface="Times New Roman" pitchFamily="18" charset="0"/>
                <a:cs typeface="Times New Roman" pitchFamily="18" charset="0"/>
              </a:rPr>
              <a:t>змі</a:t>
            </a:r>
            <a:r>
              <a:rPr lang="ru-RU" sz="2000" b="1" dirty="0">
                <a:solidFill>
                  <a:schemeClr val="tx1"/>
                </a:solidFill>
                <a:latin typeface="Times New Roman" pitchFamily="18" charset="0"/>
                <a:cs typeface="Times New Roman" pitchFamily="18" charset="0"/>
              </a:rPr>
              <a:t> </a:t>
            </a:r>
            <a:r>
              <a:rPr lang="ru-RU" sz="2000" dirty="0">
                <a:solidFill>
                  <a:schemeClr val="tx1"/>
                </a:solidFill>
                <a:latin typeface="Times New Roman" pitchFamily="18" charset="0"/>
                <a:cs typeface="Times New Roman" pitchFamily="18" charset="0"/>
              </a:rPr>
              <a:t>- (Одоевский, Сухово-Кобылин, Федоров, Б</a:t>
            </a:r>
            <a:r>
              <a:rPr lang="kk-KZ" sz="2000" dirty="0">
                <a:solidFill>
                  <a:schemeClr val="tx1"/>
                </a:solidFill>
                <a:latin typeface="Times New Roman" pitchFamily="18" charset="0"/>
                <a:cs typeface="Times New Roman" pitchFamily="18" charset="0"/>
              </a:rPr>
              <a:t>а</a:t>
            </a:r>
            <a:r>
              <a:rPr lang="ru-RU" sz="2000" dirty="0" err="1">
                <a:solidFill>
                  <a:schemeClr val="tx1"/>
                </a:solidFill>
                <a:latin typeface="Times New Roman" pitchFamily="18" charset="0"/>
                <a:cs typeface="Times New Roman" pitchFamily="18" charset="0"/>
              </a:rPr>
              <a:t>таев</a:t>
            </a:r>
            <a:r>
              <a:rPr lang="ru-RU" sz="2000" dirty="0">
                <a:solidFill>
                  <a:schemeClr val="tx1"/>
                </a:solidFill>
                <a:latin typeface="Times New Roman" pitchFamily="18" charset="0"/>
                <a:cs typeface="Times New Roman" pitchFamily="18" charset="0"/>
              </a:rPr>
              <a:t>, Соловьев, </a:t>
            </a:r>
            <a:r>
              <a:rPr lang="ru-RU" sz="2000" dirty="0" err="1">
                <a:solidFill>
                  <a:schemeClr val="tx1"/>
                </a:solidFill>
                <a:latin typeface="Times New Roman" pitchFamily="18" charset="0"/>
                <a:cs typeface="Times New Roman" pitchFamily="18" charset="0"/>
              </a:rPr>
              <a:t>Блаватская</a:t>
            </a:r>
            <a:r>
              <a:rPr lang="ru-RU" sz="2000" dirty="0">
                <a:solidFill>
                  <a:schemeClr val="tx1"/>
                </a:solidFill>
                <a:latin typeface="Times New Roman" pitchFamily="18" charset="0"/>
                <a:cs typeface="Times New Roman" pitchFamily="18" charset="0"/>
              </a:rPr>
              <a:t>, Умов, </a:t>
            </a:r>
            <a:r>
              <a:rPr lang="ru-RU" sz="2000" dirty="0" err="1">
                <a:solidFill>
                  <a:schemeClr val="tx1"/>
                </a:solidFill>
                <a:latin typeface="Times New Roman" pitchFamily="18" charset="0"/>
                <a:cs typeface="Times New Roman" pitchFamily="18" charset="0"/>
              </a:rPr>
              <a:t>Циолк</a:t>
            </a:r>
            <a:r>
              <a:rPr lang="kk-KZ" sz="2000" dirty="0">
                <a:solidFill>
                  <a:schemeClr val="tx1"/>
                </a:solidFill>
                <a:latin typeface="Times New Roman" pitchFamily="18" charset="0"/>
                <a:cs typeface="Times New Roman" pitchFamily="18" charset="0"/>
              </a:rPr>
              <a:t>о</a:t>
            </a:r>
            <a:r>
              <a:rPr lang="ru-RU" sz="2000" dirty="0" err="1">
                <a:solidFill>
                  <a:schemeClr val="tx1"/>
                </a:solidFill>
                <a:latin typeface="Times New Roman" pitchFamily="18" charset="0"/>
                <a:cs typeface="Times New Roman" pitchFamily="18" charset="0"/>
              </a:rPr>
              <a:t>вский</a:t>
            </a:r>
            <a:r>
              <a:rPr lang="ru-RU" sz="2000" dirty="0">
                <a:solidFill>
                  <a:schemeClr val="tx1"/>
                </a:solidFill>
                <a:latin typeface="Times New Roman" pitchFamily="18" charset="0"/>
                <a:cs typeface="Times New Roman" pitchFamily="18" charset="0"/>
              </a:rPr>
              <a:t>, Флоренский, Чижевский, Рерих, </a:t>
            </a:r>
            <a:r>
              <a:rPr lang="ru-RU" sz="2000" dirty="0" err="1">
                <a:solidFill>
                  <a:schemeClr val="tx1"/>
                </a:solidFill>
                <a:latin typeface="Times New Roman" pitchFamily="18" charset="0"/>
                <a:cs typeface="Times New Roman" pitchFamily="18" charset="0"/>
              </a:rPr>
              <a:t>Манеев</a:t>
            </a:r>
            <a:r>
              <a:rPr lang="ru-RU" sz="2000" dirty="0">
                <a:solidFill>
                  <a:schemeClr val="tx1"/>
                </a:solidFill>
                <a:latin typeface="Times New Roman" pitchFamily="18" charset="0"/>
                <a:cs typeface="Times New Roman" pitchFamily="18" charset="0"/>
              </a:rPr>
              <a:t>)</a:t>
            </a:r>
            <a:br>
              <a:rPr lang="ru-RU" sz="2000" dirty="0">
                <a:solidFill>
                  <a:schemeClr val="tx1"/>
                </a:solidFill>
                <a:latin typeface="Times New Roman" pitchFamily="18" charset="0"/>
                <a:cs typeface="Times New Roman" pitchFamily="18" charset="0"/>
              </a:rPr>
            </a:br>
            <a:r>
              <a:rPr lang="ru-RU" sz="2000" b="1" dirty="0">
                <a:solidFill>
                  <a:schemeClr val="tx1"/>
                </a:solidFill>
                <a:latin typeface="Times New Roman" pitchFamily="18" charset="0"/>
                <a:cs typeface="Times New Roman" pitchFamily="18" charset="0"/>
              </a:rPr>
              <a:t>Теософия </a:t>
            </a:r>
            <a:r>
              <a:rPr lang="ru-RU" sz="2000" b="1" dirty="0" err="1">
                <a:solidFill>
                  <a:schemeClr val="tx1"/>
                </a:solidFill>
                <a:latin typeface="Times New Roman" pitchFamily="18" charset="0"/>
                <a:cs typeface="Times New Roman" pitchFamily="18" charset="0"/>
              </a:rPr>
              <a:t>және Тірі</a:t>
            </a:r>
            <a:r>
              <a:rPr lang="ru-RU" sz="2000" b="1" dirty="0">
                <a:solidFill>
                  <a:schemeClr val="tx1"/>
                </a:solidFill>
                <a:latin typeface="Times New Roman" pitchFamily="18" charset="0"/>
                <a:cs typeface="Times New Roman" pitchFamily="18" charset="0"/>
              </a:rPr>
              <a:t> Этика</a:t>
            </a:r>
            <a:r>
              <a:rPr lang="ru-RU" sz="2000" dirty="0">
                <a:solidFill>
                  <a:schemeClr val="tx1"/>
                </a:solidFill>
                <a:latin typeface="Times New Roman" pitchFamily="18" charset="0"/>
                <a:cs typeface="Times New Roman" pitchFamily="18" charset="0"/>
              </a:rPr>
              <a:t> - (</a:t>
            </a:r>
            <a:r>
              <a:rPr lang="ru-RU" sz="2000" dirty="0" err="1">
                <a:solidFill>
                  <a:schemeClr val="tx1"/>
                </a:solidFill>
                <a:latin typeface="Times New Roman" pitchFamily="18" charset="0"/>
                <a:cs typeface="Times New Roman" pitchFamily="18" charset="0"/>
              </a:rPr>
              <a:t>Блаватская</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Рерихтер</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Абрамовтар</a:t>
            </a:r>
            <a:r>
              <a:rPr lang="ru-RU" sz="2000" dirty="0">
                <a:solidFill>
                  <a:schemeClr val="tx1"/>
                </a:solidFill>
                <a:latin typeface="Times New Roman" pitchFamily="18" charset="0"/>
                <a:cs typeface="Times New Roman" pitchFamily="18" charset="0"/>
              </a:rPr>
              <a:t>)</a:t>
            </a:r>
            <a:br>
              <a:rPr lang="ru-RU" sz="2000" dirty="0">
                <a:solidFill>
                  <a:schemeClr val="tx1"/>
                </a:solidFill>
                <a:latin typeface="Times New Roman" pitchFamily="18" charset="0"/>
                <a:cs typeface="Times New Roman" pitchFamily="18" charset="0"/>
              </a:rPr>
            </a:br>
            <a:r>
              <a:rPr lang="ru-RU" sz="2000" b="1" dirty="0">
                <a:solidFill>
                  <a:schemeClr val="tx1"/>
                </a:solidFill>
                <a:latin typeface="Times New Roman" pitchFamily="18" charset="0"/>
                <a:cs typeface="Times New Roman" pitchFamily="18" charset="0"/>
              </a:rPr>
              <a:t>Маркс</a:t>
            </a:r>
            <a:r>
              <a:rPr lang="kk-KZ" sz="2000" b="1" dirty="0">
                <a:solidFill>
                  <a:schemeClr val="tx1"/>
                </a:solidFill>
                <a:latin typeface="Times New Roman" pitchFamily="18" charset="0"/>
                <a:cs typeface="Times New Roman" pitchFamily="18" charset="0"/>
              </a:rPr>
              <a:t>из</a:t>
            </a:r>
            <a:r>
              <a:rPr lang="ru-RU" sz="2000" b="1" dirty="0">
                <a:solidFill>
                  <a:schemeClr val="tx1"/>
                </a:solidFill>
                <a:latin typeface="Times New Roman" pitchFamily="18" charset="0"/>
                <a:cs typeface="Times New Roman" pitchFamily="18" charset="0"/>
              </a:rPr>
              <a:t>м-ленинизм </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Аксельрод</a:t>
            </a:r>
            <a:r>
              <a:rPr lang="ru-RU" sz="2000" dirty="0">
                <a:solidFill>
                  <a:schemeClr val="tx1"/>
                </a:solidFill>
                <a:latin typeface="Times New Roman" pitchFamily="18" charset="0"/>
                <a:cs typeface="Times New Roman" pitchFamily="18" charset="0"/>
              </a:rPr>
              <a:t>, Деборин, Митин, </a:t>
            </a:r>
            <a:r>
              <a:rPr lang="ru-RU" sz="2000" dirty="0" err="1">
                <a:solidFill>
                  <a:schemeClr val="tx1"/>
                </a:solidFill>
                <a:latin typeface="Times New Roman" pitchFamily="18" charset="0"/>
                <a:cs typeface="Times New Roman" pitchFamily="18" charset="0"/>
              </a:rPr>
              <a:t>Ильенков</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Мамчур</a:t>
            </a:r>
            <a:r>
              <a:rPr lang="ru-RU" sz="2000" dirty="0">
                <a:solidFill>
                  <a:schemeClr val="tx1"/>
                </a:solidFill>
                <a:latin typeface="Times New Roman" pitchFamily="18" charset="0"/>
                <a:cs typeface="Times New Roman" pitchFamily="18" charset="0"/>
              </a:rPr>
              <a:t>, Степин, </a:t>
            </a:r>
            <a:r>
              <a:rPr lang="ru-RU" sz="2000" dirty="0" err="1">
                <a:solidFill>
                  <a:schemeClr val="tx1"/>
                </a:solidFill>
                <a:latin typeface="Times New Roman" pitchFamily="18" charset="0"/>
                <a:cs typeface="Times New Roman" pitchFamily="18" charset="0"/>
              </a:rPr>
              <a:t>Ке</a:t>
            </a:r>
            <a:r>
              <a:rPr lang="kk-KZ" sz="2000" dirty="0">
                <a:solidFill>
                  <a:schemeClr val="tx1"/>
                </a:solidFill>
                <a:latin typeface="Times New Roman" pitchFamily="18" charset="0"/>
                <a:cs typeface="Times New Roman" pitchFamily="18" charset="0"/>
              </a:rPr>
              <a:t>л</a:t>
            </a:r>
            <a:r>
              <a:rPr lang="ru-RU" sz="2000" dirty="0" err="1">
                <a:solidFill>
                  <a:schemeClr val="tx1"/>
                </a:solidFill>
                <a:latin typeface="Times New Roman" pitchFamily="18" charset="0"/>
                <a:cs typeface="Times New Roman" pitchFamily="18" charset="0"/>
              </a:rPr>
              <a:t>ле</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Барулин</a:t>
            </a:r>
            <a:r>
              <a:rPr lang="ru-RU" sz="2000" dirty="0">
                <a:solidFill>
                  <a:schemeClr val="tx1"/>
                </a:solidFill>
                <a:latin typeface="Times New Roman" pitchFamily="18" charset="0"/>
                <a:cs typeface="Times New Roman" pitchFamily="18" charset="0"/>
              </a:rPr>
              <a:t> т.б.)</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dirty="0" smtClean="0"/>
              <a:t>Әдебиеттер:</a:t>
            </a:r>
            <a:endParaRPr lang="ru-RU" dirty="0"/>
          </a:p>
        </p:txBody>
      </p:sp>
      <p:sp>
        <p:nvSpPr>
          <p:cNvPr id="3" name="Содержимое 2"/>
          <p:cNvSpPr>
            <a:spLocks noGrp="1"/>
          </p:cNvSpPr>
          <p:nvPr>
            <p:ph idx="1"/>
          </p:nvPr>
        </p:nvSpPr>
        <p:spPr/>
        <p:txBody>
          <a:bodyPr>
            <a:normAutofit fontScale="92500"/>
          </a:bodyPr>
          <a:lstStyle/>
          <a:p>
            <a:pPr lvl="0"/>
            <a:r>
              <a:rPr lang="kk-KZ" dirty="0" smtClean="0">
                <a:latin typeface="Times New Roman" pitchFamily="18" charset="0"/>
                <a:cs typeface="Times New Roman" pitchFamily="18" charset="0"/>
              </a:rPr>
              <a:t>Антология мировой философии В 4-х т. М., Мысль 1969-1972</a:t>
            </a:r>
            <a:endParaRPr lang="ru-RU" dirty="0" smtClean="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Ницше Ф. Веселая наука М., 2002.</a:t>
            </a:r>
            <a:endParaRPr lang="ru-RU" dirty="0" smtClean="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Шопенгауэр А. Афоризмы жительской мудрости М., 1990.</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Қосымша:</a:t>
            </a:r>
            <a:endParaRPr lang="ru-RU" dirty="0" smtClean="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Алтай Ж., Қасабек А., Мұхамбетәли Қ. Философия тарихы. Алматы 1999</a:t>
            </a:r>
            <a:endParaRPr lang="ru-RU" dirty="0" smtClean="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Нысанбаев Ә., Әбжанов Т. Философияның қысқаша тарихы. Алматы, 1999</a:t>
            </a:r>
            <a:endParaRPr lang="ru-RU" dirty="0" smtClean="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Тұрғынбаев Ә. Х. Философия Алматы 2001.</a:t>
            </a:r>
            <a:endParaRPr lang="ru-RU" dirty="0" smtClean="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С.Мырзалы Философия Алматы, 2009.</a:t>
            </a:r>
          </a:p>
          <a:p>
            <a:pPr lvl="0">
              <a:buNone/>
            </a:pP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571472" y="785794"/>
            <a:ext cx="7929618" cy="5429288"/>
          </a:xfrm>
        </p:spPr>
        <p:style>
          <a:lnRef idx="1">
            <a:schemeClr val="accent2"/>
          </a:lnRef>
          <a:fillRef idx="2">
            <a:schemeClr val="accent2"/>
          </a:fillRef>
          <a:effectRef idx="1">
            <a:schemeClr val="accent2"/>
          </a:effectRef>
          <a:fontRef idx="minor">
            <a:schemeClr val="dk1"/>
          </a:fontRef>
        </p:style>
        <p:txBody>
          <a:bodyPr>
            <a:normAutofit/>
          </a:bodyPr>
          <a:lstStyle/>
          <a:p>
            <a:endParaRPr lang="kk-KZ" sz="6000" dirty="0" smtClean="0">
              <a:solidFill>
                <a:srgbClr val="FF0000"/>
              </a:solidFill>
              <a:latin typeface="Arno Pro Caption" pitchFamily="18" charset="0"/>
            </a:endParaRPr>
          </a:p>
          <a:p>
            <a:r>
              <a:rPr lang="kk-KZ" sz="6000" dirty="0" smtClean="0">
                <a:solidFill>
                  <a:srgbClr val="FF0000"/>
                </a:solidFill>
                <a:latin typeface="Arno Pro Caption" pitchFamily="18" charset="0"/>
              </a:rPr>
              <a:t>НАЗАРЛАРЫҢЫЗҒА РАХМЕТ!!!</a:t>
            </a:r>
            <a:endParaRPr lang="ru-RU" sz="6000" dirty="0">
              <a:solidFill>
                <a:srgbClr val="FF0000"/>
              </a:solidFill>
              <a:latin typeface="Arno Pro Captio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908720"/>
            <a:ext cx="2098576" cy="508918"/>
          </a:xfrm>
        </p:spPr>
        <p:txBody>
          <a:bodyPr>
            <a:noAutofit/>
          </a:bodyPr>
          <a:lstStyle/>
          <a:p>
            <a:r>
              <a:rPr lang="kk-KZ" sz="2800" dirty="0" smtClean="0">
                <a:latin typeface="Times New Roman" pitchFamily="18" charset="0"/>
                <a:cs typeface="Times New Roman" pitchFamily="18" charset="0"/>
              </a:rPr>
              <a:t>Мақсаты:</a:t>
            </a:r>
            <a:endParaRPr lang="ru-RU" sz="2800" dirty="0">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a:bodyPr>
          <a:lstStyle/>
          <a:p>
            <a:r>
              <a:rPr lang="kk-KZ" sz="1800" b="1" dirty="0" smtClean="0">
                <a:latin typeface="Times New Roman" pitchFamily="18" charset="0"/>
                <a:cs typeface="Times New Roman" pitchFamily="18" charset="0"/>
              </a:rPr>
              <a:t>Студенттер осы дәріс тақырыбын игеріп болғаннан соң 20 ғасырдағы кеңестік мәдениет контексіндегі </a:t>
            </a:r>
            <a:r>
              <a:rPr lang="kk-KZ" sz="1800" b="1" dirty="0" err="1" smtClean="0">
                <a:latin typeface="Times New Roman" pitchFamily="18" charset="0"/>
                <a:cs typeface="Times New Roman" pitchFamily="18" charset="0"/>
              </a:rPr>
              <a:t>марсктік</a:t>
            </a:r>
            <a:r>
              <a:rPr lang="kk-KZ" sz="1800" b="1" dirty="0" smtClean="0">
                <a:latin typeface="Times New Roman" pitchFamily="18" charset="0"/>
                <a:cs typeface="Times New Roman" pitchFamily="18" charset="0"/>
              </a:rPr>
              <a:t> философия және посткеңестік </a:t>
            </a:r>
            <a:r>
              <a:rPr lang="kk-KZ" sz="1800" b="1" dirty="0" err="1" smtClean="0">
                <a:latin typeface="Times New Roman" pitchFamily="18" charset="0"/>
                <a:cs typeface="Times New Roman" pitchFamily="18" charset="0"/>
              </a:rPr>
              <a:t>философиятуралы</a:t>
            </a:r>
            <a:r>
              <a:rPr lang="kk-KZ" sz="1800" b="1" dirty="0" smtClean="0">
                <a:latin typeface="Times New Roman" pitchFamily="18" charset="0"/>
                <a:cs typeface="Times New Roman" pitchFamily="18" charset="0"/>
              </a:rPr>
              <a:t>  толық мағлұматтар мен деректерді сараптауға қабілетті</a:t>
            </a:r>
            <a:endParaRPr lang="ru-RU" sz="1800" b="1" dirty="0">
              <a:latin typeface="Times New Roman" pitchFamily="18" charset="0"/>
              <a:cs typeface="Times New Roman" pitchFamily="18" charset="0"/>
            </a:endParaRPr>
          </a:p>
        </p:txBody>
      </p:sp>
      <p:sp>
        <p:nvSpPr>
          <p:cNvPr id="4" name="Содержимое 2"/>
          <p:cNvSpPr txBox="1">
            <a:spLocks/>
          </p:cNvSpPr>
          <p:nvPr/>
        </p:nvSpPr>
        <p:spPr>
          <a:xfrm>
            <a:off x="457200" y="3428997"/>
            <a:ext cx="6563072" cy="864097"/>
          </a:xfrm>
          <a:prstGeom prst="rect">
            <a:avLst/>
          </a:prstGeom>
        </p:spPr>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kk-KZ" sz="2000" smtClean="0">
                <a:latin typeface="Times New Roman" pitchFamily="18" charset="0"/>
                <a:cs typeface="Times New Roman" pitchFamily="18" charset="0"/>
              </a:rPr>
              <a:t>Кеңестік марксистік философия мен посткеңестік философияның ара-қатынасы, сипаты, ерекшелігі.</a:t>
            </a:r>
          </a:p>
          <a:p>
            <a:r>
              <a:rPr lang="kk-KZ" sz="2000" smtClean="0">
                <a:latin typeface="Times New Roman" pitchFamily="18" charset="0"/>
                <a:cs typeface="Times New Roman" pitchFamily="18" charset="0"/>
              </a:rPr>
              <a:t>Кеңестік философтар және олардың көзқарастары, тұжырымдары.</a:t>
            </a:r>
          </a:p>
          <a:p>
            <a:r>
              <a:rPr lang="kk-KZ" sz="2000" smtClean="0">
                <a:latin typeface="Times New Roman" pitchFamily="18" charset="0"/>
                <a:cs typeface="Times New Roman" pitchFamily="18" charset="0"/>
              </a:rPr>
              <a:t>Посткеңестік шеңберіндегі философиялық ойлар.</a:t>
            </a:r>
            <a:endParaRPr lang="ru-RU" sz="2000" dirty="0">
              <a:latin typeface="Times New Roman" pitchFamily="18" charset="0"/>
              <a:cs typeface="Times New Roman" pitchFamily="18" charset="0"/>
            </a:endParaRPr>
          </a:p>
        </p:txBody>
      </p:sp>
      <p:sp>
        <p:nvSpPr>
          <p:cNvPr id="5" name="Заголовок 1"/>
          <p:cNvSpPr txBox="1">
            <a:spLocks/>
          </p:cNvSpPr>
          <p:nvPr/>
        </p:nvSpPr>
        <p:spPr>
          <a:xfrm>
            <a:off x="683568" y="2852936"/>
            <a:ext cx="2016224" cy="432048"/>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k-KZ" sz="2400" smtClean="0">
                <a:latin typeface="Times New Roman" pitchFamily="18" charset="0"/>
                <a:cs typeface="Times New Roman" pitchFamily="18" charset="0"/>
              </a:rPr>
              <a:t>ЖОСПАРЫ:</a:t>
            </a:r>
            <a:endParaRPr lang="ru-RU" sz="24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548680"/>
            <a:ext cx="8496944" cy="5616624"/>
          </a:xfrm>
          <a:solidFill>
            <a:schemeClr val="accent2"/>
          </a:solidFill>
        </p:spPr>
        <p:txBody>
          <a:bodyPr/>
          <a:lstStyle/>
          <a:p>
            <a:pPr marL="0" indent="0">
              <a:buNone/>
            </a:pPr>
            <a:r>
              <a:rPr lang="kk-KZ" dirty="0">
                <a:solidFill>
                  <a:srgbClr val="FFFF00"/>
                </a:solidFill>
                <a:latin typeface="Times New Roman" pitchFamily="18" charset="0"/>
                <a:cs typeface="Times New Roman" pitchFamily="18" charset="0"/>
              </a:rPr>
              <a:t>№ 1мәселелі  сұрақ</a:t>
            </a:r>
            <a:endParaRPr lang="ru-RU" dirty="0">
              <a:solidFill>
                <a:srgbClr val="FFFF00"/>
              </a:solidFill>
              <a:latin typeface="Times New Roman" pitchFamily="18" charset="0"/>
              <a:cs typeface="Times New Roman" pitchFamily="18" charset="0"/>
            </a:endParaRPr>
          </a:p>
          <a:p>
            <a:r>
              <a:rPr lang="kk-KZ" dirty="0" smtClean="0">
                <a:latin typeface="Times New Roman" pitchFamily="18" charset="0"/>
                <a:cs typeface="Times New Roman" pitchFamily="18" charset="0"/>
              </a:rPr>
              <a:t>Посткеңестік философияның өзіне тән ерекшеліктерін атаңыз.</a:t>
            </a:r>
          </a:p>
          <a:p>
            <a:pPr marL="0" indent="0">
              <a:buNone/>
            </a:pPr>
            <a:r>
              <a:rPr lang="kk-KZ" dirty="0">
                <a:solidFill>
                  <a:srgbClr val="FFFF00"/>
                </a:solidFill>
                <a:latin typeface="Times New Roman" pitchFamily="18" charset="0"/>
                <a:cs typeface="Times New Roman" pitchFamily="18" charset="0"/>
              </a:rPr>
              <a:t>№ 2мәселелі  </a:t>
            </a:r>
            <a:r>
              <a:rPr lang="kk-KZ" dirty="0" smtClean="0">
                <a:solidFill>
                  <a:srgbClr val="FFFF00"/>
                </a:solidFill>
                <a:latin typeface="Times New Roman" pitchFamily="18" charset="0"/>
                <a:cs typeface="Times New Roman" pitchFamily="18" charset="0"/>
              </a:rPr>
              <a:t>сұрақ </a:t>
            </a:r>
          </a:p>
          <a:p>
            <a:pPr marL="0" indent="0">
              <a:buNone/>
            </a:pPr>
            <a:r>
              <a:rPr lang="kk-KZ" dirty="0" smtClean="0">
                <a:latin typeface="Times New Roman" pitchFamily="18" charset="0"/>
                <a:cs typeface="Times New Roman" pitchFamily="18" charset="0"/>
              </a:rPr>
              <a:t>Посткеңестік кезеңдегі  қазақ философиясына сипаттама беріңіз.</a:t>
            </a:r>
          </a:p>
          <a:p>
            <a:pPr marL="0" indent="0">
              <a:buNone/>
            </a:pPr>
            <a:r>
              <a:rPr lang="kk-KZ" dirty="0">
                <a:solidFill>
                  <a:srgbClr val="FFFF00"/>
                </a:solidFill>
                <a:latin typeface="Times New Roman" pitchFamily="18" charset="0"/>
                <a:cs typeface="Times New Roman" pitchFamily="18" charset="0"/>
              </a:rPr>
              <a:t>№ </a:t>
            </a:r>
            <a:r>
              <a:rPr lang="kk-KZ" dirty="0" smtClean="0">
                <a:solidFill>
                  <a:srgbClr val="FFFF00"/>
                </a:solidFill>
                <a:latin typeface="Times New Roman" pitchFamily="18" charset="0"/>
                <a:cs typeface="Times New Roman" pitchFamily="18" charset="0"/>
              </a:rPr>
              <a:t>3мәселелі  сұрақ</a:t>
            </a:r>
          </a:p>
          <a:p>
            <a:r>
              <a:rPr lang="kk-KZ" dirty="0" smtClean="0">
                <a:latin typeface="Times New Roman" pitchFamily="18" charset="0"/>
                <a:cs typeface="Times New Roman" pitchFamily="18" charset="0"/>
              </a:rPr>
              <a:t>20 ғасырда марксистік философияның </a:t>
            </a:r>
            <a:r>
              <a:rPr lang="kk-KZ" dirty="0" err="1" smtClean="0">
                <a:latin typeface="Times New Roman" pitchFamily="18" charset="0"/>
                <a:cs typeface="Times New Roman" pitchFamily="18" charset="0"/>
              </a:rPr>
              <a:t>сыңға</a:t>
            </a:r>
            <a:r>
              <a:rPr lang="kk-KZ" dirty="0" smtClean="0">
                <a:latin typeface="Times New Roman" pitchFamily="18" charset="0"/>
                <a:cs typeface="Times New Roman" pitchFamily="18" charset="0"/>
              </a:rPr>
              <a:t> алынуы туралы не айтасыз?</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13372853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6858000"/>
          </a:xfrm>
        </p:spPr>
        <p:style>
          <a:lnRef idx="1">
            <a:schemeClr val="accent3"/>
          </a:lnRef>
          <a:fillRef idx="2">
            <a:schemeClr val="accent3"/>
          </a:fillRef>
          <a:effectRef idx="1">
            <a:schemeClr val="accent3"/>
          </a:effectRef>
          <a:fontRef idx="minor">
            <a:schemeClr val="dk1"/>
          </a:fontRef>
        </p:style>
        <p:txBody>
          <a:bodyPr>
            <a:normAutofit/>
          </a:bodyPr>
          <a:lstStyle/>
          <a:p>
            <a:pPr algn="l"/>
            <a:r>
              <a:rPr lang="en-US" sz="1800" dirty="0" smtClean="0">
                <a:latin typeface="Times New Roman" pitchFamily="18" charset="0"/>
                <a:cs typeface="Times New Roman" pitchFamily="18" charset="0"/>
              </a:rPr>
              <a:t/>
            </a:r>
            <a:br>
              <a:rPr lang="en-US" sz="1800" dirty="0" smtClean="0">
                <a:latin typeface="Times New Roman" pitchFamily="18" charset="0"/>
                <a:cs typeface="Times New Roman" pitchFamily="18" charset="0"/>
              </a:rPr>
            </a:br>
            <a:r>
              <a:rPr lang="en-US" sz="1800" dirty="0">
                <a:latin typeface="Times New Roman" pitchFamily="18" charset="0"/>
                <a:cs typeface="Times New Roman" pitchFamily="18" charset="0"/>
              </a:rPr>
              <a:t/>
            </a:r>
            <a:br>
              <a:rPr lang="en-US" sz="1800" dirty="0">
                <a:latin typeface="Times New Roman" pitchFamily="18" charset="0"/>
                <a:cs typeface="Times New Roman" pitchFamily="18" charset="0"/>
              </a:rPr>
            </a:br>
            <a:r>
              <a:rPr lang="en-US" sz="1800" dirty="0" smtClean="0">
                <a:latin typeface="Times New Roman" pitchFamily="18" charset="0"/>
                <a:cs typeface="Times New Roman" pitchFamily="18" charset="0"/>
              </a:rPr>
              <a:t/>
            </a:r>
            <a:br>
              <a:rPr lang="en-US" sz="1800" dirty="0" smtClean="0">
                <a:latin typeface="Times New Roman" pitchFamily="18" charset="0"/>
                <a:cs typeface="Times New Roman" pitchFamily="18" charset="0"/>
              </a:rPr>
            </a:br>
            <a:r>
              <a:rPr lang="kk-KZ" sz="1800" dirty="0" smtClean="0">
                <a:latin typeface="Times New Roman" pitchFamily="18" charset="0"/>
                <a:cs typeface="Times New Roman" pitchFamily="18" charset="0"/>
              </a:rPr>
              <a:t> </a:t>
            </a:r>
            <a:r>
              <a:rPr lang="kk-KZ" sz="1800" dirty="0">
                <a:latin typeface="Times New Roman" pitchFamily="18" charset="0"/>
                <a:cs typeface="Times New Roman" pitchFamily="18" charset="0"/>
              </a:rPr>
              <a:t>Қазіргі заманғы орыс философиясының басты сипаты мыналар:</a:t>
            </a:r>
            <a:r>
              <a:rPr lang="ru-RU" sz="1800" dirty="0">
                <a:latin typeface="Times New Roman" pitchFamily="18" charset="0"/>
                <a:cs typeface="Times New Roman" pitchFamily="18" charset="0"/>
              </a:rPr>
              <a:t/>
            </a:r>
            <a:br>
              <a:rPr lang="ru-RU" sz="1800" dirty="0">
                <a:latin typeface="Times New Roman" pitchFamily="18" charset="0"/>
                <a:cs typeface="Times New Roman" pitchFamily="18" charset="0"/>
              </a:rPr>
            </a:br>
            <a:r>
              <a:rPr lang="ru-RU" sz="1800" dirty="0">
                <a:latin typeface="Times New Roman" pitchFamily="18" charset="0"/>
                <a:cs typeface="Times New Roman" pitchFamily="18" charset="0"/>
              </a:rPr>
              <a:t>1.   </a:t>
            </a:r>
            <a:r>
              <a:rPr lang="ru-RU" sz="1800" dirty="0" err="1">
                <a:latin typeface="Times New Roman" pitchFamily="18" charset="0"/>
                <a:cs typeface="Times New Roman" pitchFamily="18" charset="0"/>
              </a:rPr>
              <a:t>кеңестік  д</a:t>
            </a:r>
            <a:r>
              <a:rPr lang="kk-KZ" sz="1800" dirty="0">
                <a:latin typeface="Times New Roman" pitchFamily="18" charset="0"/>
                <a:cs typeface="Times New Roman" pitchFamily="18" charset="0"/>
              </a:rPr>
              <a:t>ә</a:t>
            </a:r>
            <a:r>
              <a:rPr lang="ru-RU" sz="1800" dirty="0" err="1">
                <a:latin typeface="Times New Roman" pitchFamily="18" charset="0"/>
                <a:cs typeface="Times New Roman" pitchFamily="18" charset="0"/>
              </a:rPr>
              <a:t>стүрдің</a:t>
            </a:r>
            <a:r>
              <a:rPr lang="ru-RU" sz="1800" dirty="0">
                <a:latin typeface="Times New Roman" pitchFamily="18" charset="0"/>
                <a:cs typeface="Times New Roman" pitchFamily="18" charset="0"/>
              </a:rPr>
              <a:t>  </a:t>
            </a:r>
            <a:r>
              <a:rPr lang="kk-KZ" sz="1800" dirty="0">
                <a:latin typeface="Times New Roman" pitchFamily="18" charset="0"/>
                <a:cs typeface="Times New Roman" pitchFamily="18" charset="0"/>
              </a:rPr>
              <a:t>ә</a:t>
            </a:r>
            <a:r>
              <a:rPr lang="ru-RU" sz="1800" dirty="0" err="1">
                <a:latin typeface="Times New Roman" pitchFamily="18" charset="0"/>
                <a:cs typeface="Times New Roman" pitchFamily="18" charset="0"/>
              </a:rPr>
              <a:t>серінің  күштілігі   </a:t>
            </a:r>
            <a:r>
              <a:rPr lang="ru-RU" sz="1800" dirty="0">
                <a:latin typeface="Times New Roman" pitchFamily="18" charset="0"/>
                <a:cs typeface="Times New Roman" pitchFamily="18" charset="0"/>
              </a:rPr>
              <a:t>(материализм,   </a:t>
            </a:r>
            <a:r>
              <a:rPr lang="ru-RU" sz="1800" dirty="0" err="1">
                <a:latin typeface="Times New Roman" pitchFamily="18" charset="0"/>
                <a:cs typeface="Times New Roman" pitchFamily="18" charset="0"/>
              </a:rPr>
              <a:t>тарихқа   </a:t>
            </a:r>
            <a:r>
              <a:rPr lang="ru-RU" sz="1800" dirty="0">
                <a:latin typeface="Times New Roman" pitchFamily="18" charset="0"/>
                <a:cs typeface="Times New Roman" pitchFamily="18" charset="0"/>
              </a:rPr>
              <a:t>форм</a:t>
            </a:r>
            <a:r>
              <a:rPr lang="kk-KZ" sz="1800" dirty="0">
                <a:latin typeface="Times New Roman" pitchFamily="18" charset="0"/>
                <a:cs typeface="Times New Roman" pitchFamily="18" charset="0"/>
              </a:rPr>
              <a:t>а</a:t>
            </a:r>
            <a:r>
              <a:rPr lang="ru-RU" sz="1800" dirty="0" err="1">
                <a:latin typeface="Times New Roman" pitchFamily="18" charset="0"/>
                <a:cs typeface="Times New Roman" pitchFamily="18" charset="0"/>
              </a:rPr>
              <a:t>ци</a:t>
            </a:r>
            <a:r>
              <a:rPr lang="kk-KZ" sz="1800" dirty="0">
                <a:latin typeface="Times New Roman" pitchFamily="18" charset="0"/>
                <a:cs typeface="Times New Roman" pitchFamily="18" charset="0"/>
              </a:rPr>
              <a:t>я</a:t>
            </a:r>
            <a:r>
              <a:rPr lang="ru-RU" sz="1800" dirty="0" err="1">
                <a:latin typeface="Times New Roman" pitchFamily="18" charset="0"/>
                <a:cs typeface="Times New Roman" pitchFamily="18" charset="0"/>
              </a:rPr>
              <a:t>лы</a:t>
            </a:r>
            <a:r>
              <a:rPr lang="kk-KZ" sz="1800" dirty="0">
                <a:latin typeface="Times New Roman" pitchFamily="18" charset="0"/>
                <a:cs typeface="Times New Roman" pitchFamily="18" charset="0"/>
              </a:rPr>
              <a:t>қ </a:t>
            </a:r>
            <a:r>
              <a:rPr lang="ru-RU" sz="1800" dirty="0" err="1">
                <a:latin typeface="Times New Roman" pitchFamily="18" charset="0"/>
                <a:cs typeface="Times New Roman" pitchFamily="18" charset="0"/>
              </a:rPr>
              <a:t>қат</a:t>
            </a:r>
            <a:r>
              <a:rPr lang="kk-KZ" sz="1800" dirty="0">
                <a:latin typeface="Times New Roman" pitchFamily="18" charset="0"/>
                <a:cs typeface="Times New Roman" pitchFamily="18" charset="0"/>
              </a:rPr>
              <a:t>ын</a:t>
            </a:r>
            <a:r>
              <a:rPr lang="ru-RU" sz="1800" dirty="0">
                <a:latin typeface="Times New Roman" pitchFamily="18" charset="0"/>
                <a:cs typeface="Times New Roman" pitchFamily="18" charset="0"/>
              </a:rPr>
              <a:t>ас);</a:t>
            </a:r>
            <a:br>
              <a:rPr lang="ru-RU" sz="1800" dirty="0">
                <a:latin typeface="Times New Roman" pitchFamily="18" charset="0"/>
                <a:cs typeface="Times New Roman" pitchFamily="18" charset="0"/>
              </a:rPr>
            </a:br>
            <a:r>
              <a:rPr lang="ru-RU" sz="1800" dirty="0">
                <a:latin typeface="Times New Roman" pitchFamily="18" charset="0"/>
                <a:cs typeface="Times New Roman" pitchFamily="18" charset="0"/>
              </a:rPr>
              <a:t>2.  </a:t>
            </a:r>
            <a:r>
              <a:rPr lang="ru-RU" sz="1800" dirty="0" err="1">
                <a:latin typeface="Times New Roman" pitchFamily="18" charset="0"/>
                <a:cs typeface="Times New Roman" pitchFamily="18" charset="0"/>
              </a:rPr>
              <a:t>түрлі бағыттарының (кеңестік, шетелдік</a:t>
            </a:r>
            <a:r>
              <a:rPr lang="ru-RU" sz="1800" dirty="0">
                <a:latin typeface="Times New Roman" pitchFamily="18" charset="0"/>
                <a:cs typeface="Times New Roman" pitchFamily="18" charset="0"/>
              </a:rPr>
              <a:t> т.б.) </a:t>
            </a:r>
            <a:r>
              <a:rPr lang="ru-RU" sz="1800" dirty="0" err="1">
                <a:latin typeface="Times New Roman" pitchFamily="18" charset="0"/>
                <a:cs typeface="Times New Roman" pitchFamily="18" charset="0"/>
              </a:rPr>
              <a:t>жаңаруы, бірігуі</a:t>
            </a:r>
            <a:r>
              <a:rPr lang="ru-RU" sz="1800" dirty="0">
                <a:latin typeface="Times New Roman" pitchFamily="18" charset="0"/>
                <a:cs typeface="Times New Roman" pitchFamily="18" charset="0"/>
              </a:rPr>
              <a:t>;</a:t>
            </a:r>
            <a:br>
              <a:rPr lang="ru-RU" sz="1800" dirty="0">
                <a:latin typeface="Times New Roman" pitchFamily="18" charset="0"/>
                <a:cs typeface="Times New Roman" pitchFamily="18" charset="0"/>
              </a:rPr>
            </a:br>
            <a:r>
              <a:rPr lang="ru-RU" sz="1800" dirty="0">
                <a:latin typeface="Times New Roman" pitchFamily="18" charset="0"/>
                <a:cs typeface="Times New Roman" pitchFamily="18" charset="0"/>
              </a:rPr>
              <a:t>3.  </a:t>
            </a:r>
            <a:r>
              <a:rPr lang="ru-RU" sz="1800" dirty="0" err="1">
                <a:latin typeface="Times New Roman" pitchFamily="18" charset="0"/>
                <a:cs typeface="Times New Roman" pitchFamily="18" charset="0"/>
              </a:rPr>
              <a:t>догмалардан</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тазарып</a:t>
            </a:r>
            <a:r>
              <a:rPr lang="ru-RU" sz="1800" dirty="0">
                <a:latin typeface="Times New Roman" pitchFamily="18" charset="0"/>
                <a:cs typeface="Times New Roman" pitchFamily="18" charset="0"/>
              </a:rPr>
              <a:t> </a:t>
            </a:r>
            <a:r>
              <a:rPr lang="kk-KZ" sz="1800" dirty="0">
                <a:latin typeface="Times New Roman" pitchFamily="18" charset="0"/>
                <a:cs typeface="Times New Roman" pitchFamily="18" charset="0"/>
              </a:rPr>
              <a:t>ә</a:t>
            </a:r>
            <a:r>
              <a:rPr lang="ru-RU" sz="1800" dirty="0" err="1">
                <a:latin typeface="Times New Roman" pitchFamily="18" charset="0"/>
                <a:cs typeface="Times New Roman" pitchFamily="18" charset="0"/>
              </a:rPr>
              <a:t>лемдік</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философияға жақындауы.</a:t>
            </a:r>
            <a:r>
              <a:rPr lang="ru-RU" sz="1800" dirty="0">
                <a:latin typeface="Times New Roman" pitchFamily="18" charset="0"/>
                <a:cs typeface="Times New Roman" pitchFamily="18" charset="0"/>
              </a:rPr>
              <a:t/>
            </a:r>
            <a:br>
              <a:rPr lang="ru-RU" sz="1800" dirty="0">
                <a:latin typeface="Times New Roman" pitchFamily="18" charset="0"/>
                <a:cs typeface="Times New Roman" pitchFamily="18" charset="0"/>
              </a:rPr>
            </a:br>
            <a:r>
              <a:rPr lang="kk-KZ" sz="1800" dirty="0">
                <a:latin typeface="Times New Roman" pitchFamily="18" charset="0"/>
                <a:cs typeface="Times New Roman" pitchFamily="18" charset="0"/>
              </a:rPr>
              <a:t> </a:t>
            </a:r>
            <a:r>
              <a:rPr lang="ru-RU" sz="1800" dirty="0">
                <a:latin typeface="Times New Roman" pitchFamily="18" charset="0"/>
                <a:cs typeface="Times New Roman" pitchFamily="18" charset="0"/>
              </a:rPr>
              <a:t/>
            </a:r>
            <a:br>
              <a:rPr lang="ru-RU" sz="1800" dirty="0">
                <a:latin typeface="Times New Roman" pitchFamily="18" charset="0"/>
                <a:cs typeface="Times New Roman" pitchFamily="18" charset="0"/>
              </a:rPr>
            </a:br>
            <a:r>
              <a:rPr lang="kk-KZ" sz="1800" dirty="0">
                <a:latin typeface="Times New Roman" pitchFamily="18" charset="0"/>
                <a:cs typeface="Times New Roman" pitchFamily="18" charset="0"/>
              </a:rPr>
              <a:t>    XIX гасырдың соңы мен XX ғасыр басындағы орыс халқының философиясының басты бағыттары:</a:t>
            </a:r>
            <a:r>
              <a:rPr lang="ru-RU" sz="1800" dirty="0">
                <a:latin typeface="Times New Roman" pitchFamily="18" charset="0"/>
                <a:cs typeface="Times New Roman" pitchFamily="18" charset="0"/>
              </a:rPr>
              <a:t/>
            </a:r>
            <a:br>
              <a:rPr lang="ru-RU" sz="1800" dirty="0">
                <a:latin typeface="Times New Roman" pitchFamily="18" charset="0"/>
                <a:cs typeface="Times New Roman" pitchFamily="18" charset="0"/>
              </a:rPr>
            </a:br>
            <a:r>
              <a:rPr lang="ru-RU" sz="1800" dirty="0">
                <a:latin typeface="Times New Roman" pitchFamily="18" charset="0"/>
                <a:cs typeface="Times New Roman" pitchFamily="18" charset="0"/>
              </a:rPr>
              <a:t>1. "алтын </a:t>
            </a:r>
            <a:r>
              <a:rPr lang="ru-RU" sz="1800" dirty="0" err="1">
                <a:latin typeface="Times New Roman" pitchFamily="18" charset="0"/>
                <a:cs typeface="Times New Roman" pitchFamily="18" charset="0"/>
              </a:rPr>
              <a:t>ғасырдағы</a:t>
            </a:r>
            <a:r>
              <a:rPr lang="ru-RU" sz="1800" dirty="0">
                <a:latin typeface="Times New Roman" pitchFamily="18" charset="0"/>
                <a:cs typeface="Times New Roman" pitchFamily="18" charset="0"/>
              </a:rPr>
              <a:t>" философия (</a:t>
            </a:r>
            <a:r>
              <a:rPr lang="ru-RU" sz="1800" dirty="0" err="1">
                <a:latin typeface="Times New Roman" pitchFamily="18" charset="0"/>
                <a:cs typeface="Times New Roman" pitchFamily="18" charset="0"/>
              </a:rPr>
              <a:t>діни</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философия</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космизм</a:t>
            </a:r>
            <a:r>
              <a:rPr lang="ru-RU" sz="1800" dirty="0">
                <a:latin typeface="Times New Roman" pitchFamily="18" charset="0"/>
                <a:cs typeface="Times New Roman" pitchFamily="18" charset="0"/>
              </a:rPr>
              <a:t>);</a:t>
            </a:r>
            <a:br>
              <a:rPr lang="ru-RU" sz="1800" dirty="0">
                <a:latin typeface="Times New Roman" pitchFamily="18" charset="0"/>
                <a:cs typeface="Times New Roman" pitchFamily="18" charset="0"/>
              </a:rPr>
            </a:br>
            <a:r>
              <a:rPr lang="ru-RU" sz="1800" dirty="0">
                <a:latin typeface="Times New Roman" pitchFamily="18" charset="0"/>
                <a:cs typeface="Times New Roman" pitchFamily="18" charset="0"/>
              </a:rPr>
              <a:t>2. </a:t>
            </a:r>
            <a:r>
              <a:rPr lang="ru-RU" sz="1800" dirty="0" err="1">
                <a:latin typeface="Times New Roman" pitchFamily="18" charset="0"/>
                <a:cs typeface="Times New Roman" pitchFamily="18" charset="0"/>
              </a:rPr>
              <a:t>ғ</a:t>
            </a:r>
            <a:r>
              <a:rPr lang="kk-KZ" sz="1800" dirty="0">
                <a:latin typeface="Times New Roman" pitchFamily="18" charset="0"/>
                <a:cs typeface="Times New Roman" pitchFamily="18" charset="0"/>
              </a:rPr>
              <a:t>ыл</a:t>
            </a:r>
            <a:r>
              <a:rPr lang="ru-RU" sz="1800" dirty="0" err="1">
                <a:latin typeface="Times New Roman" pitchFamily="18" charset="0"/>
                <a:cs typeface="Times New Roman" pitchFamily="18" charset="0"/>
              </a:rPr>
              <a:t>ыми</a:t>
            </a:r>
            <a:r>
              <a:rPr lang="ru-RU" sz="1800" dirty="0">
                <a:latin typeface="Times New Roman" pitchFamily="18" charset="0"/>
                <a:cs typeface="Times New Roman" pitchFamily="18" charset="0"/>
              </a:rPr>
              <a:t> — </a:t>
            </a:r>
            <a:r>
              <a:rPr lang="ru-RU" sz="1800" dirty="0" err="1">
                <a:latin typeface="Times New Roman" pitchFamily="18" charset="0"/>
                <a:cs typeface="Times New Roman" pitchFamily="18" charset="0"/>
              </a:rPr>
              <a:t>жаратыл</a:t>
            </a:r>
            <a:r>
              <a:rPr lang="kk-KZ" sz="1800" dirty="0">
                <a:latin typeface="Times New Roman" pitchFamily="18" charset="0"/>
                <a:cs typeface="Times New Roman" pitchFamily="18" charset="0"/>
              </a:rPr>
              <a:t>ы</a:t>
            </a:r>
            <a:r>
              <a:rPr lang="ru-RU" sz="1800" dirty="0" err="1">
                <a:latin typeface="Times New Roman" pitchFamily="18" charset="0"/>
                <a:cs typeface="Times New Roman" pitchFamily="18" charset="0"/>
              </a:rPr>
              <a:t>стық </a:t>
            </a:r>
            <a:r>
              <a:rPr lang="ru-RU" sz="1800" dirty="0">
                <a:latin typeface="Times New Roman" pitchFamily="18" charset="0"/>
                <a:cs typeface="Times New Roman" pitchFamily="18" charset="0"/>
              </a:rPr>
              <a:t>философия;</a:t>
            </a:r>
            <a:br>
              <a:rPr lang="ru-RU" sz="1800" dirty="0">
                <a:latin typeface="Times New Roman" pitchFamily="18" charset="0"/>
                <a:cs typeface="Times New Roman" pitchFamily="18" charset="0"/>
              </a:rPr>
            </a:br>
            <a:r>
              <a:rPr lang="ru-RU" sz="1800" dirty="0">
                <a:latin typeface="Times New Roman" pitchFamily="18" charset="0"/>
                <a:cs typeface="Times New Roman" pitchFamily="18" charset="0"/>
              </a:rPr>
              <a:t>3. </a:t>
            </a:r>
            <a:r>
              <a:rPr lang="ru-RU" sz="1800" dirty="0" err="1">
                <a:latin typeface="Times New Roman" pitchFamily="18" charset="0"/>
                <a:cs typeface="Times New Roman" pitchFamily="18" charset="0"/>
              </a:rPr>
              <a:t>кеңестік </a:t>
            </a:r>
            <a:r>
              <a:rPr lang="ru-RU" sz="1800" dirty="0">
                <a:latin typeface="Times New Roman" pitchFamily="18" charset="0"/>
                <a:cs typeface="Times New Roman" pitchFamily="18" charset="0"/>
              </a:rPr>
              <a:t>фил</a:t>
            </a:r>
            <a:r>
              <a:rPr lang="kk-KZ" sz="1800" dirty="0">
                <a:latin typeface="Times New Roman" pitchFamily="18" charset="0"/>
                <a:cs typeface="Times New Roman" pitchFamily="18" charset="0"/>
              </a:rPr>
              <a:t>о</a:t>
            </a:r>
            <a:r>
              <a:rPr lang="ru-RU" sz="1800" dirty="0" err="1">
                <a:latin typeface="Times New Roman" pitchFamily="18" charset="0"/>
                <a:cs typeface="Times New Roman" pitchFamily="18" charset="0"/>
              </a:rPr>
              <a:t>софия</a:t>
            </a:r>
            <a:r>
              <a:rPr lang="ru-RU" sz="1800" dirty="0">
                <a:latin typeface="Times New Roman" pitchFamily="18" charset="0"/>
                <a:cs typeface="Times New Roman" pitchFamily="18" charset="0"/>
              </a:rPr>
              <a:t>;</a:t>
            </a:r>
            <a:br>
              <a:rPr lang="ru-RU" sz="1800" dirty="0">
                <a:latin typeface="Times New Roman" pitchFamily="18" charset="0"/>
                <a:cs typeface="Times New Roman" pitchFamily="18" charset="0"/>
              </a:rPr>
            </a:br>
            <a:r>
              <a:rPr lang="ru-RU" sz="1800" dirty="0">
                <a:latin typeface="Times New Roman" pitchFamily="18" charset="0"/>
                <a:cs typeface="Times New Roman" pitchFamily="18" charset="0"/>
              </a:rPr>
              <a:t>4. </a:t>
            </a:r>
            <a:r>
              <a:rPr lang="ru-RU" sz="1800" dirty="0" err="1">
                <a:latin typeface="Times New Roman" pitchFamily="18" charset="0"/>
                <a:cs typeface="Times New Roman" pitchFamily="18" charset="0"/>
              </a:rPr>
              <a:t>шетелдік</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орыс</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фило</a:t>
            </a:r>
            <a:r>
              <a:rPr lang="kk-KZ" sz="1800" dirty="0">
                <a:latin typeface="Times New Roman" pitchFamily="18" charset="0"/>
                <a:cs typeface="Times New Roman" pitchFamily="18" charset="0"/>
              </a:rPr>
              <a:t>со</a:t>
            </a:r>
            <a:r>
              <a:rPr lang="ru-RU" sz="1800" dirty="0" err="1">
                <a:latin typeface="Times New Roman" pitchFamily="18" charset="0"/>
                <a:cs typeface="Times New Roman" pitchFamily="18" charset="0"/>
              </a:rPr>
              <a:t>фиясы</a:t>
            </a:r>
            <a:r>
              <a:rPr lang="ru-RU" sz="1800" dirty="0">
                <a:latin typeface="Times New Roman" pitchFamily="18" charset="0"/>
                <a:cs typeface="Times New Roman" pitchFamily="18" charset="0"/>
              </a:rPr>
              <a:t>.</a:t>
            </a:r>
            <a:br>
              <a:rPr lang="ru-RU" sz="1800" dirty="0">
                <a:latin typeface="Times New Roman" pitchFamily="18" charset="0"/>
                <a:cs typeface="Times New Roman" pitchFamily="18" charset="0"/>
              </a:rPr>
            </a:br>
            <a:r>
              <a:rPr lang="kk-KZ"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Ресейдің рухани</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тарихындағы </a:t>
            </a:r>
            <a:r>
              <a:rPr lang="ru-RU" sz="1800" dirty="0">
                <a:latin typeface="Times New Roman" pitchFamily="18" charset="0"/>
                <a:cs typeface="Times New Roman" pitchFamily="18" charset="0"/>
              </a:rPr>
              <a:t>"алтын </a:t>
            </a:r>
            <a:r>
              <a:rPr lang="ru-RU" sz="1800" dirty="0" err="1">
                <a:latin typeface="Times New Roman" pitchFamily="18" charset="0"/>
                <a:cs typeface="Times New Roman" pitchFamily="18" charset="0"/>
              </a:rPr>
              <a:t>ғасыр</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деп</a:t>
            </a:r>
            <a:r>
              <a:rPr lang="ru-RU" sz="1800" dirty="0">
                <a:latin typeface="Times New Roman" pitchFamily="18" charset="0"/>
                <a:cs typeface="Times New Roman" pitchFamily="18" charset="0"/>
              </a:rPr>
              <a:t> - </a:t>
            </a:r>
            <a:r>
              <a:rPr lang="en-US" sz="1800" dirty="0">
                <a:latin typeface="Times New Roman" pitchFamily="18" charset="0"/>
                <a:cs typeface="Times New Roman" pitchFamily="18" charset="0"/>
              </a:rPr>
              <a:t>XIX </a:t>
            </a:r>
            <a:r>
              <a:rPr lang="ru-RU" sz="1800" dirty="0" err="1">
                <a:latin typeface="Times New Roman" pitchFamily="18" charset="0"/>
                <a:cs typeface="Times New Roman" pitchFamily="18" charset="0"/>
              </a:rPr>
              <a:t>ғасырдың </a:t>
            </a:r>
            <a:r>
              <a:rPr lang="ru-RU" sz="1800" dirty="0">
                <a:latin typeface="Times New Roman" pitchFamily="18" charset="0"/>
                <a:cs typeface="Times New Roman" pitchFamily="18" charset="0"/>
              </a:rPr>
              <a:t>90-жылдарынан </a:t>
            </a:r>
            <a:r>
              <a:rPr lang="en-US" sz="1800" dirty="0">
                <a:latin typeface="Times New Roman" pitchFamily="18" charset="0"/>
                <a:cs typeface="Times New Roman" pitchFamily="18" charset="0"/>
              </a:rPr>
              <a:t>XX </a:t>
            </a:r>
            <a:r>
              <a:rPr lang="ru-RU" sz="1800" dirty="0" err="1">
                <a:latin typeface="Times New Roman" pitchFamily="18" charset="0"/>
                <a:cs typeface="Times New Roman" pitchFamily="18" charset="0"/>
              </a:rPr>
              <a:t>ғасырд</a:t>
            </a:r>
            <a:r>
              <a:rPr lang="kk-KZ" sz="1800" dirty="0">
                <a:latin typeface="Times New Roman" pitchFamily="18" charset="0"/>
                <a:cs typeface="Times New Roman" pitchFamily="18" charset="0"/>
              </a:rPr>
              <a:t>ың</a:t>
            </a:r>
            <a:r>
              <a:rPr lang="ru-RU" sz="1800" dirty="0">
                <a:latin typeface="Times New Roman" pitchFamily="18" charset="0"/>
                <a:cs typeface="Times New Roman" pitchFamily="18" charset="0"/>
              </a:rPr>
              <a:t> 10-жылдарына </a:t>
            </a:r>
            <a:r>
              <a:rPr lang="ru-RU" sz="1800" dirty="0" err="1">
                <a:latin typeface="Times New Roman" pitchFamily="18" charset="0"/>
                <a:cs typeface="Times New Roman" pitchFamily="18" charset="0"/>
              </a:rPr>
              <a:t>дейінгі</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уақ</a:t>
            </a:r>
            <a:r>
              <a:rPr lang="kk-KZ" sz="1800" dirty="0">
                <a:latin typeface="Times New Roman" pitchFamily="18" charset="0"/>
                <a:cs typeface="Times New Roman" pitchFamily="18" charset="0"/>
              </a:rPr>
              <a:t>ы</a:t>
            </a:r>
            <a:r>
              <a:rPr lang="ru-RU" sz="1800" dirty="0">
                <a:latin typeface="Times New Roman" pitchFamily="18" charset="0"/>
                <a:cs typeface="Times New Roman" pitchFamily="18" charset="0"/>
              </a:rPr>
              <a:t>т </a:t>
            </a:r>
            <a:r>
              <a:rPr lang="ru-RU" sz="1800" dirty="0" err="1">
                <a:latin typeface="Times New Roman" pitchFamily="18" charset="0"/>
                <a:cs typeface="Times New Roman" pitchFamily="18" charset="0"/>
              </a:rPr>
              <a:t>аралығын айтады</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Бұл кезеңге орыс</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әдебиеті </a:t>
            </a:r>
            <a:r>
              <a:rPr lang="ru-RU" sz="1800" dirty="0">
                <a:latin typeface="Times New Roman" pitchFamily="18" charset="0"/>
                <a:cs typeface="Times New Roman" pitchFamily="18" charset="0"/>
              </a:rPr>
              <a:t>мен </a:t>
            </a:r>
            <a:r>
              <a:rPr lang="ru-RU" sz="1800" dirty="0" err="1">
                <a:latin typeface="Times New Roman" pitchFamily="18" charset="0"/>
                <a:cs typeface="Times New Roman" pitchFamily="18" charset="0"/>
              </a:rPr>
              <a:t>өнерінің</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философияс</a:t>
            </a:r>
            <a:r>
              <a:rPr lang="kk-KZ" sz="1800" dirty="0">
                <a:latin typeface="Times New Roman" pitchFamily="18" charset="0"/>
                <a:cs typeface="Times New Roman" pitchFamily="18" charset="0"/>
              </a:rPr>
              <a:t>ын</a:t>
            </a:r>
            <a:r>
              <a:rPr lang="ru-RU" sz="1800" dirty="0" err="1">
                <a:latin typeface="Times New Roman" pitchFamily="18" charset="0"/>
                <a:cs typeface="Times New Roman" pitchFamily="18" charset="0"/>
              </a:rPr>
              <a:t>ың қайта көркеюі </a:t>
            </a:r>
            <a:r>
              <a:rPr lang="ru-RU" sz="1800" dirty="0">
                <a:latin typeface="Times New Roman" pitchFamily="18" charset="0"/>
                <a:cs typeface="Times New Roman" pitchFamily="18" charset="0"/>
              </a:rPr>
              <a:t>(ренессансы) </a:t>
            </a:r>
            <a:r>
              <a:rPr lang="ru-RU" sz="1800" dirty="0" err="1">
                <a:latin typeface="Times New Roman" pitchFamily="18" charset="0"/>
                <a:cs typeface="Times New Roman" pitchFamily="18" charset="0"/>
              </a:rPr>
              <a:t>сәйкес келді</a:t>
            </a:r>
            <a:r>
              <a:rPr lang="ru-RU" sz="1800" dirty="0">
                <a:latin typeface="Times New Roman" pitchFamily="18" charset="0"/>
                <a:cs typeface="Times New Roman" pitchFamily="18" charset="0"/>
              </a:rPr>
              <a:t>.</a:t>
            </a:r>
            <a:br>
              <a:rPr lang="ru-RU" sz="1800" dirty="0">
                <a:latin typeface="Times New Roman" pitchFamily="18" charset="0"/>
                <a:cs typeface="Times New Roman" pitchFamily="18" charset="0"/>
              </a:rPr>
            </a:br>
            <a:r>
              <a:rPr lang="kk-KZ"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Ді</a:t>
            </a:r>
            <a:r>
              <a:rPr lang="kk-KZ" sz="1800" dirty="0">
                <a:latin typeface="Times New Roman" pitchFamily="18" charset="0"/>
                <a:cs typeface="Times New Roman" pitchFamily="18" charset="0"/>
              </a:rPr>
              <a:t>н</a:t>
            </a:r>
            <a:r>
              <a:rPr lang="ru-RU" sz="1800" dirty="0">
                <a:latin typeface="Times New Roman" pitchFamily="18" charset="0"/>
                <a:cs typeface="Times New Roman" pitchFamily="18" charset="0"/>
              </a:rPr>
              <a:t>и </a:t>
            </a:r>
            <a:r>
              <a:rPr lang="ru-RU" sz="1800" dirty="0" err="1">
                <a:latin typeface="Times New Roman" pitchFamily="18" charset="0"/>
                <a:cs typeface="Times New Roman" pitchFamily="18" charset="0"/>
              </a:rPr>
              <a:t>бағыттың басты</a:t>
            </a:r>
            <a:r>
              <a:rPr lang="ru-RU" sz="1800" dirty="0">
                <a:latin typeface="Times New Roman" pitchFamily="18" charset="0"/>
                <a:cs typeface="Times New Roman" pitchFamily="18" charset="0"/>
              </a:rPr>
              <a:t> </a:t>
            </a:r>
            <a:r>
              <a:rPr lang="kk-KZ" sz="1800" dirty="0">
                <a:latin typeface="Times New Roman" pitchFamily="18" charset="0"/>
                <a:cs typeface="Times New Roman" pitchFamily="18" charset="0"/>
              </a:rPr>
              <a:t>ө</a:t>
            </a:r>
            <a:r>
              <a:rPr lang="ru-RU" sz="1800" dirty="0" err="1">
                <a:latin typeface="Times New Roman" pitchFamily="18" charset="0"/>
                <a:cs typeface="Times New Roman" pitchFamily="18" charset="0"/>
              </a:rPr>
              <a:t>кілдері</a:t>
            </a:r>
            <a:r>
              <a:rPr lang="ru-RU" sz="1800" dirty="0">
                <a:latin typeface="Times New Roman" pitchFamily="18" charset="0"/>
                <a:cs typeface="Times New Roman" pitchFamily="18" charset="0"/>
              </a:rPr>
              <a:t>:</a:t>
            </a:r>
            <a:br>
              <a:rPr lang="ru-RU" sz="1800" dirty="0">
                <a:latin typeface="Times New Roman" pitchFamily="18" charset="0"/>
                <a:cs typeface="Times New Roman" pitchFamily="18" charset="0"/>
              </a:rPr>
            </a:br>
            <a:r>
              <a:rPr lang="ru-RU" sz="1800" dirty="0">
                <a:latin typeface="Times New Roman" pitchFamily="18" charset="0"/>
                <a:cs typeface="Times New Roman" pitchFamily="18" charset="0"/>
              </a:rPr>
              <a:t>•    С.Н.Булгаков</a:t>
            </a:r>
            <a:br>
              <a:rPr lang="ru-RU" sz="1800" dirty="0">
                <a:latin typeface="Times New Roman" pitchFamily="18" charset="0"/>
                <a:cs typeface="Times New Roman" pitchFamily="18" charset="0"/>
              </a:rPr>
            </a:b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Ағайынды </a:t>
            </a:r>
            <a:r>
              <a:rPr lang="ru-RU" sz="1800" dirty="0">
                <a:latin typeface="Times New Roman" pitchFamily="18" charset="0"/>
                <a:cs typeface="Times New Roman" pitchFamily="18" charset="0"/>
              </a:rPr>
              <a:t>Труб</a:t>
            </a:r>
            <a:r>
              <a:rPr lang="kk-KZ" sz="1800" dirty="0">
                <a:latin typeface="Times New Roman" pitchFamily="18" charset="0"/>
                <a:cs typeface="Times New Roman" pitchFamily="18" charset="0"/>
              </a:rPr>
              <a:t>е</a:t>
            </a:r>
            <a:r>
              <a:rPr lang="ru-RU" sz="1800" dirty="0" err="1">
                <a:latin typeface="Times New Roman" pitchFamily="18" charset="0"/>
                <a:cs typeface="Times New Roman" pitchFamily="18" charset="0"/>
              </a:rPr>
              <a:t>цкойлар</a:t>
            </a:r>
            <a:r>
              <a:rPr lang="ru-RU" sz="1800" dirty="0">
                <a:latin typeface="Times New Roman" pitchFamily="18" charset="0"/>
                <a:cs typeface="Times New Roman" pitchFamily="18" charset="0"/>
              </a:rPr>
              <a:t/>
            </a:r>
            <a:br>
              <a:rPr lang="ru-RU" sz="1800" dirty="0">
                <a:latin typeface="Times New Roman" pitchFamily="18" charset="0"/>
                <a:cs typeface="Times New Roman" pitchFamily="18" charset="0"/>
              </a:rPr>
            </a:br>
            <a:r>
              <a:rPr lang="ru-RU" sz="1800" dirty="0">
                <a:latin typeface="Times New Roman" pitchFamily="18" charset="0"/>
                <a:cs typeface="Times New Roman" pitchFamily="18" charset="0"/>
              </a:rPr>
              <a:t>•    П.А.Флоренский</a:t>
            </a:r>
            <a:br>
              <a:rPr lang="ru-RU" sz="1800" dirty="0">
                <a:latin typeface="Times New Roman" pitchFamily="18" charset="0"/>
                <a:cs typeface="Times New Roman" pitchFamily="18" charset="0"/>
              </a:rPr>
            </a:br>
            <a:r>
              <a:rPr lang="ru-RU" sz="1800" dirty="0">
                <a:latin typeface="Times New Roman" pitchFamily="18" charset="0"/>
                <a:cs typeface="Times New Roman" pitchFamily="18" charset="0"/>
              </a:rPr>
              <a:t>•    С.Л.Франк</a:t>
            </a:r>
            <a:br>
              <a:rPr lang="ru-RU" sz="1800" dirty="0">
                <a:latin typeface="Times New Roman" pitchFamily="18" charset="0"/>
                <a:cs typeface="Times New Roman" pitchFamily="18" charset="0"/>
              </a:rPr>
            </a:br>
            <a:r>
              <a:rPr lang="kk-KZ" sz="1800" dirty="0">
                <a:latin typeface="Times New Roman" pitchFamily="18" charset="0"/>
                <a:cs typeface="Times New Roman" pitchFamily="18" charset="0"/>
              </a:rPr>
              <a:t> </a:t>
            </a:r>
            <a:endParaRPr lang="ru-RU" sz="1800" dirty="0">
              <a:latin typeface="Times New Roman" pitchFamily="18" charset="0"/>
              <a:cs typeface="Times New Roman" pitchFamily="18" charset="0"/>
            </a:endParaRPr>
          </a:p>
        </p:txBody>
      </p:sp>
      <p:sp>
        <p:nvSpPr>
          <p:cNvPr id="3" name="Волна 2"/>
          <p:cNvSpPr/>
          <p:nvPr/>
        </p:nvSpPr>
        <p:spPr>
          <a:xfrm>
            <a:off x="1928794" y="0"/>
            <a:ext cx="6786610" cy="928646"/>
          </a:xfrm>
          <a:prstGeom prst="wave">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ru-RU"/>
          </a:p>
        </p:txBody>
      </p:sp>
      <p:sp>
        <p:nvSpPr>
          <p:cNvPr id="18433" name="Rectangle 1"/>
          <p:cNvSpPr>
            <a:spLocks noChangeArrowheads="1"/>
          </p:cNvSpPr>
          <p:nvPr/>
        </p:nvSpPr>
        <p:spPr bwMode="auto">
          <a:xfrm>
            <a:off x="2643174" y="0"/>
            <a:ext cx="5357850" cy="707886"/>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000" b="0" i="0" u="none" strike="noStrike" cap="none" normalizeH="0" baseline="0" dirty="0" smtClean="0">
                <a:ln>
                  <a:noFill/>
                </a:ln>
                <a:solidFill>
                  <a:srgbClr val="C00000"/>
                </a:solidFill>
                <a:effectLst/>
                <a:latin typeface="Arial" pitchFamily="34" charset="0"/>
                <a:ea typeface="Times New Roman" pitchFamily="18" charset="0"/>
              </a:rPr>
              <a:t>           </a:t>
            </a:r>
            <a:r>
              <a:rPr kumimoji="0" lang="kk-KZ" sz="2000" b="1" i="0" u="none" strike="noStrike" cap="none" normalizeH="0" baseline="0" dirty="0" smtClean="0">
                <a:ln>
                  <a:noFill/>
                </a:ln>
                <a:solidFill>
                  <a:srgbClr val="C00000"/>
                </a:solidFill>
                <a:effectLst/>
                <a:latin typeface="Arial" pitchFamily="34" charset="0"/>
                <a:ea typeface="Times New Roman" pitchFamily="18" charset="0"/>
              </a:rPr>
              <a:t>XX ғасырдағы</a:t>
            </a:r>
            <a:r>
              <a:rPr kumimoji="0" lang="kk-KZ" sz="2000" b="1" i="0" u="none" strike="noStrike" cap="none" normalizeH="0" dirty="0" smtClean="0">
                <a:ln>
                  <a:noFill/>
                </a:ln>
                <a:solidFill>
                  <a:srgbClr val="C00000"/>
                </a:solidFill>
                <a:effectLst/>
                <a:latin typeface="Arial" pitchFamily="34" charset="0"/>
                <a:ea typeface="Times New Roman" pitchFamily="18" charset="0"/>
              </a:rPr>
              <a:t> </a:t>
            </a:r>
            <a:r>
              <a:rPr kumimoji="0" lang="kk-KZ" sz="2000" b="1" i="0" u="none" strike="noStrike" cap="none" normalizeH="0" baseline="0" dirty="0" smtClean="0">
                <a:ln>
                  <a:noFill/>
                </a:ln>
                <a:solidFill>
                  <a:srgbClr val="C00000"/>
                </a:solidFill>
                <a:effectLst/>
                <a:latin typeface="Arial" pitchFamily="34" charset="0"/>
                <a:ea typeface="Times New Roman" pitchFamily="18" charset="0"/>
              </a:rPr>
              <a:t> кеңестік философия.</a:t>
            </a:r>
            <a:endParaRPr kumimoji="0" lang="kk-KZ" sz="2000" b="0" i="0" u="none" strike="noStrike" cap="none" normalizeH="0" baseline="0" dirty="0" smtClean="0">
              <a:ln>
                <a:noFill/>
              </a:ln>
              <a:solidFill>
                <a:srgbClr val="C00000"/>
              </a:solidFill>
              <a:effectLst/>
              <a:latin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6858000"/>
          </a:xfrm>
        </p:spPr>
        <p:style>
          <a:lnRef idx="3">
            <a:schemeClr val="lt1"/>
          </a:lnRef>
          <a:fillRef idx="1">
            <a:schemeClr val="accent6"/>
          </a:fillRef>
          <a:effectRef idx="1">
            <a:schemeClr val="accent6"/>
          </a:effectRef>
          <a:fontRef idx="minor">
            <a:schemeClr val="lt1"/>
          </a:fontRef>
        </p:style>
        <p:txBody>
          <a:bodyPr>
            <a:normAutofit/>
          </a:bodyPr>
          <a:lstStyle/>
          <a:p>
            <a:pPr algn="l"/>
            <a:r>
              <a:rPr lang="kk-KZ" sz="2000" dirty="0">
                <a:solidFill>
                  <a:schemeClr val="tx1"/>
                </a:solidFill>
                <a:latin typeface="Times New Roman" pitchFamily="18" charset="0"/>
                <a:cs typeface="Times New Roman" pitchFamily="18" charset="0"/>
              </a:rPr>
              <a:t> </a:t>
            </a:r>
            <a:r>
              <a:rPr lang="kk-KZ" sz="2000" b="1" dirty="0">
                <a:solidFill>
                  <a:schemeClr val="tx1"/>
                </a:solidFill>
                <a:latin typeface="Times New Roman" pitchFamily="18" charset="0"/>
                <a:cs typeface="Times New Roman" pitchFamily="18" charset="0"/>
              </a:rPr>
              <a:t>С.Н.Булгаков</a:t>
            </a:r>
            <a:r>
              <a:rPr lang="kk-KZ" sz="2000" dirty="0">
                <a:solidFill>
                  <a:schemeClr val="tx1"/>
                </a:solidFill>
                <a:latin typeface="Times New Roman" pitchFamily="18" charset="0"/>
                <a:cs typeface="Times New Roman" pitchFamily="18" charset="0"/>
              </a:rPr>
              <a:t> (1871-1944) барлық христиандық шіркеулерді бір ғана христиандық "экумендік" Шіркеуге біріктіру туралы идеяны ұсынды. Жер бетіндегі қайғының себебі -бөліністе деп білді. Қоғамдық экономикалық, саяси, рухани салаларға және әрбір саланың өз ішіндегі жікке бөлінуінен. Діндегі христиандық шіркеулердің (православие, католицизм, протестантизм) болінуі.</a:t>
            </a:r>
            <a:r>
              <a:rPr lang="ru-RU" sz="2000" dirty="0">
                <a:solidFill>
                  <a:schemeClr val="tx1"/>
                </a:solidFill>
                <a:latin typeface="Times New Roman" pitchFamily="18" charset="0"/>
                <a:cs typeface="Times New Roman" pitchFamily="18" charset="0"/>
              </a:rPr>
              <a:t/>
            </a:r>
            <a:br>
              <a:rPr lang="ru-RU" sz="2000" dirty="0">
                <a:solidFill>
                  <a:schemeClr val="tx1"/>
                </a:solidFill>
                <a:latin typeface="Times New Roman" pitchFamily="18" charset="0"/>
                <a:cs typeface="Times New Roman" pitchFamily="18" charset="0"/>
              </a:rPr>
            </a:br>
            <a:r>
              <a:rPr lang="kk-KZ" sz="2000" dirty="0">
                <a:solidFill>
                  <a:schemeClr val="tx1"/>
                </a:solidFill>
                <a:latin typeface="Times New Roman" pitchFamily="18" charset="0"/>
                <a:cs typeface="Times New Roman" pitchFamily="18" charset="0"/>
              </a:rPr>
              <a:t>        Ізгілікке жету жолы - адамзатты бір ғана, аса күшті, абсолютті Құдай мен христиандық Шіркеуге топтауда деп білді Булгаков.</a:t>
            </a:r>
            <a:r>
              <a:rPr lang="ru-RU" sz="2000" dirty="0">
                <a:solidFill>
                  <a:schemeClr val="tx1"/>
                </a:solidFill>
                <a:latin typeface="Times New Roman" pitchFamily="18" charset="0"/>
                <a:cs typeface="Times New Roman" pitchFamily="18" charset="0"/>
              </a:rPr>
              <a:t/>
            </a:r>
            <a:br>
              <a:rPr lang="ru-RU" sz="2000" dirty="0">
                <a:solidFill>
                  <a:schemeClr val="tx1"/>
                </a:solidFill>
                <a:latin typeface="Times New Roman" pitchFamily="18" charset="0"/>
                <a:cs typeface="Times New Roman" pitchFamily="18" charset="0"/>
              </a:rPr>
            </a:br>
            <a:r>
              <a:rPr lang="kk-KZ" sz="2000" dirty="0">
                <a:solidFill>
                  <a:schemeClr val="tx1"/>
                </a:solidFill>
                <a:latin typeface="Times New Roman" pitchFamily="18" charset="0"/>
                <a:cs typeface="Times New Roman" pitchFamily="18" charset="0"/>
              </a:rPr>
              <a:t>Булгаков адам тағдырының алдын-ала жазылатындығы және адам өлімінен кейін Кұдай алдында берілетін жауап туралы ойларды ақиқат деп санады.</a:t>
            </a:r>
            <a:r>
              <a:rPr lang="ru-RU" sz="2000" dirty="0">
                <a:solidFill>
                  <a:schemeClr val="tx1"/>
                </a:solidFill>
                <a:latin typeface="Times New Roman" pitchFamily="18" charset="0"/>
                <a:cs typeface="Times New Roman" pitchFamily="18" charset="0"/>
              </a:rPr>
              <a:t/>
            </a:r>
            <a:br>
              <a:rPr lang="ru-RU" sz="2000" dirty="0">
                <a:solidFill>
                  <a:schemeClr val="tx1"/>
                </a:solidFill>
                <a:latin typeface="Times New Roman" pitchFamily="18" charset="0"/>
                <a:cs typeface="Times New Roman" pitchFamily="18" charset="0"/>
              </a:rPr>
            </a:br>
            <a:r>
              <a:rPr lang="kk-KZ" sz="2000" dirty="0">
                <a:solidFill>
                  <a:schemeClr val="tx1"/>
                </a:solidFill>
                <a:latin typeface="Times New Roman" pitchFamily="18" charset="0"/>
                <a:cs typeface="Times New Roman" pitchFamily="18" charset="0"/>
              </a:rPr>
              <a:t>      Діни бағыттың келесі өкілі - философ, священник П.А.Флоренский (1882 ж. туылған, қаза болған жылы белгісіз: 1937/1943).</a:t>
            </a:r>
            <a:r>
              <a:rPr lang="ru-RU" sz="2000" dirty="0">
                <a:solidFill>
                  <a:schemeClr val="tx1"/>
                </a:solidFill>
                <a:latin typeface="Times New Roman" pitchFamily="18" charset="0"/>
                <a:cs typeface="Times New Roman" pitchFamily="18" charset="0"/>
              </a:rPr>
              <a:t/>
            </a:r>
            <a:br>
              <a:rPr lang="ru-RU" sz="2000" dirty="0">
                <a:solidFill>
                  <a:schemeClr val="tx1"/>
                </a:solidFill>
                <a:latin typeface="Times New Roman" pitchFamily="18" charset="0"/>
                <a:cs typeface="Times New Roman" pitchFamily="18" charset="0"/>
              </a:rPr>
            </a:br>
            <a:r>
              <a:rPr lang="kk-KZ" sz="2000" dirty="0">
                <a:solidFill>
                  <a:schemeClr val="tx1"/>
                </a:solidFill>
                <a:latin typeface="Times New Roman" pitchFamily="18" charset="0"/>
                <a:cs typeface="Times New Roman" pitchFamily="18" charset="0"/>
              </a:rPr>
              <a:t>Флоренский пікірінше дүние - өзара байланыстар мен антиномиялардан құралған тұтастық (дүниенің қиындығы мен жүйесіздігі, Құдайдың жалғыздығы мен беріктігі, т.б. қайшылықтар).</a:t>
            </a:r>
            <a:r>
              <a:rPr lang="ru-RU" sz="2000" dirty="0">
                <a:solidFill>
                  <a:schemeClr val="tx1"/>
                </a:solidFill>
                <a:latin typeface="Times New Roman" pitchFamily="18" charset="0"/>
                <a:cs typeface="Times New Roman" pitchFamily="18" charset="0"/>
              </a:rPr>
              <a:t/>
            </a:r>
            <a:br>
              <a:rPr lang="ru-RU" sz="2000" dirty="0">
                <a:solidFill>
                  <a:schemeClr val="tx1"/>
                </a:solidFill>
                <a:latin typeface="Times New Roman" pitchFamily="18" charset="0"/>
                <a:cs typeface="Times New Roman" pitchFamily="18" charset="0"/>
              </a:rPr>
            </a:br>
            <a:r>
              <a:rPr lang="kk-KZ" sz="2000" dirty="0">
                <a:solidFill>
                  <a:schemeClr val="tx1"/>
                </a:solidFill>
                <a:latin typeface="Times New Roman" pitchFamily="18" charset="0"/>
                <a:cs typeface="Times New Roman" pitchFamily="18" charset="0"/>
              </a:rPr>
              <a:t>     Флоренский келешекте ашылатын техникалык жаңалықтар көмегімен материя және рух арасындағы өзара байланыс, уақыт пен кеңістіктің тұрақсыздығы, салыстырмалылығы туралы жаңа түсінікке қол жеткізуге болатынына сенді.</a:t>
            </a:r>
            <a:r>
              <a:rPr lang="ru-RU" sz="2000" dirty="0">
                <a:solidFill>
                  <a:schemeClr val="tx1"/>
                </a:solidFill>
                <a:latin typeface="Times New Roman" pitchFamily="18" charset="0"/>
                <a:cs typeface="Times New Roman" pitchFamily="18" charset="0"/>
              </a:rPr>
              <a:t/>
            </a:r>
            <a:br>
              <a:rPr lang="ru-RU" sz="2000" dirty="0">
                <a:solidFill>
                  <a:schemeClr val="tx1"/>
                </a:solidFill>
                <a:latin typeface="Times New Roman" pitchFamily="18" charset="0"/>
                <a:cs typeface="Times New Roman" pitchFamily="18" charset="0"/>
              </a:rPr>
            </a:br>
            <a:r>
              <a:rPr lang="kk-KZ" sz="2000" dirty="0">
                <a:solidFill>
                  <a:schemeClr val="tx1"/>
                </a:solidFill>
                <a:latin typeface="Times New Roman" pitchFamily="18" charset="0"/>
                <a:cs typeface="Times New Roman" pitchFamily="18" charset="0"/>
              </a:rPr>
              <a:t>     Флоренский ойларының дұрыстығы кванттық механика, Эйнштейннің салыстырмалылық теориясы, т.б. физикалық-математикалық жаңалықтармен дәлелденуде.</a:t>
            </a:r>
            <a:endParaRPr lang="ru-RU" sz="20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0" y="3214686"/>
            <a:ext cx="9144000" cy="3643314"/>
          </a:xfrm>
        </p:spPr>
        <p:style>
          <a:lnRef idx="1">
            <a:schemeClr val="accent2"/>
          </a:lnRef>
          <a:fillRef idx="2">
            <a:schemeClr val="accent2"/>
          </a:fillRef>
          <a:effectRef idx="1">
            <a:schemeClr val="accent2"/>
          </a:effectRef>
          <a:fontRef idx="minor">
            <a:schemeClr val="dk1"/>
          </a:fontRef>
        </p:style>
        <p:txBody>
          <a:bodyPr>
            <a:normAutofit/>
          </a:bodyPr>
          <a:lstStyle/>
          <a:p>
            <a:r>
              <a:rPr lang="kk-KZ" sz="2000" b="0" dirty="0">
                <a:latin typeface="Times New Roman" pitchFamily="18" charset="0"/>
                <a:cs typeface="Times New Roman" pitchFamily="18" charset="0"/>
              </a:rPr>
              <a:t> </a:t>
            </a:r>
            <a:r>
              <a:rPr lang="en-US" sz="2000" b="0" dirty="0" smtClean="0">
                <a:latin typeface="Times New Roman" pitchFamily="18" charset="0"/>
                <a:cs typeface="Times New Roman" pitchFamily="18" charset="0"/>
              </a:rPr>
              <a:t/>
            </a:r>
            <a:br>
              <a:rPr lang="en-US" sz="2000" b="0" dirty="0" smtClean="0">
                <a:latin typeface="Times New Roman" pitchFamily="18" charset="0"/>
                <a:cs typeface="Times New Roman" pitchFamily="18" charset="0"/>
              </a:rPr>
            </a:br>
            <a:r>
              <a:rPr lang="en-US" sz="2000" b="0" dirty="0">
                <a:latin typeface="Times New Roman" pitchFamily="18" charset="0"/>
                <a:cs typeface="Times New Roman" pitchFamily="18" charset="0"/>
              </a:rPr>
              <a:t/>
            </a:r>
            <a:br>
              <a:rPr lang="en-US" sz="2000" b="0" dirty="0">
                <a:latin typeface="Times New Roman" pitchFamily="18" charset="0"/>
                <a:cs typeface="Times New Roman" pitchFamily="18" charset="0"/>
              </a:rPr>
            </a:br>
            <a:r>
              <a:rPr lang="ru-RU" sz="2000" b="0" dirty="0" smtClean="0">
                <a:latin typeface="Times New Roman" pitchFamily="18" charset="0"/>
                <a:cs typeface="Times New Roman" pitchFamily="18" charset="0"/>
              </a:rPr>
              <a:t>     </a:t>
            </a:r>
            <a:r>
              <a:rPr lang="kk-KZ" sz="2000" dirty="0" smtClean="0">
                <a:solidFill>
                  <a:srgbClr val="002060"/>
                </a:solidFill>
                <a:latin typeface="Times New Roman" pitchFamily="18" charset="0"/>
                <a:cs typeface="Times New Roman" pitchFamily="18" charset="0"/>
              </a:rPr>
              <a:t>Н.В.Бугаев </a:t>
            </a:r>
            <a:r>
              <a:rPr lang="kk-KZ" sz="2000" dirty="0">
                <a:solidFill>
                  <a:srgbClr val="002060"/>
                </a:solidFill>
                <a:latin typeface="Times New Roman" pitchFamily="18" charset="0"/>
                <a:cs typeface="Times New Roman" pitchFamily="18" charset="0"/>
              </a:rPr>
              <a:t>(1837-1902) </a:t>
            </a:r>
            <a:r>
              <a:rPr lang="kk-KZ" sz="2000" b="0" dirty="0">
                <a:solidFill>
                  <a:srgbClr val="002060"/>
                </a:solidFill>
                <a:latin typeface="Times New Roman" pitchFamily="18" charset="0"/>
                <a:cs typeface="Times New Roman" pitchFamily="18" charset="0"/>
              </a:rPr>
              <a:t>- өзінің космостық монадалар туралы философиялық жүйесін жасады. Ол теорияға сәйкес, бүкіл космос сансыз көп рухани бірліктер -монадалардан құралады. Монадалар бойында қуат,  білім, "өткені туралы естеліктер" бар. Жер бетіндегі және Әлемдегі цивилизациялар космостық монадалардың өзара байланысы мен өмірі арқасында іске асып, мүмкін болуда.</a:t>
            </a:r>
            <a:endParaRPr lang="ru-RU" sz="2000" b="0" dirty="0">
              <a:solidFill>
                <a:srgbClr val="002060"/>
              </a:solidFill>
              <a:latin typeface="Times New Roman" pitchFamily="18" charset="0"/>
              <a:cs typeface="Times New Roman" pitchFamily="18" charset="0"/>
            </a:endParaRPr>
          </a:p>
        </p:txBody>
      </p:sp>
      <p:sp>
        <p:nvSpPr>
          <p:cNvPr id="4" name="Текст 3"/>
          <p:cNvSpPr>
            <a:spLocks noGrp="1"/>
          </p:cNvSpPr>
          <p:nvPr>
            <p:ph type="body" idx="1"/>
          </p:nvPr>
        </p:nvSpPr>
        <p:spPr>
          <a:xfrm>
            <a:off x="0" y="0"/>
            <a:ext cx="9144000" cy="2857495"/>
          </a:xfrm>
        </p:spPr>
        <p:style>
          <a:lnRef idx="2">
            <a:schemeClr val="accent6">
              <a:shade val="50000"/>
            </a:schemeClr>
          </a:lnRef>
          <a:fillRef idx="1">
            <a:schemeClr val="accent6"/>
          </a:fillRef>
          <a:effectRef idx="0">
            <a:schemeClr val="accent6"/>
          </a:effectRef>
          <a:fontRef idx="minor">
            <a:schemeClr val="lt1"/>
          </a:fontRef>
        </p:style>
        <p:txBody>
          <a:bodyPr>
            <a:normAutofit/>
          </a:bodyPr>
          <a:lstStyle/>
          <a:p>
            <a:r>
              <a:rPr lang="kk-KZ" dirty="0">
                <a:solidFill>
                  <a:schemeClr val="tx1"/>
                </a:solidFill>
                <a:latin typeface="Times New Roman" pitchFamily="18" charset="0"/>
                <a:cs typeface="Times New Roman" pitchFamily="18" charset="0"/>
              </a:rPr>
              <a:t> </a:t>
            </a:r>
            <a:r>
              <a:rPr lang="kk-KZ" dirty="0" smtClean="0">
                <a:solidFill>
                  <a:schemeClr val="tx1"/>
                </a:solidFill>
                <a:latin typeface="Times New Roman" pitchFamily="18" charset="0"/>
                <a:cs typeface="Times New Roman" pitchFamily="18" charset="0"/>
              </a:rPr>
              <a:t>    </a:t>
            </a:r>
            <a:r>
              <a:rPr lang="kk-KZ" b="1" dirty="0" smtClean="0">
                <a:solidFill>
                  <a:schemeClr val="tx1"/>
                </a:solidFill>
                <a:latin typeface="Times New Roman" pitchFamily="18" charset="0"/>
                <a:cs typeface="Times New Roman" pitchFamily="18" charset="0"/>
              </a:rPr>
              <a:t>Космизм</a:t>
            </a:r>
            <a:r>
              <a:rPr lang="kk-KZ" dirty="0" smtClean="0">
                <a:solidFill>
                  <a:schemeClr val="tx1"/>
                </a:solidFill>
                <a:latin typeface="Times New Roman" pitchFamily="18" charset="0"/>
                <a:cs typeface="Times New Roman" pitchFamily="18" charset="0"/>
              </a:rPr>
              <a:t> </a:t>
            </a:r>
            <a:r>
              <a:rPr lang="kk-KZ" dirty="0">
                <a:solidFill>
                  <a:schemeClr val="tx1"/>
                </a:solidFill>
                <a:latin typeface="Times New Roman" pitchFamily="18" charset="0"/>
                <a:cs typeface="Times New Roman" pitchFamily="18" charset="0"/>
              </a:rPr>
              <a:t>- космосты, қоршаған дүниені (табиғатты), адамды өзара байланысты тұтастық ретінде қарастыратын философиялық бағыт.  Бұл бағыттың көрнекті өкілдері:</a:t>
            </a:r>
            <a:endParaRPr lang="ru-RU" dirty="0">
              <a:solidFill>
                <a:schemeClr val="tx1"/>
              </a:solidFill>
              <a:latin typeface="Times New Roman" pitchFamily="18" charset="0"/>
              <a:cs typeface="Times New Roman" pitchFamily="18" charset="0"/>
            </a:endParaRPr>
          </a:p>
          <a:p>
            <a:r>
              <a:rPr lang="kk-KZ" dirty="0" smtClean="0">
                <a:solidFill>
                  <a:schemeClr val="tx1"/>
                </a:solidFill>
                <a:latin typeface="Times New Roman" pitchFamily="18" charset="0"/>
                <a:cs typeface="Times New Roman" pitchFamily="18" charset="0"/>
              </a:rPr>
              <a:t>         Н.В.Бугаев</a:t>
            </a:r>
            <a:endParaRPr lang="ru-RU" dirty="0">
              <a:solidFill>
                <a:schemeClr val="tx1"/>
              </a:solidFill>
              <a:latin typeface="Times New Roman" pitchFamily="18" charset="0"/>
              <a:cs typeface="Times New Roman" pitchFamily="18" charset="0"/>
            </a:endParaRPr>
          </a:p>
          <a:p>
            <a:r>
              <a:rPr lang="kk-KZ" dirty="0" smtClean="0">
                <a:solidFill>
                  <a:schemeClr val="tx1"/>
                </a:solidFill>
                <a:latin typeface="Times New Roman" pitchFamily="18" charset="0"/>
                <a:cs typeface="Times New Roman" pitchFamily="18" charset="0"/>
              </a:rPr>
              <a:t>         В.И.Вернадский</a:t>
            </a:r>
            <a:endParaRPr lang="ru-RU" dirty="0">
              <a:solidFill>
                <a:schemeClr val="tx1"/>
              </a:solidFill>
              <a:latin typeface="Times New Roman" pitchFamily="18" charset="0"/>
              <a:cs typeface="Times New Roman" pitchFamily="18" charset="0"/>
            </a:endParaRPr>
          </a:p>
          <a:p>
            <a:r>
              <a:rPr lang="kk-KZ" dirty="0" smtClean="0">
                <a:solidFill>
                  <a:schemeClr val="tx1"/>
                </a:solidFill>
                <a:latin typeface="Times New Roman" pitchFamily="18" charset="0"/>
                <a:cs typeface="Times New Roman" pitchFamily="18" charset="0"/>
              </a:rPr>
              <a:t>         К.Э.Циолковский</a:t>
            </a:r>
            <a:endParaRPr lang="ru-RU" dirty="0">
              <a:solidFill>
                <a:schemeClr val="tx1"/>
              </a:solidFill>
              <a:latin typeface="Times New Roman" pitchFamily="18" charset="0"/>
              <a:cs typeface="Times New Roman" pitchFamily="18" charset="0"/>
            </a:endParaRPr>
          </a:p>
          <a:p>
            <a:r>
              <a:rPr lang="kk-KZ" dirty="0" smtClean="0">
                <a:solidFill>
                  <a:schemeClr val="tx1"/>
                </a:solidFill>
                <a:latin typeface="Times New Roman" pitchFamily="18" charset="0"/>
                <a:cs typeface="Times New Roman" pitchFamily="18" charset="0"/>
              </a:rPr>
              <a:t>         А.Л.Чижевский</a:t>
            </a:r>
            <a:endParaRPr lang="ru-RU"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0" y="3071810"/>
            <a:ext cx="9144000" cy="3786190"/>
          </a:xfrm>
        </p:spPr>
        <p:style>
          <a:lnRef idx="1">
            <a:schemeClr val="accent2"/>
          </a:lnRef>
          <a:fillRef idx="2">
            <a:schemeClr val="accent2"/>
          </a:fillRef>
          <a:effectRef idx="1">
            <a:schemeClr val="accent2"/>
          </a:effectRef>
          <a:fontRef idx="minor">
            <a:schemeClr val="dk1"/>
          </a:fontRef>
        </p:style>
        <p:txBody>
          <a:bodyPr>
            <a:noAutofit/>
          </a:bodyPr>
          <a:lstStyle/>
          <a:p>
            <a:r>
              <a:rPr lang="kk-KZ" sz="1600" dirty="0" smtClean="0">
                <a:latin typeface="Times New Roman" pitchFamily="18" charset="0"/>
                <a:cs typeface="Times New Roman" pitchFamily="18" charset="0"/>
              </a:rPr>
              <a:t>     </a:t>
            </a:r>
            <a:r>
              <a:rPr lang="kk-KZ" sz="1600" dirty="0">
                <a:latin typeface="Times New Roman" pitchFamily="18" charset="0"/>
                <a:cs typeface="Times New Roman" pitchFamily="18" charset="0"/>
              </a:rPr>
              <a:t>К.З.Циолковский      (1857-1935</a:t>
            </a:r>
            <a:r>
              <a:rPr lang="kk-KZ" sz="1600" b="0" dirty="0">
                <a:latin typeface="Times New Roman" pitchFamily="18" charset="0"/>
                <a:cs typeface="Times New Roman" pitchFamily="18" charset="0"/>
              </a:rPr>
              <a:t>)     материяның      мәңгіліктігін,      жоқтан      бар   болмайтындығын және жойылмайтындығын тұжырымдады.</a:t>
            </a:r>
            <a:r>
              <a:rPr lang="ru-RU" sz="1600" b="0" dirty="0">
                <a:latin typeface="Times New Roman" pitchFamily="18" charset="0"/>
                <a:cs typeface="Times New Roman" pitchFamily="18" charset="0"/>
              </a:rPr>
              <a:t/>
            </a:r>
            <a:br>
              <a:rPr lang="ru-RU" sz="1600" b="0" dirty="0">
                <a:latin typeface="Times New Roman" pitchFamily="18" charset="0"/>
                <a:cs typeface="Times New Roman" pitchFamily="18" charset="0"/>
              </a:rPr>
            </a:br>
            <a:r>
              <a:rPr lang="kk-KZ" sz="1600" b="0" dirty="0">
                <a:latin typeface="Times New Roman" pitchFamily="18" charset="0"/>
                <a:cs typeface="Times New Roman" pitchFamily="18" charset="0"/>
              </a:rPr>
              <a:t>Материяның  негізінде ұсақ бөлшектер - атомдар жатыр деп сенді. Атомдар түрліше қиюласып, көптүрлі материалды денелерді жасайды. Бүлінген заттар мен денелер біржола жойылмайды - барлығы қайтадан жаңа денелер құралатын  атомдарға ыдырайды. </a:t>
            </a:r>
            <a:r>
              <a:rPr lang="ru-RU" sz="1600" b="0" dirty="0" err="1">
                <a:latin typeface="Times New Roman" pitchFamily="18" charset="0"/>
                <a:cs typeface="Times New Roman" pitchFamily="18" charset="0"/>
              </a:rPr>
              <a:t>Әлемде атомдар</a:t>
            </a:r>
            <a:r>
              <a:rPr lang="ru-RU" sz="1600" b="0" dirty="0">
                <a:latin typeface="Times New Roman" pitchFamily="18" charset="0"/>
                <a:cs typeface="Times New Roman" pitchFamily="18" charset="0"/>
              </a:rPr>
              <a:t> </a:t>
            </a:r>
            <a:r>
              <a:rPr lang="ru-RU" sz="1600" b="0" dirty="0" err="1">
                <a:latin typeface="Times New Roman" pitchFamily="18" charset="0"/>
                <a:cs typeface="Times New Roman" pitchFamily="18" charset="0"/>
              </a:rPr>
              <a:t>айналысы</a:t>
            </a:r>
            <a:r>
              <a:rPr lang="ru-RU" sz="1600" b="0" dirty="0">
                <a:latin typeface="Times New Roman" pitchFamily="18" charset="0"/>
                <a:cs typeface="Times New Roman" pitchFamily="18" charset="0"/>
              </a:rPr>
              <a:t> </a:t>
            </a:r>
            <a:r>
              <a:rPr lang="ru-RU" sz="1600" b="0" dirty="0" err="1">
                <a:latin typeface="Times New Roman" pitchFamily="18" charset="0"/>
                <a:cs typeface="Times New Roman" pitchFamily="18" charset="0"/>
              </a:rPr>
              <a:t>толассыз</a:t>
            </a:r>
            <a:r>
              <a:rPr lang="ru-RU" sz="1600" b="0" dirty="0">
                <a:latin typeface="Times New Roman" pitchFamily="18" charset="0"/>
                <a:cs typeface="Times New Roman" pitchFamily="18" charset="0"/>
              </a:rPr>
              <a:t> </a:t>
            </a:r>
            <a:r>
              <a:rPr lang="ru-RU" sz="1600" b="0" dirty="0" err="1">
                <a:latin typeface="Times New Roman" pitchFamily="18" charset="0"/>
                <a:cs typeface="Times New Roman" pitchFamily="18" charset="0"/>
              </a:rPr>
              <a:t>жүруде, </a:t>
            </a:r>
            <a:r>
              <a:rPr lang="ru-RU" sz="1600" b="0" dirty="0">
                <a:latin typeface="Times New Roman" pitchFamily="18" charset="0"/>
                <a:cs typeface="Times New Roman" pitchFamily="18" charset="0"/>
              </a:rPr>
              <a:t>ал материя </a:t>
            </a:r>
            <a:r>
              <a:rPr lang="ru-RU" sz="1600" b="0" dirty="0" err="1">
                <a:latin typeface="Times New Roman" pitchFamily="18" charset="0"/>
                <a:cs typeface="Times New Roman" pitchFamily="18" charset="0"/>
              </a:rPr>
              <a:t>әлсін-әлсін өз формасын</a:t>
            </a:r>
            <a:r>
              <a:rPr lang="ru-RU" sz="1600" b="0" dirty="0">
                <a:latin typeface="Times New Roman" pitchFamily="18" charset="0"/>
                <a:cs typeface="Times New Roman" pitchFamily="18" charset="0"/>
              </a:rPr>
              <a:t> </a:t>
            </a:r>
            <a:r>
              <a:rPr lang="ru-RU" sz="1600" b="0" dirty="0" err="1">
                <a:latin typeface="Times New Roman" pitchFamily="18" charset="0"/>
                <a:cs typeface="Times New Roman" pitchFamily="18" charset="0"/>
              </a:rPr>
              <a:t>өзгерткенмен</a:t>
            </a:r>
            <a:r>
              <a:rPr lang="ru-RU" sz="1600" b="0" dirty="0">
                <a:latin typeface="Times New Roman" pitchFamily="18" charset="0"/>
                <a:cs typeface="Times New Roman" pitchFamily="18" charset="0"/>
              </a:rPr>
              <a:t>, </a:t>
            </a:r>
            <a:r>
              <a:rPr lang="ru-RU" sz="1600" b="0" dirty="0" err="1">
                <a:latin typeface="Times New Roman" pitchFamily="18" charset="0"/>
                <a:cs typeface="Times New Roman" pitchFamily="18" charset="0"/>
              </a:rPr>
              <a:t>жойылмайды</a:t>
            </a:r>
            <a:r>
              <a:rPr lang="ru-RU" sz="1600" b="0" dirty="0">
                <a:latin typeface="Times New Roman" pitchFamily="18" charset="0"/>
                <a:cs typeface="Times New Roman" pitchFamily="18" charset="0"/>
              </a:rPr>
              <a:t>.</a:t>
            </a:r>
            <a:br>
              <a:rPr lang="ru-RU" sz="1600" b="0" dirty="0">
                <a:latin typeface="Times New Roman" pitchFamily="18" charset="0"/>
                <a:cs typeface="Times New Roman" pitchFamily="18" charset="0"/>
              </a:rPr>
            </a:br>
            <a:r>
              <a:rPr lang="ru-RU" sz="1600" b="0" dirty="0" err="1">
                <a:latin typeface="Times New Roman" pitchFamily="18" charset="0"/>
                <a:cs typeface="Times New Roman" pitchFamily="18" charset="0"/>
              </a:rPr>
              <a:t>Жердегі</a:t>
            </a:r>
            <a:r>
              <a:rPr lang="ru-RU" sz="1600" b="0" dirty="0">
                <a:latin typeface="Times New Roman" pitchFamily="18" charset="0"/>
                <a:cs typeface="Times New Roman" pitchFamily="18" charset="0"/>
              </a:rPr>
              <a:t> цивилизация - </a:t>
            </a:r>
            <a:r>
              <a:rPr lang="ru-RU" sz="1600" b="0" dirty="0" err="1">
                <a:latin typeface="Times New Roman" pitchFamily="18" charset="0"/>
                <a:cs typeface="Times New Roman" pitchFamily="18" charset="0"/>
              </a:rPr>
              <a:t>Әлемдегі тіршіліктің бір</a:t>
            </a:r>
            <a:r>
              <a:rPr lang="ru-RU" sz="1600" b="0" dirty="0">
                <a:latin typeface="Times New Roman" pitchFamily="18" charset="0"/>
                <a:cs typeface="Times New Roman" pitchFamily="18" charset="0"/>
              </a:rPr>
              <a:t> </a:t>
            </a:r>
            <a:r>
              <a:rPr lang="ru-RU" sz="1600" b="0" dirty="0" err="1">
                <a:latin typeface="Times New Roman" pitchFamily="18" charset="0"/>
                <a:cs typeface="Times New Roman" pitchFamily="18" charset="0"/>
              </a:rPr>
              <a:t>ғана түрі емес</a:t>
            </a:r>
            <a:r>
              <a:rPr lang="ru-RU" sz="1600" b="0" dirty="0">
                <a:latin typeface="Times New Roman" pitchFamily="18" charset="0"/>
                <a:cs typeface="Times New Roman" pitchFamily="18" charset="0"/>
              </a:rPr>
              <a:t> </a:t>
            </a:r>
            <a:r>
              <a:rPr lang="ru-RU" sz="1600" b="0" dirty="0" err="1">
                <a:latin typeface="Times New Roman" pitchFamily="18" charset="0"/>
                <a:cs typeface="Times New Roman" pitchFamily="18" charset="0"/>
              </a:rPr>
              <a:t>деп</a:t>
            </a:r>
            <a:r>
              <a:rPr lang="ru-RU" sz="1600" b="0" dirty="0">
                <a:latin typeface="Times New Roman" pitchFamily="18" charset="0"/>
                <a:cs typeface="Times New Roman" pitchFamily="18" charset="0"/>
              </a:rPr>
              <a:t> </a:t>
            </a:r>
            <a:r>
              <a:rPr lang="ru-RU" sz="1600" b="0" dirty="0" err="1">
                <a:latin typeface="Times New Roman" pitchFamily="18" charset="0"/>
                <a:cs typeface="Times New Roman" pitchFamily="18" charset="0"/>
              </a:rPr>
              <a:t>санады</a:t>
            </a:r>
            <a:r>
              <a:rPr lang="ru-RU" sz="1600" b="0" dirty="0">
                <a:latin typeface="Times New Roman" pitchFamily="18" charset="0"/>
                <a:cs typeface="Times New Roman" pitchFamily="18" charset="0"/>
              </a:rPr>
              <a:t> Циолковский. </a:t>
            </a:r>
            <a:r>
              <a:rPr lang="ru-RU" sz="1600" b="0" dirty="0" err="1">
                <a:latin typeface="Times New Roman" pitchFamily="18" charset="0"/>
                <a:cs typeface="Times New Roman" pitchFamily="18" charset="0"/>
              </a:rPr>
              <a:t>Өйткені, </a:t>
            </a:r>
            <a:r>
              <a:rPr lang="ru-RU" sz="1600" b="0" dirty="0">
                <a:latin typeface="Times New Roman" pitchFamily="18" charset="0"/>
                <a:cs typeface="Times New Roman" pitchFamily="18" charset="0"/>
              </a:rPr>
              <a:t>космос — </a:t>
            </a:r>
            <a:r>
              <a:rPr lang="ru-RU" sz="1600" b="0" dirty="0" err="1">
                <a:latin typeface="Times New Roman" pitchFamily="18" charset="0"/>
                <a:cs typeface="Times New Roman" pitchFamily="18" charset="0"/>
              </a:rPr>
              <a:t>жанға ие</a:t>
            </a:r>
            <a:r>
              <a:rPr lang="ru-RU" sz="1600" b="0" dirty="0">
                <a:latin typeface="Times New Roman" pitchFamily="18" charset="0"/>
                <a:cs typeface="Times New Roman" pitchFamily="18" charset="0"/>
              </a:rPr>
              <a:t>, ал </a:t>
            </a:r>
            <a:r>
              <a:rPr lang="ru-RU" sz="1600" b="0" dirty="0" err="1">
                <a:latin typeface="Times New Roman" pitchFamily="18" charset="0"/>
                <a:cs typeface="Times New Roman" pitchFamily="18" charset="0"/>
              </a:rPr>
              <a:t>өмір-тіршілік </a:t>
            </a:r>
            <a:r>
              <a:rPr lang="ru-RU" sz="1600" b="0" dirty="0">
                <a:latin typeface="Times New Roman" pitchFamily="18" charset="0"/>
                <a:cs typeface="Times New Roman" pitchFamily="18" charset="0"/>
              </a:rPr>
              <a:t>- </a:t>
            </a:r>
            <a:r>
              <a:rPr lang="ru-RU" sz="1600" b="0" dirty="0" err="1">
                <a:latin typeface="Times New Roman" pitchFamily="18" charset="0"/>
                <a:cs typeface="Times New Roman" pitchFamily="18" charset="0"/>
              </a:rPr>
              <a:t>Космостық болмыстың бөлінбес белгісі</a:t>
            </a:r>
            <a:r>
              <a:rPr lang="ru-RU" sz="1600" b="0" dirty="0">
                <a:latin typeface="Times New Roman" pitchFamily="18" charset="0"/>
                <a:cs typeface="Times New Roman" pitchFamily="18" charset="0"/>
              </a:rPr>
              <a:t>. </a:t>
            </a:r>
            <a:r>
              <a:rPr lang="ru-RU" sz="1600" b="0" dirty="0" err="1">
                <a:latin typeface="Times New Roman" pitchFamily="18" charset="0"/>
                <a:cs typeface="Times New Roman" pitchFamily="18" charset="0"/>
              </a:rPr>
              <a:t>Сондықтан Әлемде өзге </a:t>
            </a:r>
            <a:r>
              <a:rPr lang="ru-RU" sz="1600" b="0" dirty="0">
                <a:latin typeface="Times New Roman" pitchFamily="18" charset="0"/>
                <a:cs typeface="Times New Roman" pitchFamily="18" charset="0"/>
              </a:rPr>
              <a:t>де </a:t>
            </a:r>
            <a:r>
              <a:rPr lang="ru-RU" sz="1600" b="0" dirty="0" err="1">
                <a:latin typeface="Times New Roman" pitchFamily="18" charset="0"/>
                <a:cs typeface="Times New Roman" pitchFamily="18" charset="0"/>
              </a:rPr>
              <a:t>ақылды тіршіліктер</a:t>
            </a:r>
            <a:r>
              <a:rPr lang="ru-RU" sz="1600" b="0" dirty="0">
                <a:latin typeface="Times New Roman" pitchFamily="18" charset="0"/>
                <a:cs typeface="Times New Roman" pitchFamily="18" charset="0"/>
              </a:rPr>
              <a:t> мен </a:t>
            </a:r>
            <a:r>
              <a:rPr lang="ru-RU" sz="1600" b="0" dirty="0" err="1">
                <a:latin typeface="Times New Roman" pitchFamily="18" charset="0"/>
                <a:cs typeface="Times New Roman" pitchFamily="18" charset="0"/>
              </a:rPr>
              <a:t>дамыған цивилизациялар</a:t>
            </a:r>
            <a:r>
              <a:rPr lang="ru-RU" sz="1600" b="0" dirty="0">
                <a:latin typeface="Times New Roman" pitchFamily="18" charset="0"/>
                <a:cs typeface="Times New Roman" pitchFamily="18" charset="0"/>
              </a:rPr>
              <a:t> бар.</a:t>
            </a:r>
            <a:br>
              <a:rPr lang="ru-RU" sz="1600" b="0" dirty="0">
                <a:latin typeface="Times New Roman" pitchFamily="18" charset="0"/>
                <a:cs typeface="Times New Roman" pitchFamily="18" charset="0"/>
              </a:rPr>
            </a:br>
            <a:r>
              <a:rPr lang="ru-RU" sz="1600" b="0" dirty="0">
                <a:latin typeface="Times New Roman" pitchFamily="18" charset="0"/>
                <a:cs typeface="Times New Roman" pitchFamily="18" charset="0"/>
              </a:rPr>
              <a:t>Циолковский </a:t>
            </a:r>
            <a:r>
              <a:rPr lang="ru-RU" sz="1600" b="0" dirty="0" err="1">
                <a:latin typeface="Times New Roman" pitchFamily="18" charset="0"/>
                <a:cs typeface="Times New Roman" pitchFamily="18" charset="0"/>
              </a:rPr>
              <a:t>ғылым </a:t>
            </a:r>
            <a:r>
              <a:rPr lang="ru-RU" sz="1600" b="0" dirty="0">
                <a:latin typeface="Times New Roman" pitchFamily="18" charset="0"/>
                <a:cs typeface="Times New Roman" pitchFamily="18" charset="0"/>
              </a:rPr>
              <a:t>мен </a:t>
            </a:r>
            <a:r>
              <a:rPr lang="ru-RU" sz="1600" b="0" dirty="0" err="1">
                <a:latin typeface="Times New Roman" pitchFamily="18" charset="0"/>
                <a:cs typeface="Times New Roman" pitchFamily="18" charset="0"/>
              </a:rPr>
              <a:t>техникан</a:t>
            </a:r>
            <a:r>
              <a:rPr lang="kk-KZ" sz="1600" b="0" dirty="0">
                <a:latin typeface="Times New Roman" pitchFamily="18" charset="0"/>
                <a:cs typeface="Times New Roman" pitchFamily="18" charset="0"/>
              </a:rPr>
              <a:t>ың</a:t>
            </a:r>
            <a:r>
              <a:rPr lang="ru-RU" sz="1600" b="0" dirty="0">
                <a:latin typeface="Times New Roman" pitchFamily="18" charset="0"/>
                <a:cs typeface="Times New Roman" pitchFamily="18" charset="0"/>
              </a:rPr>
              <a:t> м</a:t>
            </a:r>
            <a:r>
              <a:rPr lang="kk-KZ" sz="1600" b="0" dirty="0">
                <a:latin typeface="Times New Roman" pitchFamily="18" charset="0"/>
                <a:cs typeface="Times New Roman" pitchFamily="18" charset="0"/>
              </a:rPr>
              <a:t>ү</a:t>
            </a:r>
            <a:r>
              <a:rPr lang="ru-RU" sz="1600" b="0" dirty="0" err="1">
                <a:latin typeface="Times New Roman" pitchFamily="18" charset="0"/>
                <a:cs typeface="Times New Roman" pitchFamily="18" charset="0"/>
              </a:rPr>
              <a:t>мкіндігіне</a:t>
            </a:r>
            <a:r>
              <a:rPr lang="ru-RU" sz="1600" b="0" dirty="0">
                <a:latin typeface="Times New Roman" pitchFamily="18" charset="0"/>
                <a:cs typeface="Times New Roman" pitchFamily="18" charset="0"/>
              </a:rPr>
              <a:t>, </a:t>
            </a:r>
            <a:r>
              <a:rPr lang="ru-RU" sz="1600" b="0" dirty="0" err="1">
                <a:latin typeface="Times New Roman" pitchFamily="18" charset="0"/>
                <a:cs typeface="Times New Roman" pitchFamily="18" charset="0"/>
              </a:rPr>
              <a:t>адамның космосты</a:t>
            </a:r>
            <a:r>
              <a:rPr lang="ru-RU" sz="1600" b="0" dirty="0">
                <a:latin typeface="Times New Roman" pitchFamily="18" charset="0"/>
                <a:cs typeface="Times New Roman" pitchFamily="18" charset="0"/>
              </a:rPr>
              <a:t> </a:t>
            </a:r>
            <a:r>
              <a:rPr lang="ru-RU" sz="1600" b="0" dirty="0" err="1">
                <a:latin typeface="Times New Roman" pitchFamily="18" charset="0"/>
                <a:cs typeface="Times New Roman" pitchFamily="18" charset="0"/>
              </a:rPr>
              <a:t>толық игеруі</a:t>
            </a:r>
            <a:r>
              <a:rPr lang="ru-RU" sz="1600" b="0" dirty="0">
                <a:latin typeface="Times New Roman" pitchFamily="18" charset="0"/>
                <a:cs typeface="Times New Roman" pitchFamily="18" charset="0"/>
              </a:rPr>
              <a:t> мен </a:t>
            </a:r>
            <a:r>
              <a:rPr lang="ru-RU" sz="1600" b="0" dirty="0" err="1">
                <a:latin typeface="Times New Roman" pitchFamily="18" charset="0"/>
                <a:cs typeface="Times New Roman" pitchFamily="18" charset="0"/>
              </a:rPr>
              <a:t>болашақтағы планетааралық цивилизациялар</a:t>
            </a:r>
            <a:r>
              <a:rPr lang="ru-RU" sz="1600" b="0" dirty="0">
                <a:latin typeface="Times New Roman" pitchFamily="18" charset="0"/>
                <a:cs typeface="Times New Roman" pitchFamily="18" charset="0"/>
              </a:rPr>
              <a:t> </a:t>
            </a:r>
            <a:r>
              <a:rPr lang="ru-RU" sz="1600" b="0" dirty="0" err="1">
                <a:latin typeface="Times New Roman" pitchFamily="18" charset="0"/>
                <a:cs typeface="Times New Roman" pitchFamily="18" charset="0"/>
              </a:rPr>
              <a:t>қатынасына сенді</a:t>
            </a:r>
            <a:endParaRPr lang="ru-RU" sz="1600" b="0" dirty="0">
              <a:latin typeface="Times New Roman" pitchFamily="18" charset="0"/>
              <a:cs typeface="Times New Roman" pitchFamily="18" charset="0"/>
            </a:endParaRPr>
          </a:p>
        </p:txBody>
      </p:sp>
      <p:sp>
        <p:nvSpPr>
          <p:cNvPr id="5" name="Текст 4"/>
          <p:cNvSpPr>
            <a:spLocks noGrp="1"/>
          </p:cNvSpPr>
          <p:nvPr>
            <p:ph type="body" idx="1"/>
          </p:nvPr>
        </p:nvSpPr>
        <p:spPr>
          <a:xfrm>
            <a:off x="0" y="1"/>
            <a:ext cx="9143999" cy="3071809"/>
          </a:xfrm>
        </p:spPr>
        <p:style>
          <a:lnRef idx="1">
            <a:schemeClr val="accent5"/>
          </a:lnRef>
          <a:fillRef idx="2">
            <a:schemeClr val="accent5"/>
          </a:fillRef>
          <a:effectRef idx="1">
            <a:schemeClr val="accent5"/>
          </a:effectRef>
          <a:fontRef idx="minor">
            <a:schemeClr val="dk1"/>
          </a:fontRef>
        </p:style>
        <p:txBody>
          <a:bodyPr>
            <a:normAutofit fontScale="85000" lnSpcReduction="10000"/>
          </a:bodyPr>
          <a:lstStyle/>
          <a:p>
            <a:endParaRPr lang="en-US" b="1" dirty="0" smtClean="0">
              <a:solidFill>
                <a:schemeClr val="tx1"/>
              </a:solidFill>
              <a:latin typeface="Times New Roman" pitchFamily="18" charset="0"/>
              <a:cs typeface="Times New Roman" pitchFamily="18" charset="0"/>
            </a:endParaRPr>
          </a:p>
          <a:p>
            <a:r>
              <a:rPr lang="kk-KZ" b="1" dirty="0" smtClean="0">
                <a:solidFill>
                  <a:schemeClr val="tx1"/>
                </a:solidFill>
                <a:latin typeface="Times New Roman" pitchFamily="18" charset="0"/>
                <a:cs typeface="Times New Roman" pitchFamily="18" charset="0"/>
              </a:rPr>
              <a:t>В.И.Вернадский</a:t>
            </a:r>
            <a:r>
              <a:rPr lang="kk-KZ" dirty="0" smtClean="0">
                <a:solidFill>
                  <a:schemeClr val="tx1"/>
                </a:solidFill>
                <a:latin typeface="Times New Roman" pitchFamily="18" charset="0"/>
                <a:cs typeface="Times New Roman" pitchFamily="18" charset="0"/>
              </a:rPr>
              <a:t> </a:t>
            </a:r>
            <a:r>
              <a:rPr lang="kk-KZ" dirty="0">
                <a:solidFill>
                  <a:schemeClr val="tx1"/>
                </a:solidFill>
                <a:latin typeface="Times New Roman" pitchFamily="18" charset="0"/>
                <a:cs typeface="Times New Roman" pitchFamily="18" charset="0"/>
              </a:rPr>
              <a:t>(1863-1945) - ғалым, философ-космист - ноосфера теориясын негіздеді.  Адам эволюциясы барысында оның қоршаған табиғатқа ықпал ету, өзгертушілік әрекеті күшейе түседі. Нәтижесінде ноосфера - адам өмірінің, оның материалдық және рухани мәдениетінің, ақыл-парасатының сферасы (ноосфера) пайда болады.</a:t>
            </a:r>
            <a:endParaRPr lang="ru-RU" dirty="0">
              <a:solidFill>
                <a:schemeClr val="tx1"/>
              </a:solidFill>
              <a:latin typeface="Times New Roman" pitchFamily="18" charset="0"/>
              <a:cs typeface="Times New Roman" pitchFamily="18" charset="0"/>
            </a:endParaRPr>
          </a:p>
          <a:p>
            <a:r>
              <a:rPr lang="kk-KZ" dirty="0">
                <a:solidFill>
                  <a:schemeClr val="tx1"/>
                </a:solidFill>
                <a:latin typeface="Times New Roman" pitchFamily="18" charset="0"/>
                <a:cs typeface="Times New Roman" pitchFamily="18" charset="0"/>
              </a:rPr>
              <a:t>    Ноосфера тоқтаусыз кеңейеді және болмыстың басқа да салаларын қамти түседі. Биосфера (өмір, тіршілік сферасы) үздіксіз ұлғая түсіп, біртіндеп ноосфераға ауысады.</a:t>
            </a:r>
            <a:endParaRPr lang="ru-RU" dirty="0">
              <a:solidFill>
                <a:schemeClr val="tx1"/>
              </a:solidFill>
              <a:latin typeface="Times New Roman" pitchFamily="18" charset="0"/>
              <a:cs typeface="Times New Roman" pitchFamily="18" charset="0"/>
            </a:endParaRPr>
          </a:p>
          <a:p>
            <a:r>
              <a:rPr lang="kk-KZ" dirty="0">
                <a:solidFill>
                  <a:schemeClr val="tx1"/>
                </a:solidFill>
                <a:latin typeface="Times New Roman" pitchFamily="18" charset="0"/>
                <a:cs typeface="Times New Roman" pitchFamily="18" charset="0"/>
              </a:rPr>
              <a:t>     Вернадский   пікірінше,   ноосфера  Жер  бетінде   жетекшілік  жасап,   космосқа  да таралады.</a:t>
            </a:r>
            <a:endParaRPr lang="ru-RU" dirty="0">
              <a:solidFill>
                <a:schemeClr val="tx1"/>
              </a:solidFill>
              <a:latin typeface="Times New Roman" pitchFamily="18" charset="0"/>
              <a:cs typeface="Times New Roman" pitchFamily="18" charset="0"/>
            </a:endParaRPr>
          </a:p>
          <a:p>
            <a:endParaRPr lang="ru-RU"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3000372"/>
            <a:ext cx="9143999" cy="3857628"/>
          </a:xfrm>
        </p:spPr>
        <p:style>
          <a:lnRef idx="1">
            <a:schemeClr val="accent5"/>
          </a:lnRef>
          <a:fillRef idx="2">
            <a:schemeClr val="accent5"/>
          </a:fillRef>
          <a:effectRef idx="1">
            <a:schemeClr val="accent5"/>
          </a:effectRef>
          <a:fontRef idx="minor">
            <a:schemeClr val="dk1"/>
          </a:fontRef>
        </p:style>
        <p:txBody>
          <a:bodyPr>
            <a:noAutofit/>
          </a:bodyPr>
          <a:lstStyle/>
          <a:p>
            <a:r>
              <a:rPr lang="kk-KZ" sz="1600" b="0" dirty="0">
                <a:latin typeface="Times New Roman" pitchFamily="18" charset="0"/>
                <a:cs typeface="Times New Roman" pitchFamily="18" charset="0"/>
              </a:rPr>
              <a:t>Ғылыми-жаратылыстық философияның көрнекті өкілдері:</a:t>
            </a:r>
            <a:r>
              <a:rPr lang="ru-RU" sz="1600" b="0" dirty="0">
                <a:latin typeface="Times New Roman" pitchFamily="18" charset="0"/>
                <a:cs typeface="Times New Roman" pitchFamily="18" charset="0"/>
              </a:rPr>
              <a:t/>
            </a:r>
            <a:br>
              <a:rPr lang="ru-RU" sz="1600" b="0" dirty="0">
                <a:latin typeface="Times New Roman" pitchFamily="18" charset="0"/>
                <a:cs typeface="Times New Roman" pitchFamily="18" charset="0"/>
              </a:rPr>
            </a:br>
            <a:r>
              <a:rPr lang="ru-RU" sz="1600" b="0" dirty="0">
                <a:latin typeface="Times New Roman" pitchFamily="18" charset="0"/>
                <a:cs typeface="Times New Roman" pitchFamily="18" charset="0"/>
              </a:rPr>
              <a:t>•     И.М.Сеченов</a:t>
            </a:r>
            <a:br>
              <a:rPr lang="ru-RU" sz="1600" b="0" dirty="0">
                <a:latin typeface="Times New Roman" pitchFamily="18" charset="0"/>
                <a:cs typeface="Times New Roman" pitchFamily="18" charset="0"/>
              </a:rPr>
            </a:br>
            <a:r>
              <a:rPr lang="ru-RU" sz="1600" b="0" dirty="0">
                <a:latin typeface="Times New Roman" pitchFamily="18" charset="0"/>
                <a:cs typeface="Times New Roman" pitchFamily="18" charset="0"/>
              </a:rPr>
              <a:t>•     Д.И.Менделеев    </a:t>
            </a:r>
            <a:br>
              <a:rPr lang="ru-RU" sz="1600" b="0" dirty="0">
                <a:latin typeface="Times New Roman" pitchFamily="18" charset="0"/>
                <a:cs typeface="Times New Roman" pitchFamily="18" charset="0"/>
              </a:rPr>
            </a:br>
            <a:r>
              <a:rPr lang="ru-RU" sz="1600" b="0" dirty="0">
                <a:latin typeface="Times New Roman" pitchFamily="18" charset="0"/>
                <a:cs typeface="Times New Roman" pitchFamily="18" charset="0"/>
              </a:rPr>
              <a:t>•     М.М.Ковалевский</a:t>
            </a:r>
            <a:br>
              <a:rPr lang="ru-RU" sz="1600" b="0" dirty="0">
                <a:latin typeface="Times New Roman" pitchFamily="18" charset="0"/>
                <a:cs typeface="Times New Roman" pitchFamily="18" charset="0"/>
              </a:rPr>
            </a:br>
            <a:r>
              <a:rPr lang="ru-RU" sz="1600" b="0" dirty="0">
                <a:latin typeface="Times New Roman" pitchFamily="18" charset="0"/>
                <a:cs typeface="Times New Roman" pitchFamily="18" charset="0"/>
              </a:rPr>
              <a:t>•     К.А.Тимирязев</a:t>
            </a:r>
            <a:br>
              <a:rPr lang="ru-RU" sz="1600" b="0" dirty="0">
                <a:latin typeface="Times New Roman" pitchFamily="18" charset="0"/>
                <a:cs typeface="Times New Roman" pitchFamily="18" charset="0"/>
              </a:rPr>
            </a:br>
            <a:r>
              <a:rPr lang="kk-KZ" sz="1600" b="0" dirty="0">
                <a:latin typeface="Times New Roman" pitchFamily="18" charset="0"/>
                <a:cs typeface="Times New Roman" pitchFamily="18" charset="0"/>
              </a:rPr>
              <a:t>    </a:t>
            </a:r>
            <a:r>
              <a:rPr lang="ru-RU" sz="1600" b="0" dirty="0" err="1">
                <a:latin typeface="Times New Roman" pitchFamily="18" charset="0"/>
                <a:cs typeface="Times New Roman" pitchFamily="18" charset="0"/>
              </a:rPr>
              <a:t>Ғылыми-жаратылыстық ф</a:t>
            </a:r>
            <a:r>
              <a:rPr lang="kk-KZ" sz="1600" b="0" dirty="0">
                <a:latin typeface="Times New Roman" pitchFamily="18" charset="0"/>
                <a:cs typeface="Times New Roman" pitchFamily="18" charset="0"/>
              </a:rPr>
              <a:t>и</a:t>
            </a:r>
            <a:r>
              <a:rPr lang="ru-RU" sz="1600" b="0" dirty="0" err="1">
                <a:latin typeface="Times New Roman" pitchFamily="18" charset="0"/>
                <a:cs typeface="Times New Roman" pitchFamily="18" charset="0"/>
              </a:rPr>
              <a:t>лософияның басты</a:t>
            </a:r>
            <a:r>
              <a:rPr lang="ru-RU" sz="1600" b="0" dirty="0">
                <a:latin typeface="Times New Roman" pitchFamily="18" charset="0"/>
                <a:cs typeface="Times New Roman" pitchFamily="18" charset="0"/>
              </a:rPr>
              <a:t> </a:t>
            </a:r>
            <a:r>
              <a:rPr lang="ru-RU" sz="1600" b="0" dirty="0" err="1">
                <a:latin typeface="Times New Roman" pitchFamily="18" charset="0"/>
                <a:cs typeface="Times New Roman" pitchFamily="18" charset="0"/>
              </a:rPr>
              <a:t>бағыт</a:t>
            </a:r>
            <a:r>
              <a:rPr lang="kk-KZ" sz="1600" b="0" dirty="0">
                <a:latin typeface="Times New Roman" pitchFamily="18" charset="0"/>
                <a:cs typeface="Times New Roman" pitchFamily="18" charset="0"/>
              </a:rPr>
              <a:t>т</a:t>
            </a:r>
            <a:r>
              <a:rPr lang="ru-RU" sz="1600" b="0" dirty="0">
                <a:latin typeface="Times New Roman" pitchFamily="18" charset="0"/>
                <a:cs typeface="Times New Roman" pitchFamily="18" charset="0"/>
              </a:rPr>
              <a:t>ары: </a:t>
            </a:r>
            <a:br>
              <a:rPr lang="ru-RU" sz="1600" b="0" dirty="0">
                <a:latin typeface="Times New Roman" pitchFamily="18" charset="0"/>
                <a:cs typeface="Times New Roman" pitchFamily="18" charset="0"/>
              </a:rPr>
            </a:br>
            <a:r>
              <a:rPr lang="kk-KZ" sz="1600" b="0" dirty="0">
                <a:latin typeface="Times New Roman" pitchFamily="18" charset="0"/>
                <a:cs typeface="Times New Roman" pitchFamily="18" charset="0"/>
              </a:rPr>
              <a:t>             1. материалистік </a:t>
            </a:r>
            <a:r>
              <a:rPr lang="ru-RU" sz="1600" b="0" dirty="0">
                <a:latin typeface="Times New Roman" pitchFamily="18" charset="0"/>
                <a:cs typeface="Times New Roman" pitchFamily="18" charset="0"/>
              </a:rPr>
              <a:t/>
            </a:r>
            <a:br>
              <a:rPr lang="ru-RU" sz="1600" b="0" dirty="0">
                <a:latin typeface="Times New Roman" pitchFamily="18" charset="0"/>
                <a:cs typeface="Times New Roman" pitchFamily="18" charset="0"/>
              </a:rPr>
            </a:br>
            <a:r>
              <a:rPr lang="kk-KZ" sz="1600" b="0" dirty="0">
                <a:latin typeface="Times New Roman" pitchFamily="18" charset="0"/>
                <a:cs typeface="Times New Roman" pitchFamily="18" charset="0"/>
              </a:rPr>
              <a:t>             2. саяси-әлеуметтік</a:t>
            </a:r>
            <a:r>
              <a:rPr lang="ru-RU" sz="1600" b="0" dirty="0">
                <a:latin typeface="Times New Roman" pitchFamily="18" charset="0"/>
                <a:cs typeface="Times New Roman" pitchFamily="18" charset="0"/>
              </a:rPr>
              <a:t/>
            </a:r>
            <a:br>
              <a:rPr lang="ru-RU" sz="1600" b="0" dirty="0">
                <a:latin typeface="Times New Roman" pitchFamily="18" charset="0"/>
                <a:cs typeface="Times New Roman" pitchFamily="18" charset="0"/>
              </a:rPr>
            </a:br>
            <a:r>
              <a:rPr lang="kk-KZ" sz="1600" b="0" dirty="0">
                <a:latin typeface="Times New Roman" pitchFamily="18" charset="0"/>
                <a:cs typeface="Times New Roman" pitchFamily="18" charset="0"/>
              </a:rPr>
              <a:t>   Материалистік бағыттың өкілдері: (Сеченов, Менделеев, Тимирязев) болмысты жаратылыс ғылымдары (биология, химия, физика, медицииа) тұрғысынан қарастырды. Олар дүниенің атомдық құрылысын, атомның күрделі құрылымын және заттардың көптүрлілігі атомдардың ішкі құрылысы мен қиюласуына байланысты екендігін дәлелдеді (Менделеев). Олар таным мүмкіндіктерін, таным механизмдерін зерттеді және сана туралы материалистік түсінікті жақтады.</a:t>
            </a:r>
            <a:r>
              <a:rPr lang="ru-RU" sz="1600" b="0" dirty="0">
                <a:latin typeface="Times New Roman" pitchFamily="18" charset="0"/>
                <a:cs typeface="Times New Roman" pitchFamily="18" charset="0"/>
              </a:rPr>
              <a:t/>
            </a:r>
            <a:br>
              <a:rPr lang="ru-RU" sz="1600" b="0" dirty="0">
                <a:latin typeface="Times New Roman" pitchFamily="18" charset="0"/>
                <a:cs typeface="Times New Roman" pitchFamily="18" charset="0"/>
              </a:rPr>
            </a:br>
            <a:endParaRPr lang="ru-RU" sz="1600" b="0" dirty="0">
              <a:latin typeface="Times New Roman" pitchFamily="18" charset="0"/>
              <a:cs typeface="Times New Roman" pitchFamily="18" charset="0"/>
            </a:endParaRPr>
          </a:p>
        </p:txBody>
      </p:sp>
      <p:sp>
        <p:nvSpPr>
          <p:cNvPr id="3" name="Текст 2"/>
          <p:cNvSpPr>
            <a:spLocks noGrp="1"/>
          </p:cNvSpPr>
          <p:nvPr>
            <p:ph type="body" idx="1"/>
          </p:nvPr>
        </p:nvSpPr>
        <p:spPr>
          <a:xfrm>
            <a:off x="0" y="1"/>
            <a:ext cx="9144000" cy="2928933"/>
          </a:xfrm>
        </p:spPr>
        <p:style>
          <a:lnRef idx="1">
            <a:schemeClr val="accent2"/>
          </a:lnRef>
          <a:fillRef idx="2">
            <a:schemeClr val="accent2"/>
          </a:fillRef>
          <a:effectRef idx="1">
            <a:schemeClr val="accent2"/>
          </a:effectRef>
          <a:fontRef idx="minor">
            <a:schemeClr val="dk1"/>
          </a:fontRef>
        </p:style>
        <p:txBody>
          <a:bodyPr>
            <a:normAutofit fontScale="92500" lnSpcReduction="20000"/>
          </a:bodyPr>
          <a:lstStyle/>
          <a:p>
            <a:r>
              <a:rPr lang="kk-KZ" dirty="0">
                <a:solidFill>
                  <a:schemeClr val="tx1"/>
                </a:solidFill>
                <a:latin typeface="Times New Roman" pitchFamily="18" charset="0"/>
                <a:cs typeface="Times New Roman" pitchFamily="18" charset="0"/>
              </a:rPr>
              <a:t> </a:t>
            </a:r>
            <a:r>
              <a:rPr lang="ru-RU" b="1" dirty="0">
                <a:solidFill>
                  <a:schemeClr val="tx1"/>
                </a:solidFill>
                <a:latin typeface="Times New Roman" pitchFamily="18" charset="0"/>
                <a:cs typeface="Times New Roman" pitchFamily="18" charset="0"/>
              </a:rPr>
              <a:t>А.Л.Чижевский </a:t>
            </a:r>
            <a:r>
              <a:rPr lang="ru-RU" dirty="0">
                <a:solidFill>
                  <a:schemeClr val="tx1"/>
                </a:solidFill>
                <a:latin typeface="Times New Roman" pitchFamily="18" charset="0"/>
                <a:cs typeface="Times New Roman" pitchFamily="18" charset="0"/>
              </a:rPr>
              <a:t>(1897-1964) - </a:t>
            </a:r>
            <a:r>
              <a:rPr lang="ru-RU" dirty="0" err="1">
                <a:solidFill>
                  <a:schemeClr val="tx1"/>
                </a:solidFill>
                <a:latin typeface="Times New Roman" pitchFamily="18" charset="0"/>
                <a:cs typeface="Times New Roman" pitchFamily="18" charset="0"/>
              </a:rPr>
              <a:t>космостық </a:t>
            </a:r>
            <a:r>
              <a:rPr lang="ru-RU" dirty="0">
                <a:solidFill>
                  <a:schemeClr val="tx1"/>
                </a:solidFill>
                <a:latin typeface="Times New Roman" pitchFamily="18" charset="0"/>
                <a:cs typeface="Times New Roman" pitchFamily="18" charset="0"/>
              </a:rPr>
              <a:t>биология </a:t>
            </a:r>
            <a:r>
              <a:rPr lang="ru-RU" dirty="0" err="1">
                <a:solidFill>
                  <a:schemeClr val="tx1"/>
                </a:solidFill>
                <a:latin typeface="Times New Roman" pitchFamily="18" charset="0"/>
                <a:cs typeface="Times New Roman" pitchFamily="18" charset="0"/>
              </a:rPr>
              <a:t>туралы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ерекше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философиялық жүйе жасады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Оған сәйкес, Жердегі</a:t>
            </a:r>
            <a:r>
              <a:rPr lang="ru-RU" dirty="0">
                <a:solidFill>
                  <a:schemeClr val="tx1"/>
                </a:solidFill>
                <a:latin typeface="Times New Roman" pitchFamily="18" charset="0"/>
                <a:cs typeface="Times New Roman" pitchFamily="18" charset="0"/>
              </a:rPr>
              <a:t> биосфера, </a:t>
            </a:r>
            <a:r>
              <a:rPr lang="ru-RU" dirty="0" err="1">
                <a:solidFill>
                  <a:schemeClr val="tx1"/>
                </a:solidFill>
                <a:latin typeface="Times New Roman" pitchFamily="18" charset="0"/>
                <a:cs typeface="Times New Roman" pitchFamily="18" charset="0"/>
              </a:rPr>
              <a:t>тіршілікті</a:t>
            </a:r>
            <a:r>
              <a:rPr lang="kk-KZ" dirty="0">
                <a:solidFill>
                  <a:schemeClr val="tx1"/>
                </a:solidFill>
                <a:latin typeface="Times New Roman" pitchFamily="18" charset="0"/>
                <a:cs typeface="Times New Roman" pitchFamily="18" charset="0"/>
              </a:rPr>
              <a:t>ң</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дамуы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ішкі</a:t>
            </a:r>
            <a:r>
              <a:rPr lang="ru-RU" dirty="0">
                <a:solidFill>
                  <a:schemeClr val="tx1"/>
                </a:solidFill>
                <a:latin typeface="Times New Roman" pitchFamily="18" charset="0"/>
                <a:cs typeface="Times New Roman" pitchFamily="18" charset="0"/>
              </a:rPr>
              <a:t> </a:t>
            </a:r>
            <a:r>
              <a:rPr lang="kk-KZ" dirty="0">
                <a:solidFill>
                  <a:schemeClr val="tx1"/>
                </a:solidFill>
                <a:latin typeface="Times New Roman" pitchFamily="18" charset="0"/>
                <a:cs typeface="Times New Roman" pitchFamily="18" charset="0"/>
              </a:rPr>
              <a:t>с</a:t>
            </a:r>
            <a:r>
              <a:rPr lang="ru-RU" dirty="0" err="1">
                <a:solidFill>
                  <a:schemeClr val="tx1"/>
                </a:solidFill>
                <a:latin typeface="Times New Roman" pitchFamily="18" charset="0"/>
                <a:cs typeface="Times New Roman" pitchFamily="18" charset="0"/>
              </a:rPr>
              <a:t>ебептермен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қатар сыртқы -космостық ықпалға байланысты</a:t>
            </a:r>
            <a:r>
              <a:rPr lang="ru-RU" dirty="0">
                <a:solidFill>
                  <a:schemeClr val="tx1"/>
                </a:solidFill>
                <a:latin typeface="Times New Roman" pitchFamily="18" charset="0"/>
                <a:cs typeface="Times New Roman" pitchFamily="18" charset="0"/>
              </a:rPr>
              <a:t>.</a:t>
            </a:r>
          </a:p>
          <a:p>
            <a:r>
              <a:rPr lang="ru-RU" dirty="0" err="1">
                <a:solidFill>
                  <a:schemeClr val="tx1"/>
                </a:solidFill>
                <a:latin typeface="Times New Roman" pitchFamily="18" charset="0"/>
                <a:cs typeface="Times New Roman" pitchFamily="18" charset="0"/>
              </a:rPr>
              <a:t>Жер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бетінде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жүріп жатқан процестерге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тікелей</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әсер етіп</a:t>
            </a:r>
            <a:r>
              <a:rPr lang="ru-RU" dirty="0">
                <a:solidFill>
                  <a:schemeClr val="tx1"/>
                </a:solidFill>
                <a:latin typeface="Times New Roman" pitchFamily="18" charset="0"/>
                <a:cs typeface="Times New Roman" pitchFamily="18" charset="0"/>
              </a:rPr>
              <a:t>, биосфера </a:t>
            </a:r>
            <a:r>
              <a:rPr lang="ru-RU" dirty="0" err="1">
                <a:solidFill>
                  <a:schemeClr val="tx1"/>
                </a:solidFill>
                <a:latin typeface="Times New Roman" pitchFamily="18" charset="0"/>
                <a:cs typeface="Times New Roman" pitchFamily="18" charset="0"/>
              </a:rPr>
              <a:t>тіршілігін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басқаратын </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Күн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жануарлар</a:t>
            </a:r>
            <a:r>
              <a:rPr lang="ru-RU" dirty="0">
                <a:solidFill>
                  <a:schemeClr val="tx1"/>
                </a:solidFill>
                <a:latin typeface="Times New Roman" pitchFamily="18" charset="0"/>
                <a:cs typeface="Times New Roman" pitchFamily="18" charset="0"/>
              </a:rPr>
              <a:t> т</a:t>
            </a:r>
            <a:r>
              <a:rPr lang="kk-KZ" dirty="0">
                <a:solidFill>
                  <a:schemeClr val="tx1"/>
                </a:solidFill>
                <a:latin typeface="Times New Roman" pitchFamily="18" charset="0"/>
                <a:cs typeface="Times New Roman" pitchFamily="18" charset="0"/>
              </a:rPr>
              <a:t>ә</a:t>
            </a:r>
            <a:r>
              <a:rPr lang="ru-RU" dirty="0" err="1">
                <a:solidFill>
                  <a:schemeClr val="tx1"/>
                </a:solidFill>
                <a:latin typeface="Times New Roman" pitchFamily="18" charset="0"/>
                <a:cs typeface="Times New Roman" pitchFamily="18" charset="0"/>
              </a:rPr>
              <a:t>ртібі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толқындардың қозғалысы,</a:t>
            </a:r>
            <a:r>
              <a:rPr lang="ru-RU" dirty="0">
                <a:solidFill>
                  <a:schemeClr val="tx1"/>
                </a:solidFill>
                <a:latin typeface="Times New Roman" pitchFamily="18" charset="0"/>
                <a:cs typeface="Times New Roman" pitchFamily="18" charset="0"/>
              </a:rPr>
              <a:t> </a:t>
            </a:r>
            <a:r>
              <a:rPr lang="kk-KZ" dirty="0">
                <a:solidFill>
                  <a:schemeClr val="tx1"/>
                </a:solidFill>
                <a:latin typeface="Times New Roman" pitchFamily="18" charset="0"/>
                <a:cs typeface="Times New Roman" pitchFamily="18" charset="0"/>
              </a:rPr>
              <a:t>ә</a:t>
            </a:r>
            <a:r>
              <a:rPr lang="ru-RU" dirty="0" err="1">
                <a:solidFill>
                  <a:schemeClr val="tx1"/>
                </a:solidFill>
                <a:latin typeface="Times New Roman" pitchFamily="18" charset="0"/>
                <a:cs typeface="Times New Roman" pitchFamily="18" charset="0"/>
              </a:rPr>
              <a:t>леуметтік</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катакл</a:t>
            </a:r>
            <a:r>
              <a:rPr lang="kk-KZ" dirty="0">
                <a:solidFill>
                  <a:schemeClr val="tx1"/>
                </a:solidFill>
                <a:latin typeface="Times New Roman" pitchFamily="18" charset="0"/>
                <a:cs typeface="Times New Roman" pitchFamily="18" charset="0"/>
              </a:rPr>
              <a:t>из</a:t>
            </a:r>
            <a:r>
              <a:rPr lang="ru-RU" dirty="0" err="1">
                <a:solidFill>
                  <a:schemeClr val="tx1"/>
                </a:solidFill>
                <a:latin typeface="Times New Roman" pitchFamily="18" charset="0"/>
                <a:cs typeface="Times New Roman" pitchFamily="18" charset="0"/>
              </a:rPr>
              <a:t>мдер</a:t>
            </a:r>
            <a:r>
              <a:rPr lang="ru-RU" dirty="0">
                <a:solidFill>
                  <a:schemeClr val="tx1"/>
                </a:solidFill>
                <a:latin typeface="Times New Roman" pitchFamily="18" charset="0"/>
                <a:cs typeface="Times New Roman" pitchFamily="18" charset="0"/>
              </a:rPr>
              <a:t> - </a:t>
            </a:r>
            <a:r>
              <a:rPr lang="ru-RU" dirty="0" err="1">
                <a:solidFill>
                  <a:schemeClr val="tx1"/>
                </a:solidFill>
                <a:latin typeface="Times New Roman" pitchFamily="18" charset="0"/>
                <a:cs typeface="Times New Roman" pitchFamily="18" charset="0"/>
              </a:rPr>
              <a:t>соғыстар, </a:t>
            </a:r>
            <a:r>
              <a:rPr lang="ru-RU" dirty="0">
                <a:solidFill>
                  <a:schemeClr val="tx1"/>
                </a:solidFill>
                <a:latin typeface="Times New Roman" pitchFamily="18" charset="0"/>
                <a:cs typeface="Times New Roman" pitchFamily="18" charset="0"/>
              </a:rPr>
              <a:t>т</a:t>
            </a:r>
            <a:r>
              <a:rPr lang="kk-KZ" dirty="0">
                <a:solidFill>
                  <a:schemeClr val="tx1"/>
                </a:solidFill>
                <a:latin typeface="Times New Roman" pitchFamily="18" charset="0"/>
                <a:cs typeface="Times New Roman" pitchFamily="18" charset="0"/>
              </a:rPr>
              <a:t>ө</a:t>
            </a:r>
            <a:r>
              <a:rPr lang="ru-RU" dirty="0" err="1">
                <a:solidFill>
                  <a:schemeClr val="tx1"/>
                </a:solidFill>
                <a:latin typeface="Times New Roman" pitchFamily="18" charset="0"/>
                <a:cs typeface="Times New Roman" pitchFamily="18" charset="0"/>
              </a:rPr>
              <a:t>ңкерістер </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Күннің әсерінен.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Кеңестік социалистік</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республикалар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одағында Чижевскийді</a:t>
            </a:r>
            <a:r>
              <a:rPr lang="kk-KZ" dirty="0">
                <a:solidFill>
                  <a:schemeClr val="tx1"/>
                </a:solidFill>
                <a:latin typeface="Times New Roman" pitchFamily="18" charset="0"/>
                <a:cs typeface="Times New Roman" pitchFamily="18" charset="0"/>
              </a:rPr>
              <a:t>ң</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"Күнге табынуш</a:t>
            </a:r>
            <a:r>
              <a:rPr lang="kk-KZ" dirty="0">
                <a:solidFill>
                  <a:schemeClr val="tx1"/>
                </a:solidFill>
                <a:latin typeface="Times New Roman" pitchFamily="18" charset="0"/>
                <a:cs typeface="Times New Roman" pitchFamily="18" charset="0"/>
              </a:rPr>
              <a:t>ыл</a:t>
            </a:r>
            <a:r>
              <a:rPr lang="ru-RU" dirty="0" err="1">
                <a:solidFill>
                  <a:schemeClr val="tx1"/>
                </a:solidFill>
                <a:latin typeface="Times New Roman" pitchFamily="18" charset="0"/>
                <a:cs typeface="Times New Roman" pitchFamily="18" charset="0"/>
              </a:rPr>
              <a:t>ық" философиясы</a:t>
            </a:r>
            <a:r>
              <a:rPr lang="ru-RU" dirty="0">
                <a:solidFill>
                  <a:schemeClr val="tx1"/>
                </a:solidFill>
                <a:latin typeface="Times New Roman" pitchFamily="18" charset="0"/>
                <a:cs typeface="Times New Roman" pitchFamily="18" charset="0"/>
              </a:rPr>
              <a:t> "</a:t>
            </a:r>
            <a:r>
              <a:rPr lang="kk-KZ" dirty="0">
                <a:solidFill>
                  <a:schemeClr val="tx1"/>
                </a:solidFill>
                <a:latin typeface="Times New Roman" pitchFamily="18" charset="0"/>
                <a:cs typeface="Times New Roman" pitchFamily="18" charset="0"/>
              </a:rPr>
              <a:t>ғ</a:t>
            </a:r>
            <a:r>
              <a:rPr lang="ru-RU" dirty="0" err="1">
                <a:solidFill>
                  <a:schemeClr val="tx1"/>
                </a:solidFill>
                <a:latin typeface="Times New Roman" pitchFamily="18" charset="0"/>
                <a:cs typeface="Times New Roman" pitchFamily="18" charset="0"/>
              </a:rPr>
              <a:t>ылымнан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алыс</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дерексіз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деп</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жарияланып</a:t>
            </a:r>
            <a:r>
              <a:rPr lang="ru-RU" dirty="0">
                <a:solidFill>
                  <a:schemeClr val="tx1"/>
                </a:solidFill>
                <a:latin typeface="Times New Roman" pitchFamily="18" charset="0"/>
                <a:cs typeface="Times New Roman" pitchFamily="18" charset="0"/>
              </a:rPr>
              <a:t>, философ </a:t>
            </a:r>
            <a:r>
              <a:rPr lang="ru-RU" dirty="0" err="1">
                <a:solidFill>
                  <a:schemeClr val="tx1"/>
                </a:solidFill>
                <a:latin typeface="Times New Roman" pitchFamily="18" charset="0"/>
                <a:cs typeface="Times New Roman" pitchFamily="18" charset="0"/>
              </a:rPr>
              <a:t>қудалауға ұшырады</a:t>
            </a:r>
            <a:r>
              <a:rPr lang="ru-RU" dirty="0">
                <a:solidFill>
                  <a:schemeClr val="tx1"/>
                </a:solidFill>
                <a:latin typeface="Times New Roman" pitchFamily="18" charset="0"/>
                <a:cs typeface="Times New Roman" pitchFamily="18" charset="0"/>
              </a:rPr>
              <a: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6858000"/>
          </a:xfrm>
        </p:spPr>
        <p:style>
          <a:lnRef idx="1">
            <a:schemeClr val="accent3"/>
          </a:lnRef>
          <a:fillRef idx="2">
            <a:schemeClr val="accent3"/>
          </a:fillRef>
          <a:effectRef idx="1">
            <a:schemeClr val="accent3"/>
          </a:effectRef>
          <a:fontRef idx="minor">
            <a:schemeClr val="dk1"/>
          </a:fontRef>
        </p:style>
        <p:txBody>
          <a:bodyPr>
            <a:normAutofit/>
          </a:bodyPr>
          <a:lstStyle/>
          <a:p>
            <a:pPr algn="l"/>
            <a:r>
              <a:rPr lang="kk-KZ" sz="1800" dirty="0">
                <a:solidFill>
                  <a:schemeClr val="tx1"/>
                </a:solidFill>
                <a:latin typeface="Times New Roman" pitchFamily="18" charset="0"/>
                <a:cs typeface="Times New Roman" pitchFamily="18" charset="0"/>
              </a:rPr>
              <a:t> </a:t>
            </a:r>
            <a:r>
              <a:rPr lang="ru-RU" sz="2400" b="1" dirty="0" err="1">
                <a:solidFill>
                  <a:srgbClr val="C00000"/>
                </a:solidFill>
                <a:latin typeface="Times New Roman" pitchFamily="18" charset="0"/>
                <a:cs typeface="Times New Roman" pitchFamily="18" charset="0"/>
              </a:rPr>
              <a:t>Саяси</a:t>
            </a:r>
            <a:r>
              <a:rPr lang="ru-RU" sz="2400" b="1" dirty="0">
                <a:solidFill>
                  <a:srgbClr val="C00000"/>
                </a:solidFill>
                <a:latin typeface="Times New Roman" pitchFamily="18" charset="0"/>
                <a:cs typeface="Times New Roman" pitchFamily="18" charset="0"/>
              </a:rPr>
              <a:t>-</a:t>
            </a:r>
            <a:r>
              <a:rPr lang="kk-KZ" sz="2400" b="1" dirty="0">
                <a:solidFill>
                  <a:srgbClr val="C00000"/>
                </a:solidFill>
                <a:latin typeface="Times New Roman" pitchFamily="18" charset="0"/>
                <a:cs typeface="Times New Roman" pitchFamily="18" charset="0"/>
              </a:rPr>
              <a:t>ә</a:t>
            </a:r>
            <a:r>
              <a:rPr lang="ru-RU" sz="2400" b="1" dirty="0" err="1">
                <a:solidFill>
                  <a:srgbClr val="C00000"/>
                </a:solidFill>
                <a:latin typeface="Times New Roman" pitchFamily="18" charset="0"/>
                <a:cs typeface="Times New Roman" pitchFamily="18" charset="0"/>
              </a:rPr>
              <a:t>леуметтік</a:t>
            </a:r>
            <a:r>
              <a:rPr lang="ru-RU" sz="2400" b="1" dirty="0">
                <a:solidFill>
                  <a:srgbClr val="C00000"/>
                </a:solidFill>
                <a:latin typeface="Times New Roman" pitchFamily="18" charset="0"/>
                <a:cs typeface="Times New Roman" pitchFamily="18" charset="0"/>
              </a:rPr>
              <a:t> </a:t>
            </a:r>
            <a:r>
              <a:rPr lang="ru-RU" sz="2400" b="1" dirty="0" err="1">
                <a:solidFill>
                  <a:srgbClr val="C00000"/>
                </a:solidFill>
                <a:latin typeface="Times New Roman" pitchFamily="18" charset="0"/>
                <a:cs typeface="Times New Roman" pitchFamily="18" charset="0"/>
              </a:rPr>
              <a:t>бағыттың өкілдері:</a:t>
            </a:r>
            <a:r>
              <a:rPr lang="ru-RU" sz="1800" dirty="0">
                <a:solidFill>
                  <a:schemeClr val="tx1"/>
                </a:solidFill>
                <a:latin typeface="Times New Roman" pitchFamily="18" charset="0"/>
                <a:cs typeface="Times New Roman" pitchFamily="18" charset="0"/>
              </a:rPr>
              <a:t/>
            </a:r>
            <a:br>
              <a:rPr lang="ru-RU" sz="1800" dirty="0">
                <a:solidFill>
                  <a:schemeClr val="tx1"/>
                </a:solidFill>
                <a:latin typeface="Times New Roman" pitchFamily="18" charset="0"/>
                <a:cs typeface="Times New Roman" pitchFamily="18" charset="0"/>
              </a:rPr>
            </a:br>
            <a:r>
              <a:rPr lang="ru-RU" sz="1800" dirty="0">
                <a:solidFill>
                  <a:schemeClr val="tx1"/>
                </a:solidFill>
                <a:latin typeface="Times New Roman" pitchFamily="18" charset="0"/>
                <a:cs typeface="Times New Roman" pitchFamily="18" charset="0"/>
              </a:rPr>
              <a:t>•     Мечников</a:t>
            </a:r>
            <a:br>
              <a:rPr lang="ru-RU" sz="1800" dirty="0">
                <a:solidFill>
                  <a:schemeClr val="tx1"/>
                </a:solidFill>
                <a:latin typeface="Times New Roman" pitchFamily="18" charset="0"/>
                <a:cs typeface="Times New Roman" pitchFamily="18" charset="0"/>
              </a:rPr>
            </a:br>
            <a:r>
              <a:rPr lang="ru-RU" sz="1800" dirty="0">
                <a:solidFill>
                  <a:schemeClr val="tx1"/>
                </a:solidFill>
                <a:latin typeface="Times New Roman" pitchFamily="18" charset="0"/>
                <a:cs typeface="Times New Roman" pitchFamily="18" charset="0"/>
              </a:rPr>
              <a:t>•     М.М.Ковалевский </a:t>
            </a:r>
            <a:r>
              <a:rPr lang="ru-RU" sz="1800" dirty="0" err="1">
                <a:solidFill>
                  <a:schemeClr val="tx1"/>
                </a:solidFill>
                <a:latin typeface="Times New Roman" pitchFamily="18" charset="0"/>
                <a:cs typeface="Times New Roman" pitchFamily="18" charset="0"/>
              </a:rPr>
              <a:t>болды</a:t>
            </a:r>
            <a:r>
              <a:rPr lang="ru-RU" sz="1800" dirty="0">
                <a:solidFill>
                  <a:schemeClr val="tx1"/>
                </a:solidFill>
                <a:latin typeface="Times New Roman" pitchFamily="18" charset="0"/>
                <a:cs typeface="Times New Roman" pitchFamily="18" charset="0"/>
              </a:rPr>
              <a:t/>
            </a:r>
            <a:br>
              <a:rPr lang="ru-RU" sz="1800" dirty="0">
                <a:solidFill>
                  <a:schemeClr val="tx1"/>
                </a:solidFill>
                <a:latin typeface="Times New Roman" pitchFamily="18" charset="0"/>
                <a:cs typeface="Times New Roman" pitchFamily="18" charset="0"/>
              </a:rPr>
            </a:br>
            <a:r>
              <a:rPr lang="ru-RU" sz="1800" dirty="0" err="1">
                <a:solidFill>
                  <a:schemeClr val="tx1"/>
                </a:solidFill>
                <a:latin typeface="Times New Roman" pitchFamily="18" charset="0"/>
                <a:cs typeface="Times New Roman" pitchFamily="18" charset="0"/>
              </a:rPr>
              <a:t>Олар</a:t>
            </a: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қоғамды табиғаты көпфакторлы тұтастық</a:t>
            </a: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бірбүтін кұ</a:t>
            </a:r>
            <a:r>
              <a:rPr lang="kk-KZ" sz="1800" dirty="0">
                <a:solidFill>
                  <a:schemeClr val="tx1"/>
                </a:solidFill>
                <a:latin typeface="Times New Roman" pitchFamily="18" charset="0"/>
                <a:cs typeface="Times New Roman" pitchFamily="18" charset="0"/>
              </a:rPr>
              <a:t>ыл</a:t>
            </a:r>
            <a:r>
              <a:rPr lang="ru-RU" sz="1800" dirty="0" err="1">
                <a:solidFill>
                  <a:schemeClr val="tx1"/>
                </a:solidFill>
                <a:latin typeface="Times New Roman" pitchFamily="18" charset="0"/>
                <a:cs typeface="Times New Roman" pitchFamily="18" charset="0"/>
              </a:rPr>
              <a:t>ыс</a:t>
            </a: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реті</a:t>
            </a:r>
            <a:r>
              <a:rPr lang="kk-KZ" sz="1800" dirty="0">
                <a:solidFill>
                  <a:schemeClr val="tx1"/>
                </a:solidFill>
                <a:latin typeface="Times New Roman" pitchFamily="18" charset="0"/>
                <a:cs typeface="Times New Roman" pitchFamily="18" charset="0"/>
              </a:rPr>
              <a:t>н</a:t>
            </a:r>
            <a:r>
              <a:rPr lang="ru-RU" sz="1800" dirty="0">
                <a:solidFill>
                  <a:schemeClr val="tx1"/>
                </a:solidFill>
                <a:latin typeface="Times New Roman" pitchFamily="18" charset="0"/>
                <a:cs typeface="Times New Roman" pitchFamily="18" charset="0"/>
              </a:rPr>
              <a:t>де </a:t>
            </a:r>
            <a:r>
              <a:rPr lang="ru-RU" sz="1800" dirty="0" err="1">
                <a:solidFill>
                  <a:schemeClr val="tx1"/>
                </a:solidFill>
                <a:latin typeface="Times New Roman" pitchFamily="18" charset="0"/>
                <a:cs typeface="Times New Roman" pitchFamily="18" charset="0"/>
              </a:rPr>
              <a:t>қарастырып</a:t>
            </a: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оған ықпал ететін</a:t>
            </a: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факторларды</a:t>
            </a: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географиялық</a:t>
            </a: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климаттық</a:t>
            </a: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экономикалык</a:t>
            </a:r>
            <a:r>
              <a:rPr lang="ru-RU" sz="1800" dirty="0">
                <a:solidFill>
                  <a:schemeClr val="tx1"/>
                </a:solidFill>
                <a:latin typeface="Times New Roman" pitchFamily="18" charset="0"/>
                <a:cs typeface="Times New Roman" pitchFamily="18" charset="0"/>
              </a:rPr>
              <a:t> т.б.) </a:t>
            </a:r>
            <a:r>
              <a:rPr lang="ru-RU" sz="1800" dirty="0" err="1">
                <a:solidFill>
                  <a:schemeClr val="tx1"/>
                </a:solidFill>
                <a:latin typeface="Times New Roman" pitchFamily="18" charset="0"/>
                <a:cs typeface="Times New Roman" pitchFamily="18" charset="0"/>
              </a:rPr>
              <a:t>зерттеді</a:t>
            </a: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Қоғам дамуы</a:t>
            </a: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олардың пірінше</a:t>
            </a: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объективті</a:t>
            </a: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заңдарға сәйкес іске</a:t>
            </a: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асады</a:t>
            </a:r>
            <a:r>
              <a:rPr lang="ru-RU" sz="1800" dirty="0">
                <a:solidFill>
                  <a:schemeClr val="tx1"/>
                </a:solidFill>
                <a:latin typeface="Times New Roman" pitchFamily="18" charset="0"/>
                <a:cs typeface="Times New Roman" pitchFamily="18" charset="0"/>
              </a:rPr>
              <a:t>.</a:t>
            </a:r>
            <a:br>
              <a:rPr lang="ru-RU" sz="1800" dirty="0">
                <a:solidFill>
                  <a:schemeClr val="tx1"/>
                </a:solidFill>
                <a:latin typeface="Times New Roman" pitchFamily="18" charset="0"/>
                <a:cs typeface="Times New Roman" pitchFamily="18" charset="0"/>
              </a:rPr>
            </a:br>
            <a:r>
              <a:rPr lang="kk-KZ" sz="1800" dirty="0">
                <a:solidFill>
                  <a:schemeClr val="tx1"/>
                </a:solidFill>
                <a:latin typeface="Times New Roman" pitchFamily="18" charset="0"/>
                <a:cs typeface="Times New Roman" pitchFamily="18" charset="0"/>
              </a:rPr>
              <a:t> </a:t>
            </a:r>
            <a:r>
              <a:rPr lang="ru-RU" sz="1800" dirty="0">
                <a:solidFill>
                  <a:schemeClr val="tx1"/>
                </a:solidFill>
                <a:latin typeface="Times New Roman" pitchFamily="18" charset="0"/>
                <a:cs typeface="Times New Roman" pitchFamily="18" charset="0"/>
              </a:rPr>
              <a:t/>
            </a:r>
            <a:br>
              <a:rPr lang="ru-RU" sz="1800" dirty="0">
                <a:solidFill>
                  <a:schemeClr val="tx1"/>
                </a:solidFill>
                <a:latin typeface="Times New Roman" pitchFamily="18" charset="0"/>
                <a:cs typeface="Times New Roman" pitchFamily="18" charset="0"/>
              </a:rPr>
            </a:br>
            <a:r>
              <a:rPr lang="kk-KZ" sz="1800" dirty="0">
                <a:solidFill>
                  <a:schemeClr val="tx1"/>
                </a:solidFill>
                <a:latin typeface="Times New Roman" pitchFamily="18" charset="0"/>
                <a:cs typeface="Times New Roman" pitchFamily="18" charset="0"/>
              </a:rPr>
              <a:t> </a:t>
            </a:r>
            <a:r>
              <a:rPr lang="ru-RU" sz="1800" dirty="0">
                <a:solidFill>
                  <a:schemeClr val="tx1"/>
                </a:solidFill>
                <a:latin typeface="Times New Roman" pitchFamily="18" charset="0"/>
                <a:cs typeface="Times New Roman" pitchFamily="18" charset="0"/>
              </a:rPr>
              <a:t/>
            </a:r>
            <a:br>
              <a:rPr lang="ru-RU" sz="1800" dirty="0">
                <a:solidFill>
                  <a:schemeClr val="tx1"/>
                </a:solidFill>
                <a:latin typeface="Times New Roman" pitchFamily="18" charset="0"/>
                <a:cs typeface="Times New Roman" pitchFamily="18" charset="0"/>
              </a:rPr>
            </a:br>
            <a:r>
              <a:rPr lang="kk-KZ" sz="2400" dirty="0">
                <a:solidFill>
                  <a:srgbClr val="C00000"/>
                </a:solidFill>
                <a:latin typeface="Times New Roman" pitchFamily="18" charset="0"/>
                <a:cs typeface="Times New Roman" pitchFamily="18" charset="0"/>
              </a:rPr>
              <a:t>                   </a:t>
            </a:r>
            <a:r>
              <a:rPr lang="kk-KZ" sz="2400" b="1" dirty="0">
                <a:solidFill>
                  <a:srgbClr val="C00000"/>
                </a:solidFill>
                <a:latin typeface="Times New Roman" pitchFamily="18" charset="0"/>
                <a:cs typeface="Times New Roman" pitchFamily="18" charset="0"/>
              </a:rPr>
              <a:t>Кеңестік философия</a:t>
            </a:r>
            <a:r>
              <a:rPr lang="ru-RU" sz="1800" dirty="0">
                <a:solidFill>
                  <a:schemeClr val="tx1"/>
                </a:solidFill>
                <a:latin typeface="Times New Roman" pitchFamily="18" charset="0"/>
                <a:cs typeface="Times New Roman" pitchFamily="18" charset="0"/>
              </a:rPr>
              <a:t/>
            </a:r>
            <a:br>
              <a:rPr lang="ru-RU" sz="1800" dirty="0">
                <a:solidFill>
                  <a:schemeClr val="tx1"/>
                </a:solidFill>
                <a:latin typeface="Times New Roman" pitchFamily="18" charset="0"/>
                <a:cs typeface="Times New Roman" pitchFamily="18" charset="0"/>
              </a:rPr>
            </a:br>
            <a:r>
              <a:rPr lang="kk-KZ" sz="1800" dirty="0">
                <a:solidFill>
                  <a:schemeClr val="tx1"/>
                </a:solidFill>
                <a:latin typeface="Times New Roman" pitchFamily="18" charset="0"/>
                <a:cs typeface="Times New Roman" pitchFamily="18" charset="0"/>
              </a:rPr>
              <a:t>     XX ғасырдың 20-шы жылдарынан 90-шы жылдар басына дейінгі орыс философиясы (КСРО-ң басқа да халықтарының философиясы сияқты) кеңестік философия атымен дамыды.</a:t>
            </a:r>
            <a:r>
              <a:rPr lang="ru-RU" sz="1800" dirty="0">
                <a:solidFill>
                  <a:schemeClr val="tx1"/>
                </a:solidFill>
                <a:latin typeface="Times New Roman" pitchFamily="18" charset="0"/>
                <a:cs typeface="Times New Roman" pitchFamily="18" charset="0"/>
              </a:rPr>
              <a:t/>
            </a:r>
            <a:br>
              <a:rPr lang="ru-RU" sz="1800" dirty="0">
                <a:solidFill>
                  <a:schemeClr val="tx1"/>
                </a:solidFill>
                <a:latin typeface="Times New Roman" pitchFamily="18" charset="0"/>
                <a:cs typeface="Times New Roman" pitchFamily="18" charset="0"/>
              </a:rPr>
            </a:br>
            <a:r>
              <a:rPr lang="kk-KZ" sz="1800" dirty="0">
                <a:solidFill>
                  <a:schemeClr val="tx1"/>
                </a:solidFill>
                <a:latin typeface="Times New Roman" pitchFamily="18" charset="0"/>
                <a:cs typeface="Times New Roman" pitchFamily="18" charset="0"/>
              </a:rPr>
              <a:t>     Кеңестік философия материалистік сипатта болды, маркстік философияның (диалектикалық және тарихи материализм) шеңберінде дамыды және догмаға айналды.</a:t>
            </a:r>
            <a:r>
              <a:rPr lang="ru-RU" sz="1800" dirty="0">
                <a:solidFill>
                  <a:schemeClr val="tx1"/>
                </a:solidFill>
                <a:latin typeface="Times New Roman" pitchFamily="18" charset="0"/>
                <a:cs typeface="Times New Roman" pitchFamily="18" charset="0"/>
              </a:rPr>
              <a:t/>
            </a:r>
            <a:br>
              <a:rPr lang="ru-RU" sz="1800" dirty="0">
                <a:solidFill>
                  <a:schemeClr val="tx1"/>
                </a:solidFill>
                <a:latin typeface="Times New Roman" pitchFamily="18" charset="0"/>
                <a:cs typeface="Times New Roman" pitchFamily="18" charset="0"/>
              </a:rPr>
            </a:br>
            <a:r>
              <a:rPr lang="kk-KZ" sz="1800" dirty="0">
                <a:solidFill>
                  <a:schemeClr val="tx1"/>
                </a:solidFill>
                <a:latin typeface="Times New Roman" pitchFamily="18" charset="0"/>
                <a:cs typeface="Times New Roman" pitchFamily="18" charset="0"/>
              </a:rPr>
              <a:t>      Кеңестік философияға В.И.Лениннің философиялық творчествосы үлкен ықпал етті. Ленин маркстік материалистік ілімді дамытты және оны Ресей жағдайына бейімдеуге тырысты.</a:t>
            </a:r>
            <a:r>
              <a:rPr lang="ru-RU" sz="1800" dirty="0">
                <a:solidFill>
                  <a:schemeClr val="tx1"/>
                </a:solidFill>
                <a:latin typeface="Times New Roman" pitchFamily="18" charset="0"/>
                <a:cs typeface="Times New Roman" pitchFamily="18" charset="0"/>
              </a:rPr>
              <a:t/>
            </a:r>
            <a:br>
              <a:rPr lang="ru-RU" sz="1800" dirty="0">
                <a:solidFill>
                  <a:schemeClr val="tx1"/>
                </a:solidFill>
                <a:latin typeface="Times New Roman" pitchFamily="18" charset="0"/>
                <a:cs typeface="Times New Roman" pitchFamily="18" charset="0"/>
              </a:rPr>
            </a:br>
            <a:r>
              <a:rPr lang="kk-KZ" sz="1800" dirty="0">
                <a:solidFill>
                  <a:schemeClr val="tx1"/>
                </a:solidFill>
                <a:latin typeface="Times New Roman" pitchFamily="18" charset="0"/>
                <a:cs typeface="Times New Roman" pitchFamily="18" charset="0"/>
              </a:rPr>
              <a:t>         Кеңестік философия дамуын 3 кезеңге жіктеуге болады:</a:t>
            </a:r>
            <a:r>
              <a:rPr lang="ru-RU" sz="1800" dirty="0">
                <a:solidFill>
                  <a:schemeClr val="tx1"/>
                </a:solidFill>
                <a:latin typeface="Times New Roman" pitchFamily="18" charset="0"/>
                <a:cs typeface="Times New Roman" pitchFamily="18" charset="0"/>
              </a:rPr>
              <a:t/>
            </a:r>
            <a:br>
              <a:rPr lang="ru-RU" sz="1800" dirty="0">
                <a:solidFill>
                  <a:schemeClr val="tx1"/>
                </a:solidFill>
                <a:latin typeface="Times New Roman" pitchFamily="18" charset="0"/>
                <a:cs typeface="Times New Roman" pitchFamily="18" charset="0"/>
              </a:rPr>
            </a:br>
            <a:r>
              <a:rPr lang="ru-RU" sz="1800" dirty="0">
                <a:solidFill>
                  <a:schemeClr val="tx1"/>
                </a:solidFill>
                <a:latin typeface="Times New Roman" pitchFamily="18" charset="0"/>
                <a:cs typeface="Times New Roman" pitchFamily="18" charset="0"/>
              </a:rPr>
              <a:t>1.   1917-1930 </a:t>
            </a:r>
            <a:r>
              <a:rPr lang="ru-RU" sz="1800" dirty="0" err="1">
                <a:solidFill>
                  <a:schemeClr val="tx1"/>
                </a:solidFill>
                <a:latin typeface="Times New Roman" pitchFamily="18" charset="0"/>
                <a:cs typeface="Times New Roman" pitchFamily="18" charset="0"/>
              </a:rPr>
              <a:t>жылдар</a:t>
            </a:r>
            <a:r>
              <a:rPr lang="ru-RU" sz="1800" dirty="0">
                <a:solidFill>
                  <a:schemeClr val="tx1"/>
                </a:solidFill>
                <a:latin typeface="Times New Roman" pitchFamily="18" charset="0"/>
                <a:cs typeface="Times New Roman" pitchFamily="18" charset="0"/>
              </a:rPr>
              <a:t> - </a:t>
            </a:r>
            <a:r>
              <a:rPr lang="ru-RU" sz="1800" dirty="0" err="1">
                <a:solidFill>
                  <a:schemeClr val="tx1"/>
                </a:solidFill>
                <a:latin typeface="Times New Roman" pitchFamily="18" charset="0"/>
                <a:cs typeface="Times New Roman" pitchFamily="18" charset="0"/>
              </a:rPr>
              <a:t>ресми</a:t>
            </a: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мар</a:t>
            </a:r>
            <a:r>
              <a:rPr lang="kk-KZ" sz="1800" dirty="0">
                <a:solidFill>
                  <a:schemeClr val="tx1"/>
                </a:solidFill>
                <a:latin typeface="Times New Roman" pitchFamily="18" charset="0"/>
                <a:cs typeface="Times New Roman" pitchFamily="18" charset="0"/>
              </a:rPr>
              <a:t>к</a:t>
            </a:r>
            <a:r>
              <a:rPr lang="ru-RU" sz="1800" dirty="0" err="1">
                <a:solidFill>
                  <a:schemeClr val="tx1"/>
                </a:solidFill>
                <a:latin typeface="Times New Roman" pitchFamily="18" charset="0"/>
                <a:cs typeface="Times New Roman" pitchFamily="18" charset="0"/>
              </a:rPr>
              <a:t>сизм-лени</a:t>
            </a:r>
            <a:r>
              <a:rPr lang="kk-KZ" sz="1800" dirty="0">
                <a:solidFill>
                  <a:schemeClr val="tx1"/>
                </a:solidFill>
                <a:latin typeface="Times New Roman" pitchFamily="18" charset="0"/>
                <a:cs typeface="Times New Roman" pitchFamily="18" charset="0"/>
              </a:rPr>
              <a:t>низ</a:t>
            </a:r>
            <a:r>
              <a:rPr lang="ru-RU" sz="1800" dirty="0">
                <a:solidFill>
                  <a:schemeClr val="tx1"/>
                </a:solidFill>
                <a:latin typeface="Times New Roman" pitchFamily="18" charset="0"/>
                <a:cs typeface="Times New Roman" pitchFamily="18" charset="0"/>
              </a:rPr>
              <a:t>м </a:t>
            </a:r>
            <a:r>
              <a:rPr lang="ru-RU" sz="1800" dirty="0" err="1">
                <a:solidFill>
                  <a:schemeClr val="tx1"/>
                </a:solidFill>
                <a:latin typeface="Times New Roman" pitchFamily="18" charset="0"/>
                <a:cs typeface="Times New Roman" pitchFamily="18" charset="0"/>
              </a:rPr>
              <a:t>қысымы жағдайындағы </a:t>
            </a:r>
            <a:r>
              <a:rPr lang="ru-RU" sz="1800" dirty="0">
                <a:solidFill>
                  <a:schemeClr val="tx1"/>
                </a:solidFill>
                <a:latin typeface="Times New Roman" pitchFamily="18" charset="0"/>
                <a:cs typeface="Times New Roman" pitchFamily="18" charset="0"/>
              </a:rPr>
              <a:t>философия;</a:t>
            </a:r>
            <a:br>
              <a:rPr lang="ru-RU" sz="1800" dirty="0">
                <a:solidFill>
                  <a:schemeClr val="tx1"/>
                </a:solidFill>
                <a:latin typeface="Times New Roman" pitchFamily="18" charset="0"/>
                <a:cs typeface="Times New Roman" pitchFamily="18" charset="0"/>
              </a:rPr>
            </a:br>
            <a:r>
              <a:rPr lang="ru-RU" sz="1800" dirty="0">
                <a:solidFill>
                  <a:schemeClr val="tx1"/>
                </a:solidFill>
                <a:latin typeface="Times New Roman" pitchFamily="18" charset="0"/>
                <a:cs typeface="Times New Roman" pitchFamily="18" charset="0"/>
              </a:rPr>
              <a:t>2.  1930-1950 </a:t>
            </a:r>
            <a:r>
              <a:rPr lang="ru-RU" sz="1800" dirty="0" err="1">
                <a:solidFill>
                  <a:schemeClr val="tx1"/>
                </a:solidFill>
                <a:latin typeface="Times New Roman" pitchFamily="18" charset="0"/>
                <a:cs typeface="Times New Roman" pitchFamily="18" charset="0"/>
              </a:rPr>
              <a:t>жылдар</a:t>
            </a:r>
            <a:r>
              <a:rPr lang="ru-RU" sz="1800" dirty="0">
                <a:solidFill>
                  <a:schemeClr val="tx1"/>
                </a:solidFill>
                <a:latin typeface="Times New Roman" pitchFamily="18" charset="0"/>
                <a:cs typeface="Times New Roman" pitchFamily="18" charset="0"/>
              </a:rPr>
              <a:t> — </a:t>
            </a:r>
            <a:r>
              <a:rPr lang="ru-RU" sz="1800" dirty="0" err="1">
                <a:solidFill>
                  <a:schemeClr val="tx1"/>
                </a:solidFill>
                <a:latin typeface="Times New Roman" pitchFamily="18" charset="0"/>
                <a:cs typeface="Times New Roman" pitchFamily="18" charset="0"/>
              </a:rPr>
              <a:t>философияның толық идеологияландырылып</a:t>
            </a: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ресми</a:t>
            </a: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биліктің қызметшісіне     айналуы</a:t>
            </a: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Философиялық     сұра</a:t>
            </a:r>
            <a:r>
              <a:rPr lang="kk-KZ" sz="1800" dirty="0">
                <a:solidFill>
                  <a:schemeClr val="tx1"/>
                </a:solidFill>
                <a:latin typeface="Times New Roman" pitchFamily="18" charset="0"/>
                <a:cs typeface="Times New Roman" pitchFamily="18" charset="0"/>
              </a:rPr>
              <a:t>қ</a:t>
            </a:r>
            <a:r>
              <a:rPr lang="ru-RU" sz="1800" dirty="0" err="1">
                <a:solidFill>
                  <a:schemeClr val="tx1"/>
                </a:solidFill>
                <a:latin typeface="Times New Roman" pitchFamily="18" charset="0"/>
                <a:cs typeface="Times New Roman" pitchFamily="18" charset="0"/>
              </a:rPr>
              <a:t>тарға     </a:t>
            </a:r>
            <a:r>
              <a:rPr lang="ru-RU" sz="1800" dirty="0">
                <a:solidFill>
                  <a:schemeClr val="tx1"/>
                </a:solidFill>
                <a:latin typeface="Times New Roman" pitchFamily="18" charset="0"/>
                <a:cs typeface="Times New Roman" pitchFamily="18" charset="0"/>
              </a:rPr>
              <a:t>И.В.Сталин     </a:t>
            </a:r>
            <a:r>
              <a:rPr lang="ru-RU" sz="1800" dirty="0" err="1">
                <a:solidFill>
                  <a:schemeClr val="tx1"/>
                </a:solidFill>
                <a:latin typeface="Times New Roman" pitchFamily="18" charset="0"/>
                <a:cs typeface="Times New Roman" pitchFamily="18" charset="0"/>
              </a:rPr>
              <a:t>позициясын</a:t>
            </a:r>
            <a:r>
              <a:rPr lang="kk-KZ" sz="1800" dirty="0">
                <a:solidFill>
                  <a:schemeClr val="tx1"/>
                </a:solidFill>
                <a:latin typeface="Times New Roman" pitchFamily="18" charset="0"/>
                <a:cs typeface="Times New Roman" pitchFamily="18" charset="0"/>
              </a:rPr>
              <a:t>ың</a:t>
            </a: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анық</a:t>
            </a:r>
            <a:r>
              <a:rPr lang="kk-KZ" sz="1800" dirty="0">
                <a:solidFill>
                  <a:schemeClr val="tx1"/>
                </a:solidFill>
                <a:latin typeface="Times New Roman" pitchFamily="18" charset="0"/>
                <a:cs typeface="Times New Roman" pitchFamily="18" charset="0"/>
              </a:rPr>
              <a:t>т</a:t>
            </a:r>
            <a:r>
              <a:rPr lang="ru-RU" sz="1800" dirty="0" err="1">
                <a:solidFill>
                  <a:schemeClr val="tx1"/>
                </a:solidFill>
                <a:latin typeface="Times New Roman" pitchFamily="18" charset="0"/>
                <a:cs typeface="Times New Roman" pitchFamily="18" charset="0"/>
              </a:rPr>
              <a:t>аушылық ролінің күшеюі;</a:t>
            </a:r>
            <a:r>
              <a:rPr lang="ru-RU" sz="1800" dirty="0">
                <a:solidFill>
                  <a:schemeClr val="tx1"/>
                </a:solidFill>
                <a:latin typeface="Times New Roman" pitchFamily="18" charset="0"/>
                <a:cs typeface="Times New Roman" pitchFamily="18" charset="0"/>
              </a:rPr>
              <a:t/>
            </a:r>
            <a:br>
              <a:rPr lang="ru-RU" sz="1800" dirty="0">
                <a:solidFill>
                  <a:schemeClr val="tx1"/>
                </a:solidFill>
                <a:latin typeface="Times New Roman" pitchFamily="18" charset="0"/>
                <a:cs typeface="Times New Roman" pitchFamily="18" charset="0"/>
              </a:rPr>
            </a:br>
            <a:r>
              <a:rPr lang="ru-RU" sz="1800" dirty="0">
                <a:solidFill>
                  <a:schemeClr val="tx1"/>
                </a:solidFill>
                <a:latin typeface="Times New Roman" pitchFamily="18" charset="0"/>
                <a:cs typeface="Times New Roman" pitchFamily="18" charset="0"/>
              </a:rPr>
              <a:t>3.  1950-1980 </a:t>
            </a:r>
            <a:r>
              <a:rPr lang="ru-RU" sz="1800" dirty="0" err="1">
                <a:solidFill>
                  <a:schemeClr val="tx1"/>
                </a:solidFill>
                <a:latin typeface="Times New Roman" pitchFamily="18" charset="0"/>
                <a:cs typeface="Times New Roman" pitchFamily="18" charset="0"/>
              </a:rPr>
              <a:t>жылдар</a:t>
            </a:r>
            <a:r>
              <a:rPr lang="ru-RU" sz="1800" dirty="0">
                <a:solidFill>
                  <a:schemeClr val="tx1"/>
                </a:solidFill>
                <a:latin typeface="Times New Roman" pitchFamily="18" charset="0"/>
                <a:cs typeface="Times New Roman" pitchFamily="18" charset="0"/>
              </a:rPr>
              <a:t> - </a:t>
            </a:r>
            <a:r>
              <a:rPr lang="ru-RU" sz="1800" dirty="0" err="1">
                <a:solidFill>
                  <a:schemeClr val="tx1"/>
                </a:solidFill>
                <a:latin typeface="Times New Roman" pitchFamily="18" charset="0"/>
                <a:cs typeface="Times New Roman" pitchFamily="18" charset="0"/>
              </a:rPr>
              <a:t>дербес</a:t>
            </a: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өзіндік</a:t>
            </a:r>
            <a:r>
              <a:rPr lang="ru-RU" sz="1800" dirty="0">
                <a:solidFill>
                  <a:schemeClr val="tx1"/>
                </a:solidFill>
                <a:latin typeface="Times New Roman" pitchFamily="18" charset="0"/>
                <a:cs typeface="Times New Roman" pitchFamily="18" charset="0"/>
              </a:rPr>
              <a:t>, </a:t>
            </a:r>
            <a:r>
              <a:rPr lang="ru-RU" sz="1800" dirty="0" err="1">
                <a:solidFill>
                  <a:schemeClr val="tx1"/>
                </a:solidFill>
                <a:latin typeface="Times New Roman" pitchFamily="18" charset="0"/>
                <a:cs typeface="Times New Roman" pitchFamily="18" charset="0"/>
              </a:rPr>
              <a:t>кеңестік философияның қайта тууы</a:t>
            </a:r>
            <a:r>
              <a:rPr lang="ru-RU" sz="1800" dirty="0">
                <a:solidFill>
                  <a:schemeClr val="tx1"/>
                </a:solidFill>
                <a:latin typeface="Times New Roman" pitchFamily="18" charset="0"/>
                <a:cs typeface="Times New Roman" pitchFamily="18" charset="0"/>
              </a:rPr>
              <a:t>.</a:t>
            </a:r>
            <a:br>
              <a:rPr lang="ru-RU" sz="1800" dirty="0">
                <a:solidFill>
                  <a:schemeClr val="tx1"/>
                </a:solidFill>
                <a:latin typeface="Times New Roman" pitchFamily="18" charset="0"/>
                <a:cs typeface="Times New Roman" pitchFamily="18" charset="0"/>
              </a:rPr>
            </a:br>
            <a:r>
              <a:rPr lang="kk-KZ" sz="1800" dirty="0">
                <a:solidFill>
                  <a:schemeClr val="tx1"/>
                </a:solidFill>
                <a:latin typeface="Times New Roman" pitchFamily="18" charset="0"/>
                <a:cs typeface="Times New Roman" pitchFamily="18" charset="0"/>
              </a:rPr>
              <a:t>      </a:t>
            </a:r>
            <a:endParaRPr lang="ru-RU" sz="18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он">
  <a:themeElements>
    <a:clrScheme name="Ион">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Ио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о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246</TotalTime>
  <Words>597</Words>
  <Application>Microsoft Office PowerPoint</Application>
  <PresentationFormat>Экран (4:3)</PresentationFormat>
  <Paragraphs>59</Paragraphs>
  <Slides>15</Slides>
  <Notes>12</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15</vt:i4>
      </vt:variant>
    </vt:vector>
  </HeadingPairs>
  <TitlesOfParts>
    <vt:vector size="22" baseType="lpstr">
      <vt:lpstr>Arial</vt:lpstr>
      <vt:lpstr>Arno Pro Caption</vt:lpstr>
      <vt:lpstr>Calibri</vt:lpstr>
      <vt:lpstr>Century Gothic</vt:lpstr>
      <vt:lpstr>Times New Roman</vt:lpstr>
      <vt:lpstr>Wingdings 3</vt:lpstr>
      <vt:lpstr>Ион</vt:lpstr>
      <vt:lpstr>Презентация PowerPoint</vt:lpstr>
      <vt:lpstr>Мақсаты:</vt:lpstr>
      <vt:lpstr>Презентация PowerPoint</vt:lpstr>
      <vt:lpstr>    Қазіргі заманғы орыс философиясының басты сипаты мыналар: 1.   кеңестік  дәстүрдің  әсерінің  күштілігі   (материализм,   тарихқа   формациялық қатынас); 2.  түрлі бағыттарының (кеңестік, шетелдік т.б.) жаңаруы, бірігуі; 3.  догмалардан тазарып әлемдік философияға жақындауы.       XIX гасырдың соңы мен XX ғасыр басындағы орыс халқының философиясының басты бағыттары: 1. "алтын ғасырдағы" философия (діни философия, космизм); 2. ғылыми — жаратылыстық философия; 3. кеңестік философия; 4. шетелдік орыс философиясы.       Ресейдің рухани тарихындағы "алтын ғасыр" деп - XIX ғасырдың 90-жылдарынан XX ғасырдың 10-жылдарына дейінгі уақыт аралығын айтады. Бұл кезеңге орыс әдебиеті мен өнерінің, философиясының қайта көркеюі (ренессансы) сәйкес келді.      Діни бағыттың басты өкілдері: •    С.Н.Булгаков •    Ағайынды Трубецкойлар •    П.А.Флоренский •    С.Л.Франк  </vt:lpstr>
      <vt:lpstr> С.Н.Булгаков (1871-1944) барлық христиандық шіркеулерді бір ғана христиандық "экумендік" Шіркеуге біріктіру туралы идеяны ұсынды. Жер бетіндегі қайғының себебі -бөліністе деп білді. Қоғамдық экономикалық, саяси, рухани салаларға және әрбір саланың өз ішіндегі жікке бөлінуінен. Діндегі христиандық шіркеулердің (православие, католицизм, протестантизм) болінуі.         Ізгілікке жету жолы - адамзатты бір ғана, аса күшті, абсолютті Құдай мен христиандық Шіркеуге топтауда деп білді Булгаков. Булгаков адам тағдырының алдын-ала жазылатындығы және адам өлімінен кейін Кұдай алдында берілетін жауап туралы ойларды ақиқат деп санады.       Діни бағыттың келесі өкілі - философ, священник П.А.Флоренский (1882 ж. туылған, қаза болған жылы белгісіз: 1937/1943). Флоренский пікірінше дүние - өзара байланыстар мен антиномиялардан құралған тұтастық (дүниенің қиындығы мен жүйесіздігі, Құдайдың жалғыздығы мен беріктігі, т.б. қайшылықтар).      Флоренский келешекте ашылатын техникалык жаңалықтар көмегімен материя және рух арасындағы өзара байланыс, уақыт пен кеңістіктің тұрақсыздығы, салыстырмалылығы туралы жаңа түсінікке қол жеткізуге болатынына сенді.      Флоренский ойларының дұрыстығы кванттық механика, Эйнштейннің салыстырмалылық теориясы, т.б. физикалық-математикалық жаңалықтармен дәлелденуде.</vt:lpstr>
      <vt:lpstr>        Н.В.Бугаев (1837-1902) - өзінің космостық монадалар туралы философиялық жүйесін жасады. Ол теорияға сәйкес, бүкіл космос сансыз көп рухани бірліктер -монадалардан құралады. Монадалар бойында қуат,  білім, "өткені туралы естеліктер" бар. Жер бетіндегі және Әлемдегі цивилизациялар космостық монадалардың өзара байланысы мен өмірі арқасында іске асып, мүмкін болуда.</vt:lpstr>
      <vt:lpstr>     К.З.Циолковский      (1857-1935)     материяның      мәңгіліктігін,      жоқтан      бар   болмайтындығын және жойылмайтындығын тұжырымдады. Материяның  негізінде ұсақ бөлшектер - атомдар жатыр деп сенді. Атомдар түрліше қиюласып, көптүрлі материалды денелерді жасайды. Бүлінген заттар мен денелер біржола жойылмайды - барлығы қайтадан жаңа денелер құралатын  атомдарға ыдырайды. Әлемде атомдар айналысы толассыз жүруде, ал материя әлсін-әлсін өз формасын өзгерткенмен, жойылмайды. Жердегі цивилизация - Әлемдегі тіршіліктің бір ғана түрі емес деп санады Циолковский. Өйткені, космос — жанға ие, ал өмір-тіршілік - Космостық болмыстың бөлінбес белгісі. Сондықтан Әлемде өзге де ақылды тіршіліктер мен дамыған цивилизациялар бар. Циолковский ғылым мен техниканың мүмкіндігіне, адамның космосты толық игеруі мен болашақтағы планетааралық цивилизациялар қатынасына сенді</vt:lpstr>
      <vt:lpstr>Ғылыми-жаратылыстық философияның көрнекті өкілдері: •     И.М.Сеченов •     Д.И.Менделеев     •     М.М.Ковалевский •     К.А.Тимирязев     Ғылыми-жаратылыстық философияның басты бағыттары:               1. материалистік               2. саяси-әлеуметтік    Материалистік бағыттың өкілдері: (Сеченов, Менделеев, Тимирязев) болмысты жаратылыс ғылымдары (биология, химия, физика, медицииа) тұрғысынан қарастырды. Олар дүниенің атомдық құрылысын, атомның күрделі құрылымын және заттардың көптүрлілігі атомдардың ішкі құрылысы мен қиюласуына байланысты екендігін дәлелдеді (Менделеев). Олар таным мүмкіндіктерін, таным механизмдерін зерттеді және сана туралы материалистік түсінікті жақтады. </vt:lpstr>
      <vt:lpstr> Саяси-әлеуметтік бағыттың өкілдері: •     Мечников •     М.М.Ковалевский болды Олар қоғамды табиғаты көпфакторлы тұтастық, бірбүтін кұылыс ретінде қарастырып, оған ықпал ететін факторларды (географиялық, климаттық, экономикалык т.б.) зерттеді. Қоғам дамуы, олардың пірінше, объективті заңдарға сәйкес іске асады.                        Кеңестік философия      XX ғасырдың 20-шы жылдарынан 90-шы жылдар басына дейінгі орыс философиясы (КСРО-ң басқа да халықтарының философиясы сияқты) кеңестік философия атымен дамыды.      Кеңестік философия материалистік сипатта болды, маркстік философияның (диалектикалық және тарихи материализм) шеңберінде дамыды және догмаға айналды.       Кеңестік философияға В.И.Лениннің философиялық творчествосы үлкен ықпал етті. Ленин маркстік материалистік ілімді дамытты және оны Ресей жағдайына бейімдеуге тырысты.          Кеңестік философия дамуын 3 кезеңге жіктеуге болады: 1.   1917-1930 жылдар - ресми марксизм-ленинизм қысымы жағдайындағы философия; 2.  1930-1950 жылдар — философияның толық идеологияландырылып, ресми биліктің қызметшісіне     айналуы.     Философиялық     сұрақтарға     И.В.Сталин     позициясының анықтаушылық ролінің күшеюі; 3.  1950-1980 жылдар - дербес, өзіндік, кеңестік философияның қайта тууы.       </vt:lpstr>
      <vt:lpstr>1950-1980 жылдардағы кеңестік философияның айналысқан мәселелері: 1.   құндылықтар мәселесі 2.   марксизм-ленинизмге жаңа түсіндірме беру, "нағыз Маркс", "нағыз Ленинге" қайта оралу 3.  таным, сана мәселесі 4.  идеалдылық мәселесі 5.  мәдениет мәселесі 6. философиялық әдістер мәселесі    Кеңестік философияның көрнекті өкілдері: •     Н.И.Бухарин (сана, психика мәселесі) •     А.Богданов (жүйелер теориясы - «тектология») •     А.Ф.Лосев (адам, тарих мәселелері) •     А.М.Деборин (материализмге творчестволық түсінік) •     Л.Гумилев (тарих, этногенез сұрақтары) •     М.Мамардашвили (адам, мораль, адамгершілік мәселесі) •     В.Асмус (кең ауқымды зерттеулер) •     Ю.Лотман (қоғам, философия, тарих)    Кеңестік өкімет орнаған КСРО-да өз шығармашылық ізденістерін жалғастыру мүмкіндігі болмаған философтардың эмиграциялануы (1922 жыл, "Философиялық кеме") нәтижесінде түрлі елдерде "шетелдік орыс философиясы" қалыптасты. Көрнекті өкілдері: •     Д.С. Мережковский •     Н.А.Бердяев •     Л.И.Жестов •     П.А.Сорокин т.б. </vt:lpstr>
      <vt:lpstr> Д.С.Мережковский (1864-1941) - адам және Құдай арақатынасы мәселесін қарастырды. Мережковский пікірінше, адамның тұлғалық калыптасуы 3 кезеңнен өтеді: 1.  мәжусилік (языческий) 2.  христиандыққа ену 3.  христиандықпен біртұтастыру, адамның толық ішкі гармониялық үйлесімі Мережковский көксеген адам және қоғам идеясы - мемлекетсіз діни бірлестікте ізгіге абзал христиандармен бірге өмір сүруші тұлға.       Л.Шестов (1866-1938) философиясы экзистенциализмге жақын. Басты тақырыптары: адам, оның өмірі, әрекеттері, құқықтары. Шестов пікірінше, адам және оның өмірі бірегей, адам өмірі сыртқы жағдайларға тәуелсіз, әрбір адам өз мүддесін қорғауға, іске асыруға, ал "ержүректер" өзін қоғамға  қоюға құқылы.       Л.Н.Бердяев (1874-1948) философиясы көпқырлы. Оның шығармашылығына діни сарын тән.           Бердяев философиясының басты кағидалары: 1. қоршаған дүниедегі басты құндылық - бостандық, еркіндік, азаттық; 2.  бостандық, еркіндік,  адам тіршілігінің  негізін құрайды;</vt:lpstr>
      <vt:lpstr>3. адам бостандығына ішкі қатер төнуде; 4.   ол қатерді жалпы ерік пен қысым механизмінің объективтендірілген түрі -мемлекет пен қоғам әкелуде. Қоғам және мемлекет адамның индивидуалдылығын жойып, өзіне  бағындыруға ұмтылуда.  Әрбір  адам  міндеті - оның қоғам  мен мемлекеттің   ассимиляциялануына жол бермей, өздігін сақтап қалу; 5. дін адам өмірінде өзекті роль атқарады; 6.  Құдай мен адам арасында тең қатынас болуы тиіс: Құдай – қожайын, адам - оның қүлы рөлінде болмауы керек; 7. адам Құдайға ұмтылуы тиіс, бірақ Құдайды өзімен алмастырмауы қажет.        Саяси-әлеуметтік көзқарастарында Бердяев Ресей және орыс халқының тарихи тағдыры мәселесіне көп көңіл бөледі. Бердяев пікірінше, КСРО-да кұрылып жатқан социализм (коммунизм) орыстың ұлттық сипатымен үндес (мысалы: қауымдастық, өзара көмек пен қолдау, теңдік, әділдік, коллективизм).       Ресей Шығыстың да, Батыстың жағына да аумауы тиіс, Ресей Шығыс пен Батыс арасындағы аралық рөлде қалып, өзінің тарихи миссиясына орындауы қажет. Ал Ресейдің тарихи миссиясы - Жердегі "Құдай Патшалығын" (яғни, мейірбандылық пен махаббатқа негізделген қоғамды) құру.      Бердяев философиясы эсхатологиялық сипатта (алда "ақырзаман'' тұрғанына сенді). </vt:lpstr>
      <vt:lpstr> П.Сорокин (1889-1968) — АҚШ-та өмір сүріп, адам және қоғам тақырыбын зерттеген орыс философы. Сорокин Батыс қоғамына аса маңызды теорияларды берді. Олар: 1. стратификация; 2. әлеуметтік мобильділік.      Стратификация — қоғамның (ұлты, кәсібі, кірісі, ықпалы бойынша) көптүрлі әлеуметтік топтарға - страттарға жіктелуі.   Қоғамның тұрақтылығы мен демократияның маңызды көрсеткіші - ел-жұрттың әлеуметтік мобилділігі - бір страттан екінші стратқа оңай өту мүмкіндігіне байланысты болып табылады.         ХУШ-ХХ ғғ. орыс философиясының бағыттары мен ағымдары            Материализм (Ломоносов, Радищев, Ленин)  Масондық (Елагин, Шварц, Лопухин, Лабзин)  Батысшылдар (Грановский, Бакунин, Герцен, Огарев, Белинский) Славянофилдер - (Киреевский, Хомяков, Самарин, ағайынды Аксаковтар) Жершілдер - (Григорьев, Страхов, Данилевский, Леонтьев, Достоевский) Революцияшыл-демократтар - (Чернышевский, Добролюбов, Писарев) Халықшылдар - (Ткачев, Лавров, Бакунин, Кропоткин) Діни философия - (Сковорода, Толстой, Федоров, Соловьев, Бердяев, Булгаков, Франк, Лосский, Шестов, Флоренский, Андреев). Орыс марксизмі - (Плеханов, Ленин) Орыс космизмі - (Одоевский, Сухово-Кобылин, Федоров, Батаев, Соловьев, Блаватская, Умов, Циолковский, Флоренский, Чижевский, Рерих, Манеев) Теософия және Тірі Этика - (Блаватская, Рерихтер, Абрамовтар) Марксизм-ленинизм - (Аксельрод, Деборин, Митин, Ильенков, Мамчур, Степин, Келле, Барулин т.б.)</vt:lpstr>
      <vt:lpstr>Әдебиеттер:</vt:lpstr>
      <vt:lpstr>Презентация PowerPoint</vt:lpstr>
    </vt:vector>
  </TitlesOfParts>
  <Company>Reanimator Extreme Edition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Admin</dc:creator>
  <cp:lastModifiedBy>ZAJ</cp:lastModifiedBy>
  <cp:revision>26</cp:revision>
  <dcterms:created xsi:type="dcterms:W3CDTF">2010-10-04T07:31:24Z</dcterms:created>
  <dcterms:modified xsi:type="dcterms:W3CDTF">2014-06-30T12:13:17Z</dcterms:modified>
</cp:coreProperties>
</file>