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5" r:id="rId2"/>
    <p:sldId id="302" r:id="rId3"/>
    <p:sldId id="307" r:id="rId4"/>
    <p:sldId id="256" r:id="rId5"/>
    <p:sldId id="257" r:id="rId6"/>
    <p:sldId id="267" r:id="rId7"/>
    <p:sldId id="303" r:id="rId8"/>
    <p:sldId id="306" r:id="rId9"/>
    <p:sldId id="300" r:id="rId1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1557"/>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882" autoAdjust="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29"/>
          <p:cNvSpPr>
            <a:spLocks noGrp="1"/>
          </p:cNvSpPr>
          <p:nvPr>
            <p:ph type="dt" sz="half" idx="10"/>
          </p:nvPr>
        </p:nvSpPr>
        <p:spPr/>
        <p:txBody>
          <a:bodyPr/>
          <a:lstStyle>
            <a:lvl1pPr>
              <a:defRPr/>
            </a:lvl1pPr>
          </a:lstStyle>
          <a:p>
            <a:pPr>
              <a:defRPr/>
            </a:pPr>
            <a:fld id="{8F06808D-B207-47D6-8EF5-6402F59BA3A9}" type="datetimeFigureOut">
              <a:rPr lang="ru-RU"/>
              <a:pPr>
                <a:defRPr/>
              </a:pPr>
              <a:t>04.04.2012</a:t>
            </a:fld>
            <a:endParaRPr lang="ru-RU"/>
          </a:p>
        </p:txBody>
      </p:sp>
      <p:sp>
        <p:nvSpPr>
          <p:cNvPr id="5" name="Нижний колонтитул 18"/>
          <p:cNvSpPr>
            <a:spLocks noGrp="1"/>
          </p:cNvSpPr>
          <p:nvPr>
            <p:ph type="ftr" sz="quarter" idx="11"/>
          </p:nvPr>
        </p:nvSpPr>
        <p:spPr/>
        <p:txBody>
          <a:bodyPr/>
          <a:lstStyle>
            <a:lvl1pPr>
              <a:defRPr/>
            </a:lvl1pPr>
          </a:lstStyle>
          <a:p>
            <a:pPr>
              <a:defRPr/>
            </a:pPr>
            <a:endParaRPr lang="ru-RU"/>
          </a:p>
        </p:txBody>
      </p:sp>
      <p:sp>
        <p:nvSpPr>
          <p:cNvPr id="6" name="Номер слайда 26"/>
          <p:cNvSpPr>
            <a:spLocks noGrp="1"/>
          </p:cNvSpPr>
          <p:nvPr>
            <p:ph type="sldNum" sz="quarter" idx="12"/>
          </p:nvPr>
        </p:nvSpPr>
        <p:spPr/>
        <p:txBody>
          <a:bodyPr/>
          <a:lstStyle>
            <a:lvl1pPr>
              <a:defRPr/>
            </a:lvl1pPr>
          </a:lstStyle>
          <a:p>
            <a:pPr>
              <a:defRPr/>
            </a:pPr>
            <a:fld id="{94C15760-0712-4403-99DB-B9DDB700B536}" type="slidenum">
              <a:rPr lang="ru-RU"/>
              <a:pPr>
                <a:defRPr/>
              </a:pPr>
              <a:t>‹#›</a:t>
            </a:fld>
            <a:endParaRPr lang="ru-RU"/>
          </a:p>
        </p:txBody>
      </p:sp>
    </p:spTree>
    <p:extLst>
      <p:ext uri="{BB962C8B-B14F-4D97-AF65-F5344CB8AC3E}">
        <p14:creationId xmlns="" xmlns:p14="http://schemas.microsoft.com/office/powerpoint/2010/main" val="62861985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3786B515-FE08-4F5C-BE26-E960395F2202}" type="datetimeFigureOut">
              <a:rPr lang="ru-RU"/>
              <a:pPr>
                <a:defRPr/>
              </a:pPr>
              <a:t>04.04.2012</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8CF95A7C-6D85-437B-A81E-C2A38A63D9A2}" type="slidenum">
              <a:rPr lang="ru-RU"/>
              <a:pPr>
                <a:defRPr/>
              </a:pPr>
              <a:t>‹#›</a:t>
            </a:fld>
            <a:endParaRPr lang="ru-RU"/>
          </a:p>
        </p:txBody>
      </p:sp>
    </p:spTree>
    <p:extLst>
      <p:ext uri="{BB962C8B-B14F-4D97-AF65-F5344CB8AC3E}">
        <p14:creationId xmlns="" xmlns:p14="http://schemas.microsoft.com/office/powerpoint/2010/main" val="1656332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EBF36205-FAB3-422B-A121-F5C563E96E7F}" type="datetimeFigureOut">
              <a:rPr lang="ru-RU"/>
              <a:pPr>
                <a:defRPr/>
              </a:pPr>
              <a:t>04.04.2012</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40BCC571-E9C1-424B-B6F2-B3FB3FA09BF5}" type="slidenum">
              <a:rPr lang="ru-RU"/>
              <a:pPr>
                <a:defRPr/>
              </a:pPr>
              <a:t>‹#›</a:t>
            </a:fld>
            <a:endParaRPr lang="ru-RU"/>
          </a:p>
        </p:txBody>
      </p:sp>
    </p:spTree>
    <p:extLst>
      <p:ext uri="{BB962C8B-B14F-4D97-AF65-F5344CB8AC3E}">
        <p14:creationId xmlns="" xmlns:p14="http://schemas.microsoft.com/office/powerpoint/2010/main" val="3219539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A9F73E60-1F5E-49C5-9911-DCB54459FED6}" type="datetimeFigureOut">
              <a:rPr lang="ru-RU"/>
              <a:pPr>
                <a:defRPr/>
              </a:pPr>
              <a:t>04.04.2012</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F980F348-FA08-4A3D-BF0B-6E11E5765EA3}" type="slidenum">
              <a:rPr lang="ru-RU"/>
              <a:pPr>
                <a:defRPr/>
              </a:pPr>
              <a:t>‹#›</a:t>
            </a:fld>
            <a:endParaRPr lang="ru-RU"/>
          </a:p>
        </p:txBody>
      </p:sp>
    </p:spTree>
    <p:extLst>
      <p:ext uri="{BB962C8B-B14F-4D97-AF65-F5344CB8AC3E}">
        <p14:creationId xmlns="" xmlns:p14="http://schemas.microsoft.com/office/powerpoint/2010/main" val="2999182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33B25F75-0F1C-4B4A-AF15-94CCBAD9E160}" type="datetimeFigureOut">
              <a:rPr lang="ru-RU"/>
              <a:pPr>
                <a:defRPr/>
              </a:pPr>
              <a:t>04.04.2012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4674E57-26A9-4F6A-A345-1C23B318768C}" type="slidenum">
              <a:rPr lang="ru-RU"/>
              <a:pPr>
                <a:defRPr/>
              </a:pPr>
              <a:t>‹#›</a:t>
            </a:fld>
            <a:endParaRPr lang="ru-RU"/>
          </a:p>
        </p:txBody>
      </p:sp>
    </p:spTree>
    <p:extLst>
      <p:ext uri="{BB962C8B-B14F-4D97-AF65-F5344CB8AC3E}">
        <p14:creationId xmlns="" xmlns:p14="http://schemas.microsoft.com/office/powerpoint/2010/main" val="201901605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225C88E5-53CF-4D03-A743-565C46861CC6}" type="datetimeFigureOut">
              <a:rPr lang="ru-RU"/>
              <a:pPr>
                <a:defRPr/>
              </a:pPr>
              <a:t>04.04.2012</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6E3A7769-B4BE-4150-8028-989F65B9C4D3}" type="slidenum">
              <a:rPr lang="ru-RU"/>
              <a:pPr>
                <a:defRPr/>
              </a:pPr>
              <a:t>‹#›</a:t>
            </a:fld>
            <a:endParaRPr lang="ru-RU"/>
          </a:p>
        </p:txBody>
      </p:sp>
    </p:spTree>
    <p:extLst>
      <p:ext uri="{BB962C8B-B14F-4D97-AF65-F5344CB8AC3E}">
        <p14:creationId xmlns="" xmlns:p14="http://schemas.microsoft.com/office/powerpoint/2010/main" val="1746888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9"/>
          <p:cNvSpPr>
            <a:spLocks noGrp="1"/>
          </p:cNvSpPr>
          <p:nvPr>
            <p:ph type="dt" sz="half" idx="10"/>
          </p:nvPr>
        </p:nvSpPr>
        <p:spPr/>
        <p:txBody>
          <a:bodyPr/>
          <a:lstStyle>
            <a:lvl1pPr>
              <a:defRPr/>
            </a:lvl1pPr>
          </a:lstStyle>
          <a:p>
            <a:pPr>
              <a:defRPr/>
            </a:pPr>
            <a:fld id="{41A85A04-B160-4F6F-B343-22EB9A12EFA0}" type="datetimeFigureOut">
              <a:rPr lang="ru-RU"/>
              <a:pPr>
                <a:defRPr/>
              </a:pPr>
              <a:t>04.04.2012</a:t>
            </a:fld>
            <a:endParaRPr lang="ru-RU"/>
          </a:p>
        </p:txBody>
      </p:sp>
      <p:sp>
        <p:nvSpPr>
          <p:cNvPr id="8" name="Нижний колонтитул 21"/>
          <p:cNvSpPr>
            <a:spLocks noGrp="1"/>
          </p:cNvSpPr>
          <p:nvPr>
            <p:ph type="ftr" sz="quarter" idx="11"/>
          </p:nvPr>
        </p:nvSpPr>
        <p:spPr/>
        <p:txBody>
          <a:bodyPr/>
          <a:lstStyle>
            <a:lvl1pPr>
              <a:defRPr/>
            </a:lvl1pPr>
          </a:lstStyle>
          <a:p>
            <a:pPr>
              <a:defRPr/>
            </a:pPr>
            <a:endParaRPr lang="ru-RU"/>
          </a:p>
        </p:txBody>
      </p:sp>
      <p:sp>
        <p:nvSpPr>
          <p:cNvPr id="9" name="Номер слайда 17"/>
          <p:cNvSpPr>
            <a:spLocks noGrp="1"/>
          </p:cNvSpPr>
          <p:nvPr>
            <p:ph type="sldNum" sz="quarter" idx="12"/>
          </p:nvPr>
        </p:nvSpPr>
        <p:spPr/>
        <p:txBody>
          <a:bodyPr/>
          <a:lstStyle>
            <a:lvl1pPr>
              <a:defRPr/>
            </a:lvl1pPr>
          </a:lstStyle>
          <a:p>
            <a:pPr>
              <a:defRPr/>
            </a:pPr>
            <a:fld id="{441B6774-D39F-4FA4-B98C-1D9C2603F463}" type="slidenum">
              <a:rPr lang="ru-RU"/>
              <a:pPr>
                <a:defRPr/>
              </a:pPr>
              <a:t>‹#›</a:t>
            </a:fld>
            <a:endParaRPr lang="ru-RU"/>
          </a:p>
        </p:txBody>
      </p:sp>
    </p:spTree>
    <p:extLst>
      <p:ext uri="{BB962C8B-B14F-4D97-AF65-F5344CB8AC3E}">
        <p14:creationId xmlns="" xmlns:p14="http://schemas.microsoft.com/office/powerpoint/2010/main" val="33670762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Дата 9"/>
          <p:cNvSpPr>
            <a:spLocks noGrp="1"/>
          </p:cNvSpPr>
          <p:nvPr>
            <p:ph type="dt" sz="half" idx="10"/>
          </p:nvPr>
        </p:nvSpPr>
        <p:spPr/>
        <p:txBody>
          <a:bodyPr/>
          <a:lstStyle>
            <a:lvl1pPr>
              <a:defRPr/>
            </a:lvl1pPr>
          </a:lstStyle>
          <a:p>
            <a:pPr>
              <a:defRPr/>
            </a:pPr>
            <a:fld id="{BA0DC302-D14A-4274-A825-20F736142226}" type="datetimeFigureOut">
              <a:rPr lang="ru-RU"/>
              <a:pPr>
                <a:defRPr/>
              </a:pPr>
              <a:t>04.04.2012</a:t>
            </a:fld>
            <a:endParaRPr lang="ru-RU"/>
          </a:p>
        </p:txBody>
      </p:sp>
      <p:sp>
        <p:nvSpPr>
          <p:cNvPr id="4" name="Нижний колонтитул 21"/>
          <p:cNvSpPr>
            <a:spLocks noGrp="1"/>
          </p:cNvSpPr>
          <p:nvPr>
            <p:ph type="ftr" sz="quarter" idx="11"/>
          </p:nvPr>
        </p:nvSpPr>
        <p:spPr/>
        <p:txBody>
          <a:bodyPr/>
          <a:lstStyle>
            <a:lvl1pPr>
              <a:defRPr/>
            </a:lvl1pPr>
          </a:lstStyle>
          <a:p>
            <a:pPr>
              <a:defRPr/>
            </a:pPr>
            <a:endParaRPr lang="ru-RU"/>
          </a:p>
        </p:txBody>
      </p:sp>
      <p:sp>
        <p:nvSpPr>
          <p:cNvPr id="5" name="Номер слайда 17"/>
          <p:cNvSpPr>
            <a:spLocks noGrp="1"/>
          </p:cNvSpPr>
          <p:nvPr>
            <p:ph type="sldNum" sz="quarter" idx="12"/>
          </p:nvPr>
        </p:nvSpPr>
        <p:spPr/>
        <p:txBody>
          <a:bodyPr/>
          <a:lstStyle>
            <a:lvl1pPr>
              <a:defRPr/>
            </a:lvl1pPr>
          </a:lstStyle>
          <a:p>
            <a:pPr>
              <a:defRPr/>
            </a:pPr>
            <a:fld id="{FBB561C4-1C2D-424B-B055-3A2D8C71410E}" type="slidenum">
              <a:rPr lang="ru-RU"/>
              <a:pPr>
                <a:defRPr/>
              </a:pPr>
              <a:t>‹#›</a:t>
            </a:fld>
            <a:endParaRPr lang="ru-RU"/>
          </a:p>
        </p:txBody>
      </p:sp>
    </p:spTree>
    <p:extLst>
      <p:ext uri="{BB962C8B-B14F-4D97-AF65-F5344CB8AC3E}">
        <p14:creationId xmlns="" xmlns:p14="http://schemas.microsoft.com/office/powerpoint/2010/main" val="1456923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E15256EF-E762-4F54-84AE-BD329ACF619F}" type="datetimeFigureOut">
              <a:rPr lang="ru-RU"/>
              <a:pPr>
                <a:defRPr/>
              </a:pPr>
              <a:t>04.04.2012</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9E04DEC1-5988-4FC5-A5FD-C2D51DEF703E}" type="slidenum">
              <a:rPr lang="ru-RU"/>
              <a:pPr>
                <a:defRPr/>
              </a:pPr>
              <a:t>‹#›</a:t>
            </a:fld>
            <a:endParaRPr lang="ru-RU"/>
          </a:p>
        </p:txBody>
      </p:sp>
    </p:spTree>
    <p:extLst>
      <p:ext uri="{BB962C8B-B14F-4D97-AF65-F5344CB8AC3E}">
        <p14:creationId xmlns="" xmlns:p14="http://schemas.microsoft.com/office/powerpoint/2010/main" val="3838221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9"/>
          <p:cNvSpPr>
            <a:spLocks noGrp="1"/>
          </p:cNvSpPr>
          <p:nvPr>
            <p:ph type="dt" sz="half" idx="10"/>
          </p:nvPr>
        </p:nvSpPr>
        <p:spPr/>
        <p:txBody>
          <a:bodyPr/>
          <a:lstStyle>
            <a:lvl1pPr>
              <a:defRPr/>
            </a:lvl1pPr>
          </a:lstStyle>
          <a:p>
            <a:pPr>
              <a:defRPr/>
            </a:pPr>
            <a:fld id="{71F81BB0-7F43-4289-BC79-686D9038F4C6}" type="datetimeFigureOut">
              <a:rPr lang="ru-RU"/>
              <a:pPr>
                <a:defRPr/>
              </a:pPr>
              <a:t>04.04.2012</a:t>
            </a:fld>
            <a:endParaRPr lang="ru-RU"/>
          </a:p>
        </p:txBody>
      </p:sp>
      <p:sp>
        <p:nvSpPr>
          <p:cNvPr id="6" name="Нижний колонтитул 21"/>
          <p:cNvSpPr>
            <a:spLocks noGrp="1"/>
          </p:cNvSpPr>
          <p:nvPr>
            <p:ph type="ftr" sz="quarter" idx="11"/>
          </p:nvPr>
        </p:nvSpPr>
        <p:spPr/>
        <p:txBody>
          <a:bodyPr/>
          <a:lstStyle>
            <a:lvl1pPr>
              <a:defRPr/>
            </a:lvl1pPr>
          </a:lstStyle>
          <a:p>
            <a:pPr>
              <a:defRPr/>
            </a:pPr>
            <a:endParaRPr lang="ru-RU"/>
          </a:p>
        </p:txBody>
      </p:sp>
      <p:sp>
        <p:nvSpPr>
          <p:cNvPr id="7" name="Номер слайда 17"/>
          <p:cNvSpPr>
            <a:spLocks noGrp="1"/>
          </p:cNvSpPr>
          <p:nvPr>
            <p:ph type="sldNum" sz="quarter" idx="12"/>
          </p:nvPr>
        </p:nvSpPr>
        <p:spPr/>
        <p:txBody>
          <a:bodyPr/>
          <a:lstStyle>
            <a:lvl1pPr>
              <a:defRPr/>
            </a:lvl1pPr>
          </a:lstStyle>
          <a:p>
            <a:pPr>
              <a:defRPr/>
            </a:pPr>
            <a:fld id="{BA32978E-0D53-4F62-B358-0937D32D14FE}" type="slidenum">
              <a:rPr lang="ru-RU"/>
              <a:pPr>
                <a:defRPr/>
              </a:pPr>
              <a:t>‹#›</a:t>
            </a:fld>
            <a:endParaRPr lang="ru-RU"/>
          </a:p>
        </p:txBody>
      </p:sp>
    </p:spTree>
    <p:extLst>
      <p:ext uri="{BB962C8B-B14F-4D97-AF65-F5344CB8AC3E}">
        <p14:creationId xmlns="" xmlns:p14="http://schemas.microsoft.com/office/powerpoint/2010/main" val="32893006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с одним вырезанным скругленным углом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Прямоугольный треугольник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Полилиния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Полилиния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ru-RU" smtClean="0"/>
              <a:t>Образец заголовка</a:t>
            </a:r>
            <a:endParaRPr lang="en-US"/>
          </a:p>
        </p:txBody>
      </p:sp>
      <p:sp>
        <p:nvSpPr>
          <p:cNvPr id="4" name="Текст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ru-RU" smtClean="0"/>
              <a:t>Образец текста</a:t>
            </a:r>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ru-RU" noProof="0" smtClean="0"/>
              <a:t>Вставка рисунка</a:t>
            </a:r>
            <a:endParaRPr lang="en-US" noProof="0" dirty="0"/>
          </a:p>
        </p:txBody>
      </p:sp>
      <p:sp>
        <p:nvSpPr>
          <p:cNvPr id="9" name="Дата 4"/>
          <p:cNvSpPr>
            <a:spLocks noGrp="1"/>
          </p:cNvSpPr>
          <p:nvPr>
            <p:ph type="dt" sz="half" idx="10"/>
          </p:nvPr>
        </p:nvSpPr>
        <p:spPr/>
        <p:txBody>
          <a:bodyPr/>
          <a:lstStyle>
            <a:lvl1pPr>
              <a:defRPr/>
            </a:lvl1pPr>
          </a:lstStyle>
          <a:p>
            <a:pPr>
              <a:defRPr/>
            </a:pPr>
            <a:fld id="{1F96D736-08F8-4F2E-8B7B-8B064174ECB1}" type="datetimeFigureOut">
              <a:rPr lang="ru-RU"/>
              <a:pPr>
                <a:defRPr/>
              </a:pPr>
              <a:t>04.04.2012</a:t>
            </a:fld>
            <a:endParaRPr lang="ru-RU"/>
          </a:p>
        </p:txBody>
      </p:sp>
      <p:sp>
        <p:nvSpPr>
          <p:cNvPr id="10" name="Нижний колонтитул 5"/>
          <p:cNvSpPr>
            <a:spLocks noGrp="1"/>
          </p:cNvSpPr>
          <p:nvPr>
            <p:ph type="ftr" sz="quarter" idx="11"/>
          </p:nvPr>
        </p:nvSpPr>
        <p:spPr/>
        <p:txBody>
          <a:bodyPr/>
          <a:lstStyle>
            <a:lvl1pPr>
              <a:defRPr/>
            </a:lvl1pPr>
          </a:lstStyle>
          <a:p>
            <a:pPr>
              <a:defRPr/>
            </a:pPr>
            <a:endParaRPr lang="ru-RU"/>
          </a:p>
        </p:txBody>
      </p:sp>
      <p:sp>
        <p:nvSpPr>
          <p:cNvPr id="11" name="Номер слайда 6"/>
          <p:cNvSpPr>
            <a:spLocks noGrp="1"/>
          </p:cNvSpPr>
          <p:nvPr>
            <p:ph type="sldNum" sz="quarter" idx="12"/>
          </p:nvPr>
        </p:nvSpPr>
        <p:spPr>
          <a:xfrm>
            <a:off x="8077200" y="6356350"/>
            <a:ext cx="609600" cy="365125"/>
          </a:xfrm>
        </p:spPr>
        <p:txBody>
          <a:bodyPr/>
          <a:lstStyle>
            <a:lvl1pPr>
              <a:defRPr/>
            </a:lvl1pPr>
          </a:lstStyle>
          <a:p>
            <a:pPr>
              <a:defRPr/>
            </a:pPr>
            <a:fld id="{AADA2625-55BB-4C68-ABB6-BB3DCF72B404}" type="slidenum">
              <a:rPr lang="ru-RU"/>
              <a:pPr>
                <a:defRPr/>
              </a:pPr>
              <a:t>‹#›</a:t>
            </a:fld>
            <a:endParaRPr lang="ru-RU"/>
          </a:p>
        </p:txBody>
      </p:sp>
    </p:spTree>
    <p:extLst>
      <p:ext uri="{BB962C8B-B14F-4D97-AF65-F5344CB8AC3E}">
        <p14:creationId xmlns="" xmlns:p14="http://schemas.microsoft.com/office/powerpoint/2010/main" val="3766279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Полилиния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28" name="Заголовок 8"/>
          <p:cNvSpPr>
            <a:spLocks noGrp="1"/>
          </p:cNvSpPr>
          <p:nvPr>
            <p:ph type="title"/>
          </p:nvPr>
        </p:nvSpPr>
        <p:spPr bwMode="auto">
          <a:xfrm>
            <a:off x="457200" y="704850"/>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fld id="{A7A0E3E2-0539-424D-BC9B-23A8219537BB}" type="datetimeFigureOut">
              <a:rPr lang="ru-RU"/>
              <a:pPr>
                <a:defRPr/>
              </a:pPr>
              <a:t>04.04.2012</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defRPr>
            </a:lvl1pPr>
          </a:lstStyle>
          <a:p>
            <a:pPr>
              <a:defRPr/>
            </a:pPr>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defRPr>
            </a:lvl1pPr>
          </a:lstStyle>
          <a:p>
            <a:pPr>
              <a:defRPr/>
            </a:pPr>
            <a:fld id="{FB208919-D7BB-444D-BFFB-97D69FC44AA6}" type="slidenum">
              <a:rPr lang="ru-RU"/>
              <a:pPr>
                <a:defRPr/>
              </a:pPr>
              <a:t>‹#›</a:t>
            </a:fld>
            <a:endParaRPr lang="ru-RU"/>
          </a:p>
        </p:txBody>
      </p:sp>
      <p:grpSp>
        <p:nvGrpSpPr>
          <p:cNvPr id="1033" name="Группа 1"/>
          <p:cNvGrpSpPr>
            <a:grpSpLocks/>
          </p:cNvGrpSpPr>
          <p:nvPr/>
        </p:nvGrpSpPr>
        <p:grpSpPr bwMode="auto">
          <a:xfrm>
            <a:off x="-19050" y="203200"/>
            <a:ext cx="9180513" cy="647700"/>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grpSp>
    </p:spTree>
  </p:cSld>
  <p:clrMap bg1="lt1" tx1="dk1" bg2="lt2" tx2="dk2" accent1="accent1" accent2="accent2" accent3="accent3" accent4="accent4" accent5="accent5" accent6="accent6" hlink="hlink" folHlink="folHlink"/>
  <p:sldLayoutIdLst>
    <p:sldLayoutId id="2147483781" r:id="rId1"/>
    <p:sldLayoutId id="2147483773" r:id="rId2"/>
    <p:sldLayoutId id="2147483782" r:id="rId3"/>
    <p:sldLayoutId id="2147483774" r:id="rId4"/>
    <p:sldLayoutId id="2147483775" r:id="rId5"/>
    <p:sldLayoutId id="2147483776" r:id="rId6"/>
    <p:sldLayoutId id="2147483777" r:id="rId7"/>
    <p:sldLayoutId id="2147483778" r:id="rId8"/>
    <p:sldLayoutId id="2147483783" r:id="rId9"/>
    <p:sldLayoutId id="2147483779" r:id="rId10"/>
    <p:sldLayoutId id="2147483780"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42910" y="548680"/>
            <a:ext cx="8136904" cy="6309320"/>
          </a:xfrm>
          <a:extLst/>
        </p:spPr>
        <p:txBody>
          <a:bodyPr>
            <a:normAutofit fontScale="90000"/>
          </a:bodyPr>
          <a:lstStyle/>
          <a:p>
            <a:pPr algn="ctr">
              <a:defRPr/>
            </a:pPr>
            <a:r>
              <a:rPr lang="ru-RU" dirty="0" smtClean="0"/>
              <a:t>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a:t/>
            </a:r>
            <a:br>
              <a:rPr lang="ru-RU" dirty="0"/>
            </a:br>
            <a:r>
              <a:rPr lang="ru-RU" dirty="0" smtClean="0"/>
              <a:t/>
            </a:r>
            <a:br>
              <a:rPr lang="ru-RU" dirty="0" smtClean="0"/>
            </a:br>
            <a:r>
              <a:rPr lang="ru-RU" sz="6000" dirty="0" smtClean="0">
                <a:solidFill>
                  <a:schemeClr val="bg1"/>
                </a:solidFill>
                <a:latin typeface="Times New Roman" pitchFamily="18" charset="0"/>
                <a:cs typeface="Times New Roman" pitchFamily="18" charset="0"/>
              </a:rPr>
              <a:t> </a:t>
            </a:r>
            <a:br>
              <a:rPr lang="ru-RU" sz="6000" dirty="0" smtClean="0">
                <a:solidFill>
                  <a:schemeClr val="bg1"/>
                </a:solidFill>
                <a:latin typeface="Times New Roman" pitchFamily="18" charset="0"/>
                <a:cs typeface="Times New Roman" pitchFamily="18" charset="0"/>
              </a:rPr>
            </a:br>
            <a:r>
              <a:rPr lang="ru-RU" sz="6000" dirty="0" smtClean="0">
                <a:solidFill>
                  <a:schemeClr val="bg1"/>
                </a:solidFill>
                <a:latin typeface="Times New Roman" pitchFamily="18" charset="0"/>
                <a:cs typeface="Times New Roman" pitchFamily="18" charset="0"/>
              </a:rPr>
              <a:t/>
            </a:r>
            <a:br>
              <a:rPr lang="ru-RU" sz="6000" dirty="0" smtClean="0">
                <a:solidFill>
                  <a:schemeClr val="bg1"/>
                </a:solidFill>
                <a:latin typeface="Times New Roman" pitchFamily="18" charset="0"/>
                <a:cs typeface="Times New Roman" pitchFamily="18" charset="0"/>
              </a:rPr>
            </a:br>
            <a:r>
              <a:rPr lang="ru-RU" sz="6000" dirty="0" smtClean="0">
                <a:solidFill>
                  <a:schemeClr val="bg1"/>
                </a:solidFill>
                <a:latin typeface="Times New Roman" pitchFamily="18" charset="0"/>
                <a:cs typeface="Times New Roman" pitchFamily="18" charset="0"/>
              </a:rPr>
              <a:t/>
            </a:r>
            <a:br>
              <a:rPr lang="ru-RU" sz="6000" dirty="0" smtClean="0">
                <a:solidFill>
                  <a:schemeClr val="bg1"/>
                </a:solidFill>
                <a:latin typeface="Times New Roman" pitchFamily="18" charset="0"/>
                <a:cs typeface="Times New Roman" pitchFamily="18" charset="0"/>
              </a:rPr>
            </a:br>
            <a:r>
              <a:rPr lang="ru-RU" sz="6000" dirty="0" smtClean="0">
                <a:solidFill>
                  <a:schemeClr val="bg1"/>
                </a:solidFill>
                <a:latin typeface="Times New Roman" pitchFamily="18" charset="0"/>
                <a:cs typeface="Times New Roman" pitchFamily="18" charset="0"/>
              </a:rPr>
              <a:t/>
            </a:r>
            <a:br>
              <a:rPr lang="ru-RU" sz="6000" dirty="0" smtClean="0">
                <a:solidFill>
                  <a:schemeClr val="bg1"/>
                </a:solidFill>
                <a:latin typeface="Times New Roman" pitchFamily="18" charset="0"/>
                <a:cs typeface="Times New Roman" pitchFamily="18" charset="0"/>
              </a:rPr>
            </a:br>
            <a:r>
              <a:rPr lang="ru-RU" sz="6000" dirty="0" smtClean="0">
                <a:solidFill>
                  <a:schemeClr val="bg1"/>
                </a:solidFill>
                <a:latin typeface="Times New Roman" pitchFamily="18" charset="0"/>
                <a:cs typeface="Times New Roman" pitchFamily="18" charset="0"/>
              </a:rPr>
              <a:t/>
            </a:r>
            <a:br>
              <a:rPr lang="ru-RU" sz="6000" dirty="0" smtClean="0">
                <a:solidFill>
                  <a:schemeClr val="bg1"/>
                </a:solidFill>
                <a:latin typeface="Times New Roman" pitchFamily="18" charset="0"/>
                <a:cs typeface="Times New Roman" pitchFamily="18" charset="0"/>
              </a:rPr>
            </a:br>
            <a:r>
              <a:rPr lang="ru-RU" sz="6000" dirty="0" smtClean="0">
                <a:solidFill>
                  <a:schemeClr val="bg1"/>
                </a:solidFill>
                <a:latin typeface="Times New Roman" pitchFamily="18" charset="0"/>
                <a:cs typeface="Times New Roman" pitchFamily="18" charset="0"/>
              </a:rPr>
              <a:t>«</a:t>
            </a:r>
            <a:r>
              <a:rPr lang="ru-RU" sz="6000" dirty="0" err="1" smtClean="0">
                <a:solidFill>
                  <a:schemeClr val="bg1"/>
                </a:solidFill>
                <a:latin typeface="Times New Roman" pitchFamily="18" charset="0"/>
                <a:cs typeface="Times New Roman" pitchFamily="18" charset="0"/>
              </a:rPr>
              <a:t>Ежелгі</a:t>
            </a:r>
            <a:r>
              <a:rPr lang="ru-RU" sz="6000" dirty="0" smtClean="0">
                <a:solidFill>
                  <a:schemeClr val="bg1"/>
                </a:solidFill>
                <a:latin typeface="Times New Roman" pitchFamily="18" charset="0"/>
                <a:cs typeface="Times New Roman" pitchFamily="18" charset="0"/>
              </a:rPr>
              <a:t> Грек </a:t>
            </a:r>
            <a:r>
              <a:rPr lang="ru-RU" sz="6000" dirty="0" err="1" smtClean="0">
                <a:solidFill>
                  <a:schemeClr val="bg1"/>
                </a:solidFill>
                <a:latin typeface="Times New Roman" pitchFamily="18" charset="0"/>
                <a:cs typeface="Times New Roman" pitchFamily="18" charset="0"/>
              </a:rPr>
              <a:t>философиясының</a:t>
            </a:r>
            <a:r>
              <a:rPr lang="ru-RU" sz="6000" dirty="0" smtClean="0">
                <a:solidFill>
                  <a:schemeClr val="bg1"/>
                </a:solidFill>
                <a:latin typeface="Times New Roman" pitchFamily="18" charset="0"/>
                <a:cs typeface="Times New Roman" pitchFamily="18" charset="0"/>
              </a:rPr>
              <a:t> </a:t>
            </a:r>
            <a:r>
              <a:rPr lang="ru-RU" sz="6000" dirty="0" err="1" smtClean="0">
                <a:solidFill>
                  <a:schemeClr val="bg1"/>
                </a:solidFill>
                <a:latin typeface="Times New Roman" pitchFamily="18" charset="0"/>
                <a:cs typeface="Times New Roman" pitchFamily="18" charset="0"/>
              </a:rPr>
              <a:t>мектептері</a:t>
            </a:r>
            <a:r>
              <a:rPr lang="ru-RU" sz="6000" dirty="0" smtClean="0">
                <a:solidFill>
                  <a:schemeClr val="bg1"/>
                </a:solidFill>
                <a:latin typeface="Times New Roman" pitchFamily="18" charset="0"/>
                <a:cs typeface="Times New Roman" pitchFamily="18" charset="0"/>
              </a:rPr>
              <a:t>.</a:t>
            </a:r>
            <a:r>
              <a:rPr lang="ru-RU" dirty="0" smtClean="0"/>
              <a:t/>
            </a:r>
            <a:br>
              <a:rPr lang="ru-RU" dirty="0" smtClean="0"/>
            </a:br>
            <a:r>
              <a:rPr lang="ru-RU" sz="1600" dirty="0">
                <a:solidFill>
                  <a:schemeClr val="bg1"/>
                </a:solidFill>
                <a:latin typeface="Times New Roman" pitchFamily="18" charset="0"/>
                <a:cs typeface="Times New Roman" pitchFamily="18" charset="0"/>
              </a:rPr>
              <a:t/>
            </a:r>
            <a:br>
              <a:rPr lang="ru-RU" sz="1600" dirty="0">
                <a:solidFill>
                  <a:schemeClr val="bg1"/>
                </a:solidFill>
                <a:latin typeface="Times New Roman" pitchFamily="18" charset="0"/>
                <a:cs typeface="Times New Roman" pitchFamily="18" charset="0"/>
              </a:rPr>
            </a:br>
            <a:r>
              <a:rPr lang="ru-RU" sz="2000" dirty="0">
                <a:solidFill>
                  <a:schemeClr val="bg1"/>
                </a:solidFill>
                <a:latin typeface="Times New Roman" pitchFamily="18" charset="0"/>
                <a:cs typeface="Times New Roman" pitchFamily="18" charset="0"/>
              </a:rPr>
              <a:t/>
            </a:r>
            <a:br>
              <a:rPr lang="ru-RU" sz="2000" dirty="0">
                <a:solidFill>
                  <a:schemeClr val="bg1"/>
                </a:solidFill>
                <a:latin typeface="Times New Roman" pitchFamily="18" charset="0"/>
                <a:cs typeface="Times New Roman" pitchFamily="18" charset="0"/>
              </a:rPr>
            </a:br>
            <a:r>
              <a:rPr lang="ru-RU" sz="2000" dirty="0" err="1">
                <a:solidFill>
                  <a:schemeClr val="bg1"/>
                </a:solidFill>
                <a:latin typeface="Times New Roman" pitchFamily="18" charset="0"/>
                <a:cs typeface="Times New Roman" pitchFamily="18" charset="0"/>
              </a:rPr>
              <a:t>Қазақстан</a:t>
            </a:r>
            <a:r>
              <a:rPr lang="ru-RU" sz="2000" dirty="0">
                <a:solidFill>
                  <a:schemeClr val="bg1"/>
                </a:solidFill>
                <a:latin typeface="Times New Roman" pitchFamily="18" charset="0"/>
                <a:cs typeface="Times New Roman" pitchFamily="18" charset="0"/>
              </a:rPr>
              <a:t> </a:t>
            </a:r>
            <a:r>
              <a:rPr lang="ru-RU" sz="2000" dirty="0" err="1">
                <a:solidFill>
                  <a:schemeClr val="bg1"/>
                </a:solidFill>
                <a:latin typeface="Times New Roman" pitchFamily="18" charset="0"/>
                <a:cs typeface="Times New Roman" pitchFamily="18" charset="0"/>
              </a:rPr>
              <a:t>тарихы</a:t>
            </a:r>
            <a:r>
              <a:rPr lang="ru-RU" sz="2000" dirty="0">
                <a:solidFill>
                  <a:schemeClr val="bg1"/>
                </a:solidFill>
                <a:latin typeface="Times New Roman" pitchFamily="18" charset="0"/>
                <a:cs typeface="Times New Roman" pitchFamily="18" charset="0"/>
              </a:rPr>
              <a:t> </a:t>
            </a:r>
            <a:r>
              <a:rPr lang="ru-RU" sz="2000" dirty="0" err="1">
                <a:solidFill>
                  <a:schemeClr val="bg1"/>
                </a:solidFill>
                <a:latin typeface="Times New Roman" pitchFamily="18" charset="0"/>
                <a:cs typeface="Times New Roman" pitchFamily="18" charset="0"/>
              </a:rPr>
              <a:t>және</a:t>
            </a:r>
            <a:r>
              <a:rPr lang="ru-RU" sz="2000" dirty="0">
                <a:solidFill>
                  <a:schemeClr val="bg1"/>
                </a:solidFill>
                <a:latin typeface="Times New Roman" pitchFamily="18" charset="0"/>
                <a:cs typeface="Times New Roman" pitchFamily="18" charset="0"/>
              </a:rPr>
              <a:t> </a:t>
            </a:r>
            <a:r>
              <a:rPr lang="ru-RU" sz="2000" dirty="0" err="1">
                <a:solidFill>
                  <a:schemeClr val="bg1"/>
                </a:solidFill>
                <a:latin typeface="Times New Roman" pitchFamily="18" charset="0"/>
                <a:cs typeface="Times New Roman" pitchFamily="18" charset="0"/>
              </a:rPr>
              <a:t>әлеуметтік</a:t>
            </a:r>
            <a:r>
              <a:rPr lang="ru-RU" sz="2000" dirty="0">
                <a:solidFill>
                  <a:schemeClr val="bg1"/>
                </a:solidFill>
                <a:latin typeface="Times New Roman" pitchFamily="18" charset="0"/>
                <a:cs typeface="Times New Roman" pitchFamily="18" charset="0"/>
              </a:rPr>
              <a:t> – </a:t>
            </a:r>
            <a:r>
              <a:rPr lang="ru-RU" sz="2000" dirty="0" err="1">
                <a:solidFill>
                  <a:schemeClr val="bg1"/>
                </a:solidFill>
                <a:latin typeface="Times New Roman" pitchFamily="18" charset="0"/>
                <a:cs typeface="Times New Roman" pitchFamily="18" charset="0"/>
              </a:rPr>
              <a:t>саяси</a:t>
            </a:r>
            <a:r>
              <a:rPr lang="ru-RU" sz="2000" dirty="0">
                <a:solidFill>
                  <a:schemeClr val="bg1"/>
                </a:solidFill>
                <a:latin typeface="Times New Roman" pitchFamily="18" charset="0"/>
                <a:cs typeface="Times New Roman" pitchFamily="18" charset="0"/>
              </a:rPr>
              <a:t> </a:t>
            </a:r>
            <a:r>
              <a:rPr lang="ru-RU" sz="2000" dirty="0" err="1">
                <a:solidFill>
                  <a:schemeClr val="bg1"/>
                </a:solidFill>
                <a:latin typeface="Times New Roman" pitchFamily="18" charset="0"/>
                <a:cs typeface="Times New Roman" pitchFamily="18" charset="0"/>
              </a:rPr>
              <a:t>пәндер</a:t>
            </a:r>
            <a:r>
              <a:rPr lang="ru-RU" sz="2000" dirty="0">
                <a:solidFill>
                  <a:schemeClr val="bg1"/>
                </a:solidFill>
                <a:latin typeface="Times New Roman" pitchFamily="18" charset="0"/>
                <a:cs typeface="Times New Roman" pitchFamily="18" charset="0"/>
              </a:rPr>
              <a:t> </a:t>
            </a:r>
            <a:r>
              <a:rPr lang="ru-RU" sz="2000" dirty="0" err="1" smtClean="0">
                <a:solidFill>
                  <a:schemeClr val="bg1"/>
                </a:solidFill>
                <a:latin typeface="Times New Roman" pitchFamily="18" charset="0"/>
                <a:cs typeface="Times New Roman" pitchFamily="18" charset="0"/>
              </a:rPr>
              <a:t>кафедрасы</a:t>
            </a:r>
            <a:r>
              <a:rPr lang="kk-KZ" sz="2000" dirty="0" smtClean="0">
                <a:solidFill>
                  <a:schemeClr val="bg1"/>
                </a:solidFill>
                <a:latin typeface="Times New Roman" pitchFamily="18" charset="0"/>
                <a:cs typeface="Times New Roman" pitchFamily="18" charset="0"/>
              </a:rPr>
              <a:t>ның </a:t>
            </a:r>
            <a:r>
              <a:rPr lang="ru-RU" sz="2000" dirty="0" smtClean="0">
                <a:solidFill>
                  <a:schemeClr val="bg1"/>
                </a:solidFill>
                <a:latin typeface="Times New Roman" pitchFamily="18" charset="0"/>
                <a:cs typeface="Times New Roman" pitchFamily="18" charset="0"/>
              </a:rPr>
              <a:t/>
            </a:r>
            <a:br>
              <a:rPr lang="ru-RU" sz="2000" dirty="0" smtClean="0">
                <a:solidFill>
                  <a:schemeClr val="bg1"/>
                </a:solidFill>
                <a:latin typeface="Times New Roman" pitchFamily="18" charset="0"/>
                <a:cs typeface="Times New Roman" pitchFamily="18" charset="0"/>
              </a:rPr>
            </a:br>
            <a:r>
              <a:rPr lang="ru-RU" sz="2000" dirty="0" err="1" smtClean="0">
                <a:solidFill>
                  <a:schemeClr val="bg1"/>
                </a:solidFill>
                <a:latin typeface="Times New Roman" pitchFamily="18" charset="0"/>
                <a:cs typeface="Times New Roman" pitchFamily="18" charset="0"/>
              </a:rPr>
              <a:t>аға</a:t>
            </a:r>
            <a:r>
              <a:rPr lang="ru-RU" sz="2000" dirty="0" smtClean="0">
                <a:solidFill>
                  <a:schemeClr val="bg1"/>
                </a:solidFill>
                <a:latin typeface="Times New Roman" pitchFamily="18" charset="0"/>
                <a:cs typeface="Times New Roman" pitchFamily="18" charset="0"/>
              </a:rPr>
              <a:t> </a:t>
            </a:r>
            <a:r>
              <a:rPr lang="ru-RU" sz="2000" dirty="0" err="1" smtClean="0">
                <a:solidFill>
                  <a:schemeClr val="bg1"/>
                </a:solidFill>
                <a:latin typeface="Times New Roman" pitchFamily="18" charset="0"/>
                <a:cs typeface="Times New Roman" pitchFamily="18" charset="0"/>
              </a:rPr>
              <a:t>оқытушысы</a:t>
            </a:r>
            <a:r>
              <a:rPr lang="ru-RU" sz="2000" dirty="0" smtClean="0">
                <a:solidFill>
                  <a:schemeClr val="bg1"/>
                </a:solidFill>
                <a:latin typeface="Times New Roman" pitchFamily="18" charset="0"/>
                <a:cs typeface="Times New Roman" pitchFamily="18" charset="0"/>
              </a:rPr>
              <a:t>:  </a:t>
            </a:r>
            <a:r>
              <a:rPr lang="ru-RU" sz="2000" dirty="0" err="1" smtClean="0">
                <a:solidFill>
                  <a:schemeClr val="bg1"/>
                </a:solidFill>
                <a:latin typeface="Times New Roman" pitchFamily="18" charset="0"/>
                <a:cs typeface="Times New Roman" pitchFamily="18" charset="0"/>
              </a:rPr>
              <a:t>Нұрмаханова</a:t>
            </a:r>
            <a:r>
              <a:rPr lang="ru-RU" sz="2000" dirty="0" smtClean="0">
                <a:solidFill>
                  <a:schemeClr val="bg1"/>
                </a:solidFill>
                <a:latin typeface="Times New Roman" pitchFamily="18" charset="0"/>
                <a:cs typeface="Times New Roman" pitchFamily="18" charset="0"/>
              </a:rPr>
              <a:t> Н.Ж</a:t>
            </a:r>
            <a:r>
              <a:rPr lang="ru-RU" sz="2000" dirty="0">
                <a:solidFill>
                  <a:schemeClr val="bg1"/>
                </a:solidFill>
                <a:latin typeface="Times New Roman" pitchFamily="18" charset="0"/>
                <a:cs typeface="Times New Roman" pitchFamily="18" charset="0"/>
              </a:rPr>
              <a:t/>
            </a:r>
            <a:br>
              <a:rPr lang="ru-RU" sz="2000" dirty="0">
                <a:solidFill>
                  <a:schemeClr val="bg1"/>
                </a:solidFill>
                <a:latin typeface="Times New Roman" pitchFamily="18" charset="0"/>
                <a:cs typeface="Times New Roman" pitchFamily="18" charset="0"/>
              </a:rPr>
            </a:br>
            <a:r>
              <a:rPr lang="ru-RU" sz="2000" dirty="0">
                <a:solidFill>
                  <a:schemeClr val="bg1"/>
                </a:solidFill>
                <a:latin typeface="Times New Roman" pitchFamily="18" charset="0"/>
                <a:cs typeface="Times New Roman" pitchFamily="18" charset="0"/>
              </a:rPr>
              <a:t/>
            </a:r>
            <a:br>
              <a:rPr lang="ru-RU" sz="2000" dirty="0">
                <a:solidFill>
                  <a:schemeClr val="bg1"/>
                </a:solidFill>
                <a:latin typeface="Times New Roman" pitchFamily="18" charset="0"/>
                <a:cs typeface="Times New Roman" pitchFamily="18" charset="0"/>
              </a:rPr>
            </a:br>
            <a:r>
              <a:rPr lang="ru-RU" sz="2000" dirty="0">
                <a:solidFill>
                  <a:schemeClr val="bg1"/>
                </a:solidFill>
                <a:latin typeface="Times New Roman" pitchFamily="18" charset="0"/>
                <a:cs typeface="Times New Roman" pitchFamily="18" charset="0"/>
              </a:rPr>
              <a:t/>
            </a:r>
            <a:br>
              <a:rPr lang="ru-RU" sz="2000" dirty="0">
                <a:solidFill>
                  <a:schemeClr val="bg1"/>
                </a:solidFill>
                <a:latin typeface="Times New Roman" pitchFamily="18" charset="0"/>
                <a:cs typeface="Times New Roman" pitchFamily="18" charset="0"/>
              </a:rPr>
            </a:br>
            <a:r>
              <a:rPr lang="ru-RU" sz="2000" dirty="0">
                <a:solidFill>
                  <a:schemeClr val="bg1"/>
                </a:solidFill>
                <a:latin typeface="Times New Roman" pitchFamily="18" charset="0"/>
                <a:cs typeface="Times New Roman" pitchFamily="18" charset="0"/>
              </a:rPr>
              <a:t/>
            </a:r>
            <a:br>
              <a:rPr lang="ru-RU" sz="2000" dirty="0">
                <a:solidFill>
                  <a:schemeClr val="bg1"/>
                </a:solidFill>
                <a:latin typeface="Times New Roman" pitchFamily="18" charset="0"/>
                <a:cs typeface="Times New Roman" pitchFamily="18" charset="0"/>
              </a:rPr>
            </a:br>
            <a:r>
              <a:rPr lang="ru-RU" sz="2000" dirty="0">
                <a:solidFill>
                  <a:schemeClr val="bg1"/>
                </a:solidFill>
                <a:latin typeface="Times New Roman" pitchFamily="18" charset="0"/>
                <a:cs typeface="Times New Roman" pitchFamily="18" charset="0"/>
              </a:rPr>
              <a:t/>
            </a:r>
            <a:br>
              <a:rPr lang="ru-RU" sz="2000" dirty="0">
                <a:solidFill>
                  <a:schemeClr val="bg1"/>
                </a:solidFill>
                <a:latin typeface="Times New Roman" pitchFamily="18" charset="0"/>
                <a:cs typeface="Times New Roman" pitchFamily="18" charset="0"/>
              </a:rPr>
            </a:br>
            <a:r>
              <a:rPr lang="ru-RU" sz="2000" dirty="0">
                <a:solidFill>
                  <a:schemeClr val="bg1"/>
                </a:solidFill>
                <a:latin typeface="Times New Roman" pitchFamily="18" charset="0"/>
                <a:cs typeface="Times New Roman" pitchFamily="18" charset="0"/>
              </a:rPr>
              <a:t/>
            </a:r>
            <a:br>
              <a:rPr lang="ru-RU" sz="2000" dirty="0">
                <a:solidFill>
                  <a:schemeClr val="bg1"/>
                </a:solidFill>
                <a:latin typeface="Times New Roman" pitchFamily="18" charset="0"/>
                <a:cs typeface="Times New Roman" pitchFamily="18" charset="0"/>
              </a:rPr>
            </a:br>
            <a:r>
              <a:rPr lang="ru-RU" dirty="0" smtClean="0"/>
              <a:t/>
            </a:r>
            <a:br>
              <a:rPr lang="ru-RU" dirty="0" smtClean="0"/>
            </a:br>
            <a:r>
              <a:rPr lang="ru-RU" dirty="0" smtClean="0"/>
              <a:t/>
            </a:r>
            <a:br>
              <a:rPr lang="ru-RU" dirty="0" smtClean="0"/>
            </a:br>
            <a:r>
              <a:rPr lang="ru-RU" sz="1300" dirty="0" smtClean="0">
                <a:latin typeface="Times New Roman" pitchFamily="18" charset="0"/>
                <a:cs typeface="Times New Roman" pitchFamily="18" charset="0"/>
              </a:rPr>
              <a:t>.</a:t>
            </a:r>
            <a:endParaRPr lang="ru-RU" sz="13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title"/>
          </p:nvPr>
        </p:nvSpPr>
        <p:spPr>
          <a:xfrm>
            <a:off x="457200" y="704850"/>
            <a:ext cx="8229600" cy="366696"/>
          </a:xfrm>
        </p:spPr>
        <p:txBody>
          <a:bodyPr/>
          <a:lstStyle/>
          <a:p>
            <a:r>
              <a:rPr lang="kk-KZ" sz="1800" b="1" dirty="0" smtClean="0">
                <a:latin typeface="Times New Roman" pitchFamily="18" charset="0"/>
                <a:cs typeface="Times New Roman" pitchFamily="18" charset="0"/>
              </a:rPr>
              <a:t>М А Қ С А Т  Ы:</a:t>
            </a:r>
            <a:endParaRPr lang="ru-RU" sz="1800" b="1" dirty="0" smtClean="0">
              <a:latin typeface="Times New Roman" pitchFamily="18" charset="0"/>
              <a:cs typeface="Times New Roman" pitchFamily="18" charset="0"/>
            </a:endParaRPr>
          </a:p>
        </p:txBody>
      </p:sp>
      <p:sp>
        <p:nvSpPr>
          <p:cNvPr id="6147" name="Объект 2"/>
          <p:cNvSpPr>
            <a:spLocks noGrp="1"/>
          </p:cNvSpPr>
          <p:nvPr>
            <p:ph idx="1"/>
          </p:nvPr>
        </p:nvSpPr>
        <p:spPr>
          <a:xfrm>
            <a:off x="357158" y="1214422"/>
            <a:ext cx="8229600" cy="1350961"/>
          </a:xfrm>
        </p:spPr>
        <p:txBody>
          <a:bodyPr/>
          <a:lstStyle/>
          <a:p>
            <a:pPr algn="just"/>
            <a:r>
              <a:rPr lang="ru-RU" sz="1800" dirty="0" err="1" smtClean="0">
                <a:latin typeface="Times New Roman" pitchFamily="18" charset="0"/>
                <a:cs typeface="Times New Roman" pitchFamily="18" charset="0"/>
              </a:rPr>
              <a:t>Студенттер</a:t>
            </a:r>
            <a:r>
              <a:rPr lang="en-US" sz="1800" dirty="0" smtClean="0">
                <a:latin typeface="Times New Roman" pitchFamily="18" charset="0"/>
                <a:cs typeface="Times New Roman" pitchFamily="18" charset="0"/>
              </a:rPr>
              <a:t> </a:t>
            </a:r>
            <a:r>
              <a:rPr lang="kk-KZ" sz="1800" dirty="0" smtClean="0">
                <a:latin typeface="Times New Roman" pitchFamily="18" charset="0"/>
                <a:cs typeface="Times New Roman" pitchFamily="18" charset="0"/>
              </a:rPr>
              <a:t>осы дәрісті игергеннен кейін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көне</a:t>
            </a:r>
            <a:r>
              <a:rPr lang="ru-RU" sz="1800" dirty="0" smtClean="0">
                <a:latin typeface="Times New Roman" pitchFamily="18" charset="0"/>
                <a:cs typeface="Times New Roman" pitchFamily="18" charset="0"/>
              </a:rPr>
              <a:t> Грек </a:t>
            </a:r>
            <a:r>
              <a:rPr lang="ru-RU" sz="1800" dirty="0" err="1" smtClean="0">
                <a:latin typeface="Times New Roman" pitchFamily="18" charset="0"/>
                <a:cs typeface="Times New Roman" pitchFamily="18" charset="0"/>
              </a:rPr>
              <a:t>философиясының</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қалыптасуы</a:t>
            </a:r>
            <a:r>
              <a:rPr lang="ru-RU" sz="1800" dirty="0" smtClean="0">
                <a:latin typeface="Times New Roman" pitchFamily="18" charset="0"/>
                <a:cs typeface="Times New Roman" pitchFamily="18" charset="0"/>
              </a:rPr>
              <a:t> мен </a:t>
            </a:r>
            <a:r>
              <a:rPr lang="ru-RU" sz="1800" dirty="0" err="1" smtClean="0">
                <a:latin typeface="Times New Roman" pitchFamily="18" charset="0"/>
                <a:cs typeface="Times New Roman" pitchFamily="18" charset="0"/>
              </a:rPr>
              <a:t>дамуының</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мәдени</a:t>
            </a:r>
            <a:r>
              <a:rPr lang="ru-RU" sz="1800" dirty="0" smtClean="0">
                <a:latin typeface="Times New Roman" pitchFamily="18" charset="0"/>
                <a:cs typeface="Times New Roman" pitchFamily="18" charset="0"/>
              </a:rPr>
              <a:t> - </a:t>
            </a:r>
            <a:r>
              <a:rPr lang="ru-RU" sz="1800" dirty="0" err="1" smtClean="0">
                <a:latin typeface="Times New Roman" pitchFamily="18" charset="0"/>
                <a:cs typeface="Times New Roman" pitchFamily="18" charset="0"/>
              </a:rPr>
              <a:t>әлеуметтік</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контекстісін</a:t>
            </a:r>
            <a:r>
              <a:rPr lang="ru-RU" sz="1800" dirty="0" smtClean="0">
                <a:latin typeface="Times New Roman" pitchFamily="18" charset="0"/>
                <a:cs typeface="Times New Roman" pitchFamily="18" charset="0"/>
              </a:rPr>
              <a:t>, Грек </a:t>
            </a:r>
            <a:r>
              <a:rPr lang="ru-RU" sz="1800" dirty="0" err="1" smtClean="0">
                <a:latin typeface="Times New Roman" pitchFamily="18" charset="0"/>
                <a:cs typeface="Times New Roman" pitchFamily="18" charset="0"/>
              </a:rPr>
              <a:t>мифологиясының</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әсерімен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философияның</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өзіндік</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анықтыалуын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және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мифтен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айрмашылығын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білуге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тиісті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Сондай</a:t>
            </a:r>
            <a:r>
              <a:rPr lang="ru-RU" sz="1800" dirty="0" smtClean="0">
                <a:latin typeface="Times New Roman" pitchFamily="18" charset="0"/>
                <a:cs typeface="Times New Roman" pitchFamily="18" charset="0"/>
              </a:rPr>
              <a:t> – </a:t>
            </a:r>
            <a:r>
              <a:rPr lang="ru-RU" sz="1800" dirty="0" err="1" smtClean="0">
                <a:latin typeface="Times New Roman" pitchFamily="18" charset="0"/>
                <a:cs typeface="Times New Roman" pitchFamily="18" charset="0"/>
              </a:rPr>
              <a:t>ақ</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философиялық</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ізденістердің</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эпистемологиялық</a:t>
            </a:r>
            <a:r>
              <a:rPr lang="ru-RU" sz="1800" dirty="0" smtClean="0">
                <a:latin typeface="Times New Roman" pitchFamily="18" charset="0"/>
                <a:cs typeface="Times New Roman" pitchFamily="18" charset="0"/>
              </a:rPr>
              <a:t> бет </a:t>
            </a:r>
            <a:r>
              <a:rPr lang="ru-RU" sz="1800" dirty="0" err="1" smtClean="0">
                <a:latin typeface="Times New Roman" pitchFamily="18" charset="0"/>
                <a:cs typeface="Times New Roman" pitchFamily="18" charset="0"/>
              </a:rPr>
              <a:t>бұрысын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түсінуге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қабілетті</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болады</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Сонымен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қатар</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Сократтың</a:t>
            </a:r>
            <a:r>
              <a:rPr lang="ru-RU" sz="1800" dirty="0" smtClean="0">
                <a:latin typeface="Times New Roman" pitchFamily="18" charset="0"/>
                <a:cs typeface="Times New Roman" pitchFamily="18" charset="0"/>
              </a:rPr>
              <a:t> , </a:t>
            </a:r>
            <a:r>
              <a:rPr lang="ru-RU" sz="1800" dirty="0" err="1" smtClean="0">
                <a:latin typeface="Times New Roman" pitchFamily="18" charset="0"/>
                <a:cs typeface="Times New Roman" pitchFamily="18" charset="0"/>
              </a:rPr>
              <a:t>Платонның</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Аристотельдің</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философиялық</a:t>
            </a:r>
            <a:r>
              <a:rPr lang="ru-RU" sz="1800" dirty="0" smtClean="0">
                <a:latin typeface="Times New Roman" pitchFamily="18" charset="0"/>
                <a:cs typeface="Times New Roman" pitchFamily="18" charset="0"/>
              </a:rPr>
              <a:t> ой – </a:t>
            </a:r>
            <a:r>
              <a:rPr lang="ru-RU" sz="1800" dirty="0" err="1" smtClean="0">
                <a:latin typeface="Times New Roman" pitchFamily="18" charset="0"/>
                <a:cs typeface="Times New Roman" pitchFamily="18" charset="0"/>
              </a:rPr>
              <a:t>пікірлерін</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егжей</a:t>
            </a:r>
            <a:r>
              <a:rPr lang="ru-RU" sz="1800" dirty="0" smtClean="0">
                <a:latin typeface="Times New Roman" pitchFamily="18" charset="0"/>
                <a:cs typeface="Times New Roman" pitchFamily="18" charset="0"/>
              </a:rPr>
              <a:t> – </a:t>
            </a:r>
            <a:r>
              <a:rPr lang="ru-RU" sz="1800" dirty="0" err="1" smtClean="0">
                <a:latin typeface="Times New Roman" pitchFamily="18" charset="0"/>
                <a:cs typeface="Times New Roman" pitchFamily="18" charset="0"/>
              </a:rPr>
              <a:t>тегжей</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менгеруге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игеруге</a:t>
            </a:r>
            <a:r>
              <a:rPr lang="ru-RU" sz="1800" dirty="0" smtClean="0">
                <a:latin typeface="Times New Roman" pitchFamily="18" charset="0"/>
                <a:cs typeface="Times New Roman" pitchFamily="18" charset="0"/>
              </a:rPr>
              <a:t>, </a:t>
            </a:r>
            <a:r>
              <a:rPr lang="ru-RU" sz="1800" dirty="0" err="1" smtClean="0">
                <a:latin typeface="Times New Roman" pitchFamily="18" charset="0"/>
                <a:cs typeface="Times New Roman" pitchFamily="18" charset="0"/>
              </a:rPr>
              <a:t>тиісті</a:t>
            </a:r>
            <a:r>
              <a:rPr lang="ru-RU" sz="1800" dirty="0" smtClean="0">
                <a:latin typeface="Times New Roman" pitchFamily="18" charset="0"/>
                <a:cs typeface="Times New Roman" pitchFamily="18" charset="0"/>
              </a:rPr>
              <a:t>.</a:t>
            </a:r>
          </a:p>
        </p:txBody>
      </p:sp>
      <p:sp>
        <p:nvSpPr>
          <p:cNvPr id="4" name="Прямоугольник 3"/>
          <p:cNvSpPr/>
          <p:nvPr/>
        </p:nvSpPr>
        <p:spPr>
          <a:xfrm>
            <a:off x="714348" y="3357562"/>
            <a:ext cx="7643866" cy="2585323"/>
          </a:xfrm>
          <a:prstGeom prst="rect">
            <a:avLst/>
          </a:prstGeom>
        </p:spPr>
        <p:txBody>
          <a:bodyPr wrap="square">
            <a:spAutoFit/>
          </a:bodyPr>
          <a:lstStyle/>
          <a:p>
            <a:r>
              <a:rPr lang="ru-RU" dirty="0" smtClean="0">
                <a:latin typeface="Times New Roman" pitchFamily="18" charset="0"/>
                <a:cs typeface="Times New Roman" pitchFamily="18" charset="0"/>
              </a:rPr>
              <a:t>1.	</a:t>
            </a:r>
            <a:r>
              <a:rPr lang="ru-RU" dirty="0" err="1" smtClean="0">
                <a:latin typeface="Times New Roman" pitchFamily="18" charset="0"/>
                <a:cs typeface="Times New Roman" pitchFamily="18" charset="0"/>
              </a:rPr>
              <a:t>Көне</a:t>
            </a:r>
            <a:r>
              <a:rPr lang="ru-RU" dirty="0" smtClean="0">
                <a:latin typeface="Times New Roman" pitchFamily="18" charset="0"/>
                <a:cs typeface="Times New Roman" pitchFamily="18" charset="0"/>
              </a:rPr>
              <a:t> Грек </a:t>
            </a:r>
            <a:r>
              <a:rPr lang="ru-RU" dirty="0" err="1" smtClean="0">
                <a:latin typeface="Times New Roman" pitchFamily="18" charset="0"/>
                <a:cs typeface="Times New Roman" pitchFamily="18" charset="0"/>
              </a:rPr>
              <a:t>философиясының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қалыптасуы</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дамуының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әлеуметтік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контекстісі</a:t>
            </a:r>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2.	   Грек </a:t>
            </a:r>
            <a:r>
              <a:rPr lang="ru-RU" dirty="0" err="1" smtClean="0">
                <a:latin typeface="Times New Roman" pitchFamily="18" charset="0"/>
                <a:cs typeface="Times New Roman" pitchFamily="18" charset="0"/>
              </a:rPr>
              <a:t>философиясы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генезисіне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мифологияның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әсері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философияның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өзіндік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анықтыалуы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мифтен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ажыратылуы</a:t>
            </a:r>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3.	</a:t>
            </a:r>
            <a:r>
              <a:rPr lang="ru-RU" dirty="0" err="1" smtClean="0">
                <a:latin typeface="Times New Roman" pitchFamily="18" charset="0"/>
                <a:cs typeface="Times New Roman" pitchFamily="18" charset="0"/>
              </a:rPr>
              <a:t>Философилық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ізденістердің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эпистемологиялық</a:t>
            </a:r>
            <a:r>
              <a:rPr lang="ru-RU" dirty="0" smtClean="0">
                <a:latin typeface="Times New Roman" pitchFamily="18" charset="0"/>
                <a:cs typeface="Times New Roman" pitchFamily="18" charset="0"/>
              </a:rPr>
              <a:t> бет </a:t>
            </a:r>
            <a:r>
              <a:rPr lang="ru-RU" dirty="0" err="1" smtClean="0">
                <a:latin typeface="Times New Roman" pitchFamily="18" charset="0"/>
                <a:cs typeface="Times New Roman" pitchFamily="18" charset="0"/>
              </a:rPr>
              <a:t>бұрысы</a:t>
            </a:r>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4.	 </a:t>
            </a:r>
            <a:r>
              <a:rPr lang="ru-RU" dirty="0" err="1" smtClean="0">
                <a:latin typeface="Times New Roman" pitchFamily="18" charset="0"/>
                <a:cs typeface="Times New Roman" pitchFamily="18" charset="0"/>
              </a:rPr>
              <a:t>Көне</a:t>
            </a:r>
            <a:r>
              <a:rPr lang="ru-RU" dirty="0" smtClean="0">
                <a:latin typeface="Times New Roman" pitchFamily="18" charset="0"/>
                <a:cs typeface="Times New Roman" pitchFamily="18" charset="0"/>
              </a:rPr>
              <a:t> Грек </a:t>
            </a:r>
            <a:r>
              <a:rPr lang="ru-RU" dirty="0" err="1" smtClean="0">
                <a:latin typeface="Times New Roman" pitchFamily="18" charset="0"/>
                <a:cs typeface="Times New Roman" pitchFamily="18" charset="0"/>
              </a:rPr>
              <a:t>философиясының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әрі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қарай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дамуындағы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Софистер</a:t>
            </a:r>
            <a:r>
              <a:rPr lang="ru-RU" dirty="0" smtClean="0">
                <a:latin typeface="Times New Roman" pitchFamily="18" charset="0"/>
                <a:cs typeface="Times New Roman" pitchFamily="18" charset="0"/>
              </a:rPr>
              <a:t> мен </a:t>
            </a:r>
            <a:r>
              <a:rPr lang="ru-RU" dirty="0" err="1" smtClean="0">
                <a:latin typeface="Times New Roman" pitchFamily="18" charset="0"/>
                <a:cs typeface="Times New Roman" pitchFamily="18" charset="0"/>
              </a:rPr>
              <a:t>Сократтың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рөлі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Платонның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білім</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және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құзырлылық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мәселесін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қойуының</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іргелілік</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сипаты</a:t>
            </a:r>
            <a:r>
              <a:rPr lang="ru-RU" dirty="0" smtClean="0">
                <a:latin typeface="Times New Roman" pitchFamily="18" charset="0"/>
                <a:cs typeface="Times New Roman" pitchFamily="18" charset="0"/>
              </a:rPr>
              <a:t>, Аристотель </a:t>
            </a:r>
            <a:r>
              <a:rPr lang="ru-RU" dirty="0" err="1" smtClean="0">
                <a:latin typeface="Times New Roman" pitchFamily="18" charset="0"/>
                <a:cs typeface="Times New Roman" pitchFamily="18" charset="0"/>
              </a:rPr>
              <a:t>философиясы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антикалық</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мәдениет</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энциклопедиясы</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қарқында</a:t>
            </a:r>
            <a:endParaRPr lang="ru-RU" dirty="0" smtClean="0">
              <a:latin typeface="Times New Roman" pitchFamily="18" charset="0"/>
              <a:cs typeface="Times New Roman" pitchFamily="18" charset="0"/>
            </a:endParaRPr>
          </a:p>
        </p:txBody>
      </p:sp>
      <p:sp>
        <p:nvSpPr>
          <p:cNvPr id="5" name="Заголовок 1"/>
          <p:cNvSpPr txBox="1">
            <a:spLocks/>
          </p:cNvSpPr>
          <p:nvPr/>
        </p:nvSpPr>
        <p:spPr bwMode="auto">
          <a:xfrm>
            <a:off x="714348" y="3071810"/>
            <a:ext cx="1817671" cy="3333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kk-KZ" sz="18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Ж О С П А Р:</a:t>
            </a:r>
            <a:endParaRPr kumimoji="0" lang="ru-RU" sz="1800" b="1"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p:cNvGraphicFramePr>
          <p:nvPr/>
        </p:nvGraphicFramePr>
        <p:xfrm>
          <a:off x="0" y="785794"/>
          <a:ext cx="8280400" cy="2366722"/>
        </p:xfrm>
        <a:graphic>
          <a:graphicData uri="http://schemas.openxmlformats.org/drawingml/2006/table">
            <a:tbl>
              <a:tblPr firstRow="1" bandRow="1">
                <a:tableStyleId>{BC89EF96-8CEA-46FF-86C4-4CE0E7609802}</a:tableStyleId>
              </a:tblPr>
              <a:tblGrid>
                <a:gridCol w="445123"/>
                <a:gridCol w="3695077"/>
                <a:gridCol w="2070100"/>
                <a:gridCol w="2070100"/>
              </a:tblGrid>
              <a:tr h="446488">
                <a:tc>
                  <a:txBody>
                    <a:bodyPr/>
                    <a:lstStyle/>
                    <a:p>
                      <a:r>
                        <a:rPr lang="kk-KZ" sz="1800" dirty="0" smtClean="0">
                          <a:solidFill>
                            <a:schemeClr val="tx1"/>
                          </a:solidFill>
                          <a:effectLst/>
                          <a:latin typeface="Times New Roman" pitchFamily="18" charset="0"/>
                          <a:cs typeface="Times New Roman" pitchFamily="18" charset="0"/>
                        </a:rPr>
                        <a:t>№</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smtClean="0">
                          <a:solidFill>
                            <a:schemeClr val="tx1"/>
                          </a:solidFill>
                          <a:effectLst/>
                          <a:latin typeface="Times New Roman" pitchFamily="18" charset="0"/>
                          <a:cs typeface="Times New Roman" pitchFamily="18" charset="0"/>
                        </a:rPr>
                        <a:t>Кезеңдері</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smtClean="0">
                          <a:solidFill>
                            <a:schemeClr val="tx1"/>
                          </a:solidFill>
                          <a:effectLst/>
                          <a:latin typeface="Times New Roman" pitchFamily="18" charset="0"/>
                          <a:cs typeface="Times New Roman" pitchFamily="18" charset="0"/>
                        </a:rPr>
                        <a:t>Уақыты</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smtClean="0">
                          <a:solidFill>
                            <a:schemeClr val="tx1"/>
                          </a:solidFill>
                          <a:effectLst/>
                          <a:latin typeface="Times New Roman" pitchFamily="18" charset="0"/>
                          <a:cs typeface="Times New Roman" pitchFamily="18" charset="0"/>
                        </a:rPr>
                        <a:t>Негізгі өкілдері</a:t>
                      </a:r>
                      <a:endParaRPr lang="ru-RU" sz="1800" dirty="0">
                        <a:solidFill>
                          <a:schemeClr val="tx1"/>
                        </a:solidFill>
                        <a:effectLst/>
                        <a:latin typeface="Times New Roman" pitchFamily="18" charset="0"/>
                        <a:cs typeface="Times New Roman" pitchFamily="18" charset="0"/>
                      </a:endParaRPr>
                    </a:p>
                  </a:txBody>
                  <a:tcPr marL="91434" marR="91434" marT="45719" marB="45719"/>
                </a:tc>
              </a:tr>
              <a:tr h="446488">
                <a:tc>
                  <a:txBody>
                    <a:bodyPr/>
                    <a:lstStyle/>
                    <a:p>
                      <a:r>
                        <a:rPr lang="kk-KZ" sz="1800" dirty="0" smtClean="0">
                          <a:solidFill>
                            <a:schemeClr val="tx1"/>
                          </a:solidFill>
                          <a:effectLst/>
                          <a:latin typeface="Times New Roman" pitchFamily="18" charset="0"/>
                          <a:cs typeface="Times New Roman" pitchFamily="18" charset="0"/>
                        </a:rPr>
                        <a:t>1</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smtClean="0">
                          <a:solidFill>
                            <a:schemeClr val="tx1"/>
                          </a:solidFill>
                          <a:effectLst/>
                          <a:latin typeface="Times New Roman" pitchFamily="18" charset="0"/>
                          <a:cs typeface="Times New Roman" pitchFamily="18" charset="0"/>
                        </a:rPr>
                        <a:t>Алғашқы</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smtClean="0">
                          <a:solidFill>
                            <a:schemeClr val="tx1"/>
                          </a:solidFill>
                          <a:effectLst/>
                          <a:latin typeface="Times New Roman" pitchFamily="18" charset="0"/>
                          <a:cs typeface="Times New Roman" pitchFamily="18" charset="0"/>
                        </a:rPr>
                        <a:t>Б.з.д </a:t>
                      </a:r>
                      <a:r>
                        <a:rPr lang="en-US" sz="1800" dirty="0" smtClean="0">
                          <a:solidFill>
                            <a:schemeClr val="tx1"/>
                          </a:solidFill>
                          <a:effectLst/>
                          <a:latin typeface="Times New Roman" pitchFamily="18" charset="0"/>
                          <a:cs typeface="Times New Roman" pitchFamily="18" charset="0"/>
                        </a:rPr>
                        <a:t>VI-IV </a:t>
                      </a:r>
                      <a:r>
                        <a:rPr lang="kk-KZ" sz="1800" dirty="0" smtClean="0">
                          <a:solidFill>
                            <a:schemeClr val="tx1"/>
                          </a:solidFill>
                          <a:effectLst/>
                          <a:latin typeface="Times New Roman" pitchFamily="18" charset="0"/>
                          <a:cs typeface="Times New Roman" pitchFamily="18" charset="0"/>
                        </a:rPr>
                        <a:t>ғ аралығында</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err="1" smtClean="0">
                          <a:solidFill>
                            <a:schemeClr val="tx1"/>
                          </a:solidFill>
                          <a:effectLst/>
                          <a:latin typeface="Times New Roman" pitchFamily="18" charset="0"/>
                          <a:cs typeface="Times New Roman" pitchFamily="18" charset="0"/>
                        </a:rPr>
                        <a:t>Гиппас</a:t>
                      </a:r>
                      <a:r>
                        <a:rPr lang="kk-KZ" sz="1800" dirty="0" smtClean="0">
                          <a:solidFill>
                            <a:schemeClr val="tx1"/>
                          </a:solidFill>
                          <a:effectLst/>
                          <a:latin typeface="Times New Roman" pitchFamily="18" charset="0"/>
                          <a:cs typeface="Times New Roman" pitchFamily="18" charset="0"/>
                        </a:rPr>
                        <a:t>,  </a:t>
                      </a:r>
                      <a:r>
                        <a:rPr lang="kk-KZ" sz="1800" dirty="0" err="1" smtClean="0">
                          <a:solidFill>
                            <a:schemeClr val="tx1"/>
                          </a:solidFill>
                          <a:effectLst/>
                          <a:latin typeface="Times New Roman" pitchFamily="18" charset="0"/>
                          <a:cs typeface="Times New Roman" pitchFamily="18" charset="0"/>
                        </a:rPr>
                        <a:t>Алкмое</a:t>
                      </a:r>
                      <a:endParaRPr lang="ru-RU" sz="1800" dirty="0">
                        <a:solidFill>
                          <a:schemeClr val="tx1"/>
                        </a:solidFill>
                        <a:effectLst/>
                        <a:latin typeface="Times New Roman" pitchFamily="18" charset="0"/>
                        <a:cs typeface="Times New Roman" pitchFamily="18" charset="0"/>
                      </a:endParaRPr>
                    </a:p>
                  </a:txBody>
                  <a:tcPr marL="91434" marR="91434" marT="45719" marB="45719"/>
                </a:tc>
              </a:tr>
              <a:tr h="446488">
                <a:tc>
                  <a:txBody>
                    <a:bodyPr/>
                    <a:lstStyle/>
                    <a:p>
                      <a:r>
                        <a:rPr lang="kk-KZ" sz="1800" dirty="0" smtClean="0">
                          <a:solidFill>
                            <a:schemeClr val="tx1"/>
                          </a:solidFill>
                          <a:effectLst/>
                          <a:latin typeface="Times New Roman" pitchFamily="18" charset="0"/>
                          <a:cs typeface="Times New Roman" pitchFamily="18" charset="0"/>
                        </a:rPr>
                        <a:t>2</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smtClean="0">
                          <a:solidFill>
                            <a:schemeClr val="tx1"/>
                          </a:solidFill>
                          <a:effectLst/>
                          <a:latin typeface="Times New Roman" pitchFamily="18" charset="0"/>
                          <a:cs typeface="Times New Roman" pitchFamily="18" charset="0"/>
                        </a:rPr>
                        <a:t>Орта</a:t>
                      </a:r>
                      <a:r>
                        <a:rPr lang="ru-RU" sz="1800" dirty="0" smtClean="0">
                          <a:solidFill>
                            <a:schemeClr val="tx1"/>
                          </a:solidFill>
                          <a:effectLst/>
                          <a:latin typeface="Times New Roman" pitchFamily="18" charset="0"/>
                          <a:cs typeface="Times New Roman" pitchFamily="18" charset="0"/>
                        </a:rPr>
                        <a:t> (</a:t>
                      </a:r>
                      <a:r>
                        <a:rPr lang="ru-RU" sz="1800" dirty="0" err="1" smtClean="0">
                          <a:solidFill>
                            <a:schemeClr val="tx1"/>
                          </a:solidFill>
                          <a:effectLst/>
                          <a:latin typeface="Times New Roman" pitchFamily="18" charset="0"/>
                          <a:cs typeface="Times New Roman" pitchFamily="18" charset="0"/>
                        </a:rPr>
                        <a:t>эллиндік</a:t>
                      </a:r>
                      <a:r>
                        <a:rPr lang="ru-RU" sz="1800" dirty="0" smtClean="0">
                          <a:solidFill>
                            <a:schemeClr val="tx1"/>
                          </a:solidFill>
                          <a:effectLst/>
                          <a:latin typeface="Times New Roman" pitchFamily="18" charset="0"/>
                          <a:cs typeface="Times New Roman" pitchFamily="18" charset="0"/>
                        </a:rPr>
                        <a:t>)</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smtClean="0">
                          <a:solidFill>
                            <a:schemeClr val="tx1"/>
                          </a:solidFill>
                          <a:effectLst/>
                          <a:latin typeface="Times New Roman" pitchFamily="18" charset="0"/>
                          <a:cs typeface="Times New Roman" pitchFamily="18" charset="0"/>
                        </a:rPr>
                        <a:t>Б.з.д </a:t>
                      </a:r>
                      <a:r>
                        <a:rPr lang="en-US" sz="1800" dirty="0" smtClean="0">
                          <a:solidFill>
                            <a:schemeClr val="tx1"/>
                          </a:solidFill>
                          <a:effectLst/>
                          <a:latin typeface="Times New Roman" pitchFamily="18" charset="0"/>
                          <a:cs typeface="Times New Roman" pitchFamily="18" charset="0"/>
                        </a:rPr>
                        <a:t>IV-I </a:t>
                      </a:r>
                      <a:r>
                        <a:rPr lang="kk-KZ" sz="1800" dirty="0" smtClean="0">
                          <a:solidFill>
                            <a:schemeClr val="tx1"/>
                          </a:solidFill>
                          <a:effectLst/>
                          <a:latin typeface="Times New Roman" pitchFamily="18" charset="0"/>
                          <a:cs typeface="Times New Roman" pitchFamily="18" charset="0"/>
                        </a:rPr>
                        <a:t>ғ аралығында</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err="1" smtClean="0">
                          <a:solidFill>
                            <a:schemeClr val="tx1"/>
                          </a:solidFill>
                          <a:effectLst/>
                          <a:latin typeface="Times New Roman" pitchFamily="18" charset="0"/>
                          <a:cs typeface="Times New Roman" pitchFamily="18" charset="0"/>
                        </a:rPr>
                        <a:t>Филолай</a:t>
                      </a:r>
                      <a:endParaRPr lang="ru-RU" sz="1800" dirty="0">
                        <a:solidFill>
                          <a:schemeClr val="tx1"/>
                        </a:solidFill>
                        <a:effectLst/>
                        <a:latin typeface="Times New Roman" pitchFamily="18" charset="0"/>
                        <a:cs typeface="Times New Roman" pitchFamily="18" charset="0"/>
                      </a:endParaRPr>
                    </a:p>
                  </a:txBody>
                  <a:tcPr marL="91434" marR="91434" marT="45719" marB="45719"/>
                </a:tc>
              </a:tr>
              <a:tr h="446488">
                <a:tc>
                  <a:txBody>
                    <a:bodyPr/>
                    <a:lstStyle/>
                    <a:p>
                      <a:r>
                        <a:rPr lang="kk-KZ" sz="1800" dirty="0" smtClean="0">
                          <a:solidFill>
                            <a:schemeClr val="tx1"/>
                          </a:solidFill>
                          <a:effectLst/>
                          <a:latin typeface="Times New Roman" pitchFamily="18" charset="0"/>
                          <a:cs typeface="Times New Roman" pitchFamily="18" charset="0"/>
                        </a:rPr>
                        <a:t>3</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smtClean="0">
                          <a:solidFill>
                            <a:schemeClr val="tx1"/>
                          </a:solidFill>
                          <a:effectLst/>
                          <a:latin typeface="Times New Roman" pitchFamily="18" charset="0"/>
                          <a:cs typeface="Times New Roman" pitchFamily="18" charset="0"/>
                        </a:rPr>
                        <a:t>Кейінгі </a:t>
                      </a:r>
                      <a:r>
                        <a:rPr lang="en-US" sz="1800" dirty="0" smtClean="0">
                          <a:solidFill>
                            <a:schemeClr val="tx1"/>
                          </a:solidFill>
                          <a:effectLst/>
                          <a:latin typeface="Times New Roman" pitchFamily="18" charset="0"/>
                          <a:cs typeface="Times New Roman" pitchFamily="18" charset="0"/>
                        </a:rPr>
                        <a:t>(</a:t>
                      </a:r>
                      <a:r>
                        <a:rPr lang="kk-KZ" sz="1800" dirty="0" err="1" smtClean="0">
                          <a:solidFill>
                            <a:schemeClr val="tx1"/>
                          </a:solidFill>
                          <a:effectLst/>
                          <a:latin typeface="Times New Roman" pitchFamily="18" charset="0"/>
                          <a:cs typeface="Times New Roman" pitchFamily="18" charset="0"/>
                        </a:rPr>
                        <a:t>неопифагоризм</a:t>
                      </a:r>
                      <a:r>
                        <a:rPr lang="en-US" sz="1800" dirty="0" smtClean="0">
                          <a:solidFill>
                            <a:schemeClr val="tx1"/>
                          </a:solidFill>
                          <a:effectLst/>
                          <a:latin typeface="Times New Roman" pitchFamily="18" charset="0"/>
                          <a:cs typeface="Times New Roman" pitchFamily="18" charset="0"/>
                        </a:rPr>
                        <a:t>)</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smtClean="0">
                          <a:solidFill>
                            <a:schemeClr val="tx1"/>
                          </a:solidFill>
                          <a:effectLst/>
                          <a:latin typeface="Times New Roman" pitchFamily="18" charset="0"/>
                          <a:cs typeface="Times New Roman" pitchFamily="18" charset="0"/>
                        </a:rPr>
                        <a:t>Б.з.д </a:t>
                      </a:r>
                      <a:r>
                        <a:rPr lang="en-US" sz="1800" dirty="0" smtClean="0">
                          <a:solidFill>
                            <a:schemeClr val="tx1"/>
                          </a:solidFill>
                          <a:effectLst/>
                          <a:latin typeface="Times New Roman" pitchFamily="18" charset="0"/>
                          <a:cs typeface="Times New Roman" pitchFamily="18" charset="0"/>
                        </a:rPr>
                        <a:t>I-III </a:t>
                      </a:r>
                      <a:r>
                        <a:rPr lang="kk-KZ" sz="1800" dirty="0" smtClean="0">
                          <a:solidFill>
                            <a:schemeClr val="tx1"/>
                          </a:solidFill>
                          <a:effectLst/>
                          <a:latin typeface="Times New Roman" pitchFamily="18" charset="0"/>
                          <a:cs typeface="Times New Roman" pitchFamily="18" charset="0"/>
                        </a:rPr>
                        <a:t>ғ аралығында</a:t>
                      </a:r>
                      <a:endParaRPr lang="ru-RU" sz="1800" dirty="0">
                        <a:solidFill>
                          <a:schemeClr val="tx1"/>
                        </a:solidFill>
                        <a:effectLst/>
                        <a:latin typeface="Times New Roman" pitchFamily="18" charset="0"/>
                        <a:cs typeface="Times New Roman" pitchFamily="18" charset="0"/>
                      </a:endParaRPr>
                    </a:p>
                  </a:txBody>
                  <a:tcPr marL="91434" marR="91434" marT="45719" marB="45719"/>
                </a:tc>
                <a:tc>
                  <a:txBody>
                    <a:bodyPr/>
                    <a:lstStyle/>
                    <a:p>
                      <a:r>
                        <a:rPr lang="kk-KZ" sz="1800" dirty="0" err="1" smtClean="0">
                          <a:solidFill>
                            <a:schemeClr val="tx1"/>
                          </a:solidFill>
                          <a:effectLst/>
                          <a:latin typeface="Times New Roman" pitchFamily="18" charset="0"/>
                          <a:cs typeface="Times New Roman" pitchFamily="18" charset="0"/>
                        </a:rPr>
                        <a:t>Нумений</a:t>
                      </a:r>
                      <a:endParaRPr lang="ru-RU" sz="1800" dirty="0">
                        <a:solidFill>
                          <a:schemeClr val="tx1"/>
                        </a:solidFill>
                        <a:effectLst/>
                        <a:latin typeface="Times New Roman" pitchFamily="18" charset="0"/>
                        <a:cs typeface="Times New Roman" pitchFamily="18" charset="0"/>
                      </a:endParaRPr>
                    </a:p>
                  </a:txBody>
                  <a:tcPr marL="91434" marR="91434" marT="45719" marB="45719"/>
                </a:tc>
              </a:tr>
            </a:tbl>
          </a:graphicData>
        </a:graphic>
      </p:graphicFrame>
      <p:sp>
        <p:nvSpPr>
          <p:cNvPr id="5" name="Прямоугольник 4"/>
          <p:cNvSpPr/>
          <p:nvPr/>
        </p:nvSpPr>
        <p:spPr>
          <a:xfrm>
            <a:off x="428596" y="214290"/>
            <a:ext cx="4286280" cy="400110"/>
          </a:xfrm>
          <a:prstGeom prst="rect">
            <a:avLst/>
          </a:prstGeom>
        </p:spPr>
        <p:txBody>
          <a:bodyPr wrap="square">
            <a:spAutoFit/>
          </a:bodyPr>
          <a:lstStyle/>
          <a:p>
            <a:r>
              <a:rPr lang="kk-KZ" sz="2000" dirty="0" smtClean="0">
                <a:solidFill>
                  <a:schemeClr val="tx2">
                    <a:lumMod val="50000"/>
                  </a:schemeClr>
                </a:solidFill>
                <a:latin typeface="Times New Roman" pitchFamily="18" charset="0"/>
                <a:cs typeface="Times New Roman" pitchFamily="18" charset="0"/>
              </a:rPr>
              <a:t>Пифагорлік одақтың даму кезеңдері </a:t>
            </a:r>
            <a:endParaRPr lang="ru-RU" sz="2000" dirty="0">
              <a:solidFill>
                <a:schemeClr val="tx2">
                  <a:lumMod val="50000"/>
                </a:schemeClr>
              </a:solidFill>
            </a:endParaRPr>
          </a:p>
        </p:txBody>
      </p:sp>
      <p:sp>
        <p:nvSpPr>
          <p:cNvPr id="6" name="Прямоугольник 5"/>
          <p:cNvSpPr/>
          <p:nvPr/>
        </p:nvSpPr>
        <p:spPr>
          <a:xfrm>
            <a:off x="0" y="3286124"/>
            <a:ext cx="8143932" cy="2308324"/>
          </a:xfrm>
          <a:prstGeom prst="rect">
            <a:avLst/>
          </a:prstGeom>
        </p:spPr>
        <p:txBody>
          <a:bodyPr wrap="square">
            <a:spAutoFit/>
          </a:bodyPr>
          <a:lstStyle/>
          <a:p>
            <a:pPr marL="0" indent="0">
              <a:buFont typeface="Wingdings 2" pitchFamily="18" charset="2"/>
              <a:buNone/>
              <a:defRPr/>
            </a:pPr>
            <a:r>
              <a:rPr lang="kk-KZ" sz="1600" dirty="0" smtClean="0">
                <a:solidFill>
                  <a:srgbClr val="FF0000"/>
                </a:solidFill>
                <a:latin typeface="Times New Roman" pitchFamily="18" charset="0"/>
                <a:cs typeface="Times New Roman" pitchFamily="18" charset="0"/>
              </a:rPr>
              <a:t>№ 2 Мәселелік сұрақ</a:t>
            </a:r>
          </a:p>
          <a:p>
            <a:pPr marL="0" indent="0">
              <a:buFont typeface="Wingdings 2" pitchFamily="18" charset="2"/>
              <a:buNone/>
              <a:defRPr/>
            </a:pPr>
            <a:r>
              <a:rPr lang="kk-KZ" sz="1600" dirty="0" smtClean="0">
                <a:solidFill>
                  <a:schemeClr val="accent1">
                    <a:lumMod val="50000"/>
                  </a:schemeClr>
                </a:solidFill>
                <a:latin typeface="Times New Roman" pitchFamily="18" charset="0"/>
                <a:cs typeface="Times New Roman" pitchFamily="18" charset="0"/>
              </a:rPr>
              <a:t>Пифагорлік </a:t>
            </a:r>
            <a:r>
              <a:rPr lang="kk-KZ" sz="1600" dirty="0" smtClean="0">
                <a:solidFill>
                  <a:schemeClr val="accent1">
                    <a:lumMod val="50000"/>
                  </a:schemeClr>
                </a:solidFill>
                <a:latin typeface="Times New Roman" pitchFamily="18" charset="0"/>
                <a:cs typeface="Times New Roman" pitchFamily="18" charset="0"/>
              </a:rPr>
              <a:t>Одаққа азат адамдар </a:t>
            </a:r>
            <a:r>
              <a:rPr lang="ru-RU" sz="1600" dirty="0" smtClean="0">
                <a:solidFill>
                  <a:schemeClr val="accent1">
                    <a:lumMod val="50000"/>
                  </a:schemeClr>
                </a:solidFill>
                <a:latin typeface="Times New Roman" pitchFamily="18" charset="0"/>
                <a:cs typeface="Times New Roman" pitchFamily="18" charset="0"/>
              </a:rPr>
              <a:t>(ер </a:t>
            </a:r>
            <a:r>
              <a:rPr lang="ru-RU" sz="1600" dirty="0" err="1" smtClean="0">
                <a:solidFill>
                  <a:schemeClr val="accent1">
                    <a:lumMod val="50000"/>
                  </a:schemeClr>
                </a:solidFill>
                <a:latin typeface="Times New Roman" pitchFamily="18" charset="0"/>
                <a:cs typeface="Times New Roman" pitchFamily="18" charset="0"/>
              </a:rPr>
              <a:t>адам</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болсын</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әйел</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адам</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болсын</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айырмашылығы</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жоқ</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бірақ</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көп</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жылдық</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дайындық</a:t>
            </a:r>
            <a:r>
              <a:rPr lang="ru-RU" sz="1600" dirty="0" smtClean="0">
                <a:solidFill>
                  <a:schemeClr val="accent1">
                    <a:lumMod val="50000"/>
                  </a:schemeClr>
                </a:solidFill>
                <a:latin typeface="Times New Roman" pitchFamily="18" charset="0"/>
                <a:cs typeface="Times New Roman" pitchFamily="18" charset="0"/>
              </a:rPr>
              <a:t> пен </a:t>
            </a:r>
            <a:r>
              <a:rPr lang="ru-RU" sz="1600" dirty="0" err="1" smtClean="0">
                <a:solidFill>
                  <a:schemeClr val="accent1">
                    <a:lumMod val="50000"/>
                  </a:schemeClr>
                </a:solidFill>
                <a:latin typeface="Times New Roman" pitchFamily="18" charset="0"/>
                <a:cs typeface="Times New Roman" pitchFamily="18" charset="0"/>
              </a:rPr>
              <a:t>тексеруді</a:t>
            </a:r>
            <a:r>
              <a:rPr lang="ru-RU" sz="1600" dirty="0" smtClean="0">
                <a:solidFill>
                  <a:schemeClr val="accent1">
                    <a:lumMod val="50000"/>
                  </a:schemeClr>
                </a:solidFill>
                <a:latin typeface="Times New Roman" pitchFamily="18" charset="0"/>
                <a:cs typeface="Times New Roman" pitchFamily="18" charset="0"/>
              </a:rPr>
              <a:t> (</a:t>
            </a:r>
            <a:r>
              <a:rPr lang="kk-KZ" sz="1600" dirty="0" smtClean="0">
                <a:solidFill>
                  <a:schemeClr val="accent1">
                    <a:lumMod val="50000"/>
                  </a:schemeClr>
                </a:solidFill>
                <a:latin typeface="Times New Roman" pitchFamily="18" charset="0"/>
                <a:cs typeface="Times New Roman" pitchFamily="18" charset="0"/>
              </a:rPr>
              <a:t>соның ішінде үнсіздік тексеруінен</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сәтті</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өткендер</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ғана</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қабылданған.Пифагорліктердің</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мүлкі</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ортақ</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саналып</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адам</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бойындағы</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құштарлық</a:t>
            </a:r>
            <a:r>
              <a:rPr lang="ru-RU" sz="1600" dirty="0" smtClean="0">
                <a:solidFill>
                  <a:schemeClr val="accent1">
                    <a:lumMod val="50000"/>
                  </a:schemeClr>
                </a:solidFill>
                <a:latin typeface="Times New Roman" pitchFamily="18" charset="0"/>
                <a:cs typeface="Times New Roman" pitchFamily="18" charset="0"/>
              </a:rPr>
              <a:t> пен </a:t>
            </a:r>
            <a:r>
              <a:rPr lang="ru-RU" sz="1600" dirty="0" err="1" smtClean="0">
                <a:solidFill>
                  <a:schemeClr val="accent1">
                    <a:lumMod val="50000"/>
                  </a:schemeClr>
                </a:solidFill>
                <a:latin typeface="Times New Roman" pitchFamily="18" charset="0"/>
                <a:cs typeface="Times New Roman" pitchFamily="18" charset="0"/>
              </a:rPr>
              <a:t>нәпсіге</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жол</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бермеу</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мақсатында</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өмірсалттық</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талғамдық</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шектеулер</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қатаң</a:t>
            </a:r>
            <a:r>
              <a:rPr lang="ru-RU" sz="1600" dirty="0" smtClean="0">
                <a:solidFill>
                  <a:schemeClr val="accent1">
                    <a:lumMod val="50000"/>
                  </a:schemeClr>
                </a:solidFill>
                <a:latin typeface="Times New Roman" pitchFamily="18" charset="0"/>
                <a:cs typeface="Times New Roman" pitchFamily="18" charset="0"/>
              </a:rPr>
              <a:t> </a:t>
            </a:r>
            <a:r>
              <a:rPr lang="ru-RU" sz="1600" dirty="0" err="1" smtClean="0">
                <a:solidFill>
                  <a:schemeClr val="accent1">
                    <a:lumMod val="50000"/>
                  </a:schemeClr>
                </a:solidFill>
                <a:latin typeface="Times New Roman" pitchFamily="18" charset="0"/>
                <a:cs typeface="Times New Roman" pitchFamily="18" charset="0"/>
              </a:rPr>
              <a:t>сақталған</a:t>
            </a:r>
            <a:r>
              <a:rPr lang="ru-RU" sz="1600" dirty="0" smtClean="0">
                <a:solidFill>
                  <a:schemeClr val="accent1">
                    <a:lumMod val="50000"/>
                  </a:schemeClr>
                </a:solidFill>
                <a:latin typeface="Times New Roman" pitchFamily="18" charset="0"/>
                <a:cs typeface="Times New Roman" pitchFamily="18" charset="0"/>
              </a:rPr>
              <a:t> </a:t>
            </a:r>
            <a:r>
              <a:rPr lang="en-US" sz="1600" dirty="0" smtClean="0">
                <a:solidFill>
                  <a:schemeClr val="accent1">
                    <a:lumMod val="50000"/>
                  </a:schemeClr>
                </a:solidFill>
                <a:latin typeface="Times New Roman" pitchFamily="18" charset="0"/>
                <a:cs typeface="Times New Roman" pitchFamily="18" charset="0"/>
              </a:rPr>
              <a:t>(</a:t>
            </a:r>
            <a:r>
              <a:rPr lang="kk-KZ" sz="1600" dirty="0" smtClean="0">
                <a:solidFill>
                  <a:schemeClr val="accent1">
                    <a:lumMod val="50000"/>
                  </a:schemeClr>
                </a:solidFill>
                <a:latin typeface="Times New Roman" pitchFamily="18" charset="0"/>
                <a:cs typeface="Times New Roman" pitchFamily="18" charset="0"/>
              </a:rPr>
              <a:t>ішімдік ішпеу, ет жемеу т.б</a:t>
            </a:r>
            <a:r>
              <a:rPr lang="en-US" sz="1600" dirty="0" smtClean="0">
                <a:solidFill>
                  <a:schemeClr val="accent1">
                    <a:lumMod val="50000"/>
                  </a:schemeClr>
                </a:solidFill>
                <a:latin typeface="Times New Roman" pitchFamily="18" charset="0"/>
                <a:cs typeface="Times New Roman" pitchFamily="18" charset="0"/>
              </a:rPr>
              <a:t>)</a:t>
            </a:r>
            <a:r>
              <a:rPr lang="kk-KZ" sz="1600" dirty="0" smtClean="0">
                <a:solidFill>
                  <a:schemeClr val="accent1">
                    <a:lumMod val="50000"/>
                  </a:schemeClr>
                </a:solidFill>
                <a:latin typeface="Times New Roman" pitchFamily="18" charset="0"/>
                <a:cs typeface="Times New Roman" pitchFamily="18" charset="0"/>
              </a:rPr>
              <a:t>. Достықты пифогорліктер бәрінен жоғары санаған. Психотренинкке көп уақыт бөліп, ақыл-ес қабілеттерін дамытуға, ғылыммен шұғылдануға үлкен мән берген</a:t>
            </a:r>
            <a:r>
              <a:rPr lang="kk-KZ" sz="1600" dirty="0" smtClean="0">
                <a:solidFill>
                  <a:schemeClr val="accent1">
                    <a:lumMod val="50000"/>
                  </a:schemeClr>
                </a:solidFill>
                <a:latin typeface="Times New Roman" pitchFamily="18" charset="0"/>
                <a:cs typeface="Times New Roman" pitchFamily="18" charset="0"/>
              </a:rPr>
              <a:t>.</a:t>
            </a:r>
            <a:r>
              <a:rPr lang="en-US" sz="1600" dirty="0" smtClean="0">
                <a:solidFill>
                  <a:schemeClr val="accent1">
                    <a:lumMod val="50000"/>
                  </a:schemeClr>
                </a:solidFill>
                <a:latin typeface="Times New Roman" pitchFamily="18" charset="0"/>
                <a:cs typeface="Times New Roman" pitchFamily="18" charset="0"/>
              </a:rPr>
              <a:t> </a:t>
            </a:r>
            <a:r>
              <a:rPr lang="kk-KZ" sz="1600" dirty="0" smtClean="0">
                <a:solidFill>
                  <a:schemeClr val="accent1">
                    <a:lumMod val="50000"/>
                  </a:schemeClr>
                </a:solidFill>
                <a:latin typeface="Times New Roman" pitchFamily="18" charset="0"/>
                <a:cs typeface="Times New Roman" pitchFamily="18" charset="0"/>
              </a:rPr>
              <a:t>Сіз пифогорлік одаққа мүше бола аласыз ба? Егер ия десеңіз немесе жоқ десеңіз оны дәйекті түрде  түсіндіріңіз.</a:t>
            </a:r>
            <a:endParaRPr lang="kk-KZ" sz="1600" dirty="0" smtClean="0">
              <a:solidFill>
                <a:schemeClr val="accent1">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8032" y="432048"/>
            <a:ext cx="8892480" cy="548680"/>
          </a:xfrm>
          <a:extLst/>
        </p:spPr>
        <p:txBody>
          <a:bodyPr>
            <a:noAutofit/>
          </a:bodyPr>
          <a:lstStyle/>
          <a:p>
            <a:pPr algn="l" eaLnBrk="1" fontAlgn="auto" hangingPunct="1">
              <a:spcAft>
                <a:spcPts val="0"/>
              </a:spcAft>
              <a:defRPr/>
            </a:pPr>
            <a:r>
              <a:rPr lang="kk-KZ" sz="32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Ежелгі грек философиялық мектептері мен</a:t>
            </a:r>
            <a:br>
              <a:rPr lang="kk-KZ" sz="32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br>
            <a:r>
              <a:rPr lang="kk-KZ" sz="32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бағыттары:</a:t>
            </a:r>
            <a:endParaRPr lang="ru-RU" sz="32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8195" name="Подзаголовок 2"/>
          <p:cNvSpPr>
            <a:spLocks noGrp="1"/>
          </p:cNvSpPr>
          <p:nvPr>
            <p:ph type="subTitle" idx="1"/>
          </p:nvPr>
        </p:nvSpPr>
        <p:spPr>
          <a:xfrm>
            <a:off x="533400" y="1125538"/>
            <a:ext cx="7854950" cy="5472112"/>
          </a:xfrm>
        </p:spPr>
        <p:txBody>
          <a:bodyPr/>
          <a:lstStyle/>
          <a:p>
            <a:pPr marR="0" eaLnBrk="1" hangingPunct="1"/>
            <a:endParaRPr lang="ru-RU" dirty="0" smtClean="0"/>
          </a:p>
        </p:txBody>
      </p:sp>
      <p:graphicFrame>
        <p:nvGraphicFramePr>
          <p:cNvPr id="5" name="Таблица 4"/>
          <p:cNvGraphicFramePr>
            <a:graphicFrameLocks noGrp="1"/>
          </p:cNvGraphicFramePr>
          <p:nvPr/>
        </p:nvGraphicFramePr>
        <p:xfrm>
          <a:off x="250825" y="1196972"/>
          <a:ext cx="8424863" cy="4803795"/>
        </p:xfrm>
        <a:graphic>
          <a:graphicData uri="http://schemas.openxmlformats.org/drawingml/2006/table">
            <a:tbl>
              <a:tblPr firstRow="1" bandRow="1">
                <a:tableStyleId>{F5AB1C69-6EDB-4FF4-983F-18BD219EF322}</a:tableStyleId>
              </a:tblPr>
              <a:tblGrid>
                <a:gridCol w="648066"/>
                <a:gridCol w="4176428"/>
                <a:gridCol w="3600369"/>
              </a:tblGrid>
              <a:tr h="602787">
                <a:tc>
                  <a:txBody>
                    <a:bodyPr/>
                    <a:lstStyle/>
                    <a:p>
                      <a:endParaRPr lang="ru-RU" sz="1800" dirty="0"/>
                    </a:p>
                  </a:txBody>
                  <a:tcPr marL="91439" marR="91439" marT="45712" marB="45712"/>
                </a:tc>
                <a:tc>
                  <a:txBody>
                    <a:bodyPr/>
                    <a:lstStyle/>
                    <a:p>
                      <a:r>
                        <a:rPr lang="kk-KZ" sz="1800" dirty="0" smtClean="0"/>
                        <a:t>Мектеп,</a:t>
                      </a:r>
                      <a:r>
                        <a:rPr lang="kk-KZ" sz="1800" baseline="0" dirty="0" smtClean="0"/>
                        <a:t> бағыт</a:t>
                      </a:r>
                      <a:endParaRPr lang="ru-RU" sz="1800" dirty="0"/>
                    </a:p>
                  </a:txBody>
                  <a:tcPr marL="91439" marR="91439" marT="45712" marB="45712"/>
                </a:tc>
                <a:tc>
                  <a:txBody>
                    <a:bodyPr/>
                    <a:lstStyle/>
                    <a:p>
                      <a:r>
                        <a:rPr lang="kk-KZ" sz="1800" dirty="0" smtClean="0"/>
                        <a:t>Өкілдері</a:t>
                      </a:r>
                      <a:endParaRPr lang="ru-RU" sz="1800" dirty="0"/>
                    </a:p>
                  </a:txBody>
                  <a:tcPr marL="91439" marR="91439" marT="45712" marB="45712"/>
                </a:tc>
              </a:tr>
              <a:tr h="602787">
                <a:tc>
                  <a:txBody>
                    <a:bodyPr/>
                    <a:lstStyle/>
                    <a:p>
                      <a:r>
                        <a:rPr lang="en-US" sz="1800" dirty="0" smtClean="0"/>
                        <a:t>1</a:t>
                      </a:r>
                      <a:endParaRPr lang="ru-RU" sz="1800" dirty="0"/>
                    </a:p>
                  </a:txBody>
                  <a:tcPr marL="91439" marR="91439" marT="45712" marB="45712"/>
                </a:tc>
                <a:tc>
                  <a:txBody>
                    <a:bodyPr/>
                    <a:lstStyle/>
                    <a:p>
                      <a:r>
                        <a:rPr lang="kk-KZ" sz="1800" dirty="0" smtClean="0"/>
                        <a:t>Милет</a:t>
                      </a:r>
                      <a:r>
                        <a:rPr lang="kk-KZ" sz="1800" baseline="0" dirty="0" smtClean="0"/>
                        <a:t> мектебі</a:t>
                      </a:r>
                      <a:endParaRPr lang="ru-RU" sz="1800" dirty="0"/>
                    </a:p>
                  </a:txBody>
                  <a:tcPr marL="91439" marR="91439" marT="45712" marB="45712"/>
                </a:tc>
                <a:tc>
                  <a:txBody>
                    <a:bodyPr/>
                    <a:lstStyle/>
                    <a:p>
                      <a:r>
                        <a:rPr lang="kk-KZ" sz="1800" dirty="0" smtClean="0"/>
                        <a:t>Фалес, Анаксимен, Анаксимандр</a:t>
                      </a:r>
                      <a:endParaRPr lang="ru-RU" sz="1800" dirty="0"/>
                    </a:p>
                  </a:txBody>
                  <a:tcPr marL="91439" marR="91439" marT="45712" marB="45712"/>
                </a:tc>
              </a:tr>
              <a:tr h="602787">
                <a:tc>
                  <a:txBody>
                    <a:bodyPr/>
                    <a:lstStyle/>
                    <a:p>
                      <a:r>
                        <a:rPr lang="en-US" sz="1800" dirty="0" smtClean="0"/>
                        <a:t>2</a:t>
                      </a:r>
                      <a:endParaRPr lang="ru-RU" sz="1800" dirty="0"/>
                    </a:p>
                  </a:txBody>
                  <a:tcPr marL="91439" marR="91439" marT="45712" marB="45712"/>
                </a:tc>
                <a:tc>
                  <a:txBody>
                    <a:bodyPr/>
                    <a:lstStyle/>
                    <a:p>
                      <a:r>
                        <a:rPr lang="kk-KZ" sz="1800" dirty="0" smtClean="0"/>
                        <a:t>Пифагорейлік мектеп</a:t>
                      </a:r>
                      <a:endParaRPr lang="ru-RU" sz="1800" dirty="0"/>
                    </a:p>
                  </a:txBody>
                  <a:tcPr marL="91439" marR="91439" marT="45712" marB="45712"/>
                </a:tc>
                <a:tc>
                  <a:txBody>
                    <a:bodyPr/>
                    <a:lstStyle/>
                    <a:p>
                      <a:r>
                        <a:rPr lang="kk-KZ" sz="1800" dirty="0" smtClean="0"/>
                        <a:t>Пифагор және оның шәкірттері</a:t>
                      </a:r>
                      <a:endParaRPr lang="ru-RU" sz="1800" dirty="0"/>
                    </a:p>
                  </a:txBody>
                  <a:tcPr marL="91439" marR="91439" marT="45712" marB="45712"/>
                </a:tc>
              </a:tr>
              <a:tr h="894930">
                <a:tc>
                  <a:txBody>
                    <a:bodyPr/>
                    <a:lstStyle/>
                    <a:p>
                      <a:r>
                        <a:rPr lang="en-US" sz="1800" dirty="0" smtClean="0"/>
                        <a:t>3</a:t>
                      </a:r>
                      <a:endParaRPr lang="ru-RU" sz="1800" dirty="0"/>
                    </a:p>
                  </a:txBody>
                  <a:tcPr marL="91439" marR="91439" marT="45712" marB="45712"/>
                </a:tc>
                <a:tc>
                  <a:txBody>
                    <a:bodyPr/>
                    <a:lstStyle/>
                    <a:p>
                      <a:r>
                        <a:rPr lang="kk-KZ" sz="1800" dirty="0" smtClean="0"/>
                        <a:t>Элейлік мектеп</a:t>
                      </a:r>
                      <a:endParaRPr lang="ru-RU" sz="1800" dirty="0"/>
                    </a:p>
                  </a:txBody>
                  <a:tcPr marL="91439" marR="91439" marT="45712" marB="45712"/>
                </a:tc>
                <a:tc>
                  <a:txBody>
                    <a:bodyPr/>
                    <a:lstStyle/>
                    <a:p>
                      <a:r>
                        <a:rPr lang="kk-KZ" sz="1800" dirty="0" smtClean="0"/>
                        <a:t>Ксенофан, Парменид, Зенон, Мелисс</a:t>
                      </a:r>
                      <a:endParaRPr lang="ru-RU" sz="1800" dirty="0"/>
                    </a:p>
                  </a:txBody>
                  <a:tcPr marL="91439" marR="91439" marT="45712" marB="45712"/>
                </a:tc>
              </a:tr>
              <a:tr h="602787">
                <a:tc>
                  <a:txBody>
                    <a:bodyPr/>
                    <a:lstStyle/>
                    <a:p>
                      <a:r>
                        <a:rPr lang="en-US" sz="1800" dirty="0" smtClean="0"/>
                        <a:t>4</a:t>
                      </a:r>
                      <a:endParaRPr lang="ru-RU" sz="1800" dirty="0"/>
                    </a:p>
                  </a:txBody>
                  <a:tcPr marL="91439" marR="91439" marT="45712" marB="45712"/>
                </a:tc>
                <a:tc>
                  <a:txBody>
                    <a:bodyPr/>
                    <a:lstStyle/>
                    <a:p>
                      <a:r>
                        <a:rPr lang="kk-KZ" sz="1800" dirty="0" smtClean="0"/>
                        <a:t>Атомистер мектебі</a:t>
                      </a:r>
                      <a:endParaRPr lang="ru-RU" sz="1800" dirty="0"/>
                    </a:p>
                  </a:txBody>
                  <a:tcPr marL="91439" marR="91439" marT="45712" marB="45712"/>
                </a:tc>
                <a:tc>
                  <a:txBody>
                    <a:bodyPr/>
                    <a:lstStyle/>
                    <a:p>
                      <a:r>
                        <a:rPr lang="kk-KZ" sz="1800" dirty="0" smtClean="0"/>
                        <a:t>Левкипп, Демокрит</a:t>
                      </a:r>
                      <a:endParaRPr lang="ru-RU" sz="1800" dirty="0"/>
                    </a:p>
                  </a:txBody>
                  <a:tcPr marL="91439" marR="91439" marT="45712" marB="45712"/>
                </a:tc>
              </a:tr>
              <a:tr h="894930">
                <a:tc>
                  <a:txBody>
                    <a:bodyPr/>
                    <a:lstStyle/>
                    <a:p>
                      <a:r>
                        <a:rPr lang="en-US" sz="1800" dirty="0" smtClean="0"/>
                        <a:t>5</a:t>
                      </a:r>
                      <a:endParaRPr lang="ru-RU" sz="1800" dirty="0"/>
                    </a:p>
                  </a:txBody>
                  <a:tcPr marL="91439" marR="91439" marT="45712" marB="45712"/>
                </a:tc>
                <a:tc>
                  <a:txBody>
                    <a:bodyPr/>
                    <a:lstStyle/>
                    <a:p>
                      <a:r>
                        <a:rPr lang="kk-KZ" sz="1800" dirty="0" smtClean="0"/>
                        <a:t>Софистер мектебі</a:t>
                      </a:r>
                      <a:endParaRPr lang="ru-RU" sz="1800" dirty="0"/>
                    </a:p>
                  </a:txBody>
                  <a:tcPr marL="91439" marR="91439" marT="45712" marB="45712"/>
                </a:tc>
                <a:tc>
                  <a:txBody>
                    <a:bodyPr/>
                    <a:lstStyle/>
                    <a:p>
                      <a:r>
                        <a:rPr lang="kk-KZ" sz="1800" dirty="0" smtClean="0"/>
                        <a:t>Протагор,</a:t>
                      </a:r>
                      <a:r>
                        <a:rPr lang="kk-KZ" sz="1800" baseline="0" dirty="0" smtClean="0"/>
                        <a:t> Горгий, Гиппий, Продик</a:t>
                      </a:r>
                      <a:endParaRPr lang="ru-RU" sz="1800" dirty="0"/>
                    </a:p>
                  </a:txBody>
                  <a:tcPr marL="91439" marR="91439" marT="45712" marB="45712"/>
                </a:tc>
              </a:tr>
              <a:tr h="602787">
                <a:tc>
                  <a:txBody>
                    <a:bodyPr/>
                    <a:lstStyle/>
                    <a:p>
                      <a:r>
                        <a:rPr lang="en-US" sz="1800" dirty="0" smtClean="0"/>
                        <a:t>6</a:t>
                      </a:r>
                      <a:endParaRPr lang="ru-RU" sz="1800" dirty="0"/>
                    </a:p>
                  </a:txBody>
                  <a:tcPr marL="91439" marR="91439" marT="45712" marB="45712"/>
                </a:tc>
                <a:tc>
                  <a:txBody>
                    <a:bodyPr/>
                    <a:lstStyle/>
                    <a:p>
                      <a:r>
                        <a:rPr lang="kk-KZ" sz="1800" dirty="0" smtClean="0"/>
                        <a:t>Платондық</a:t>
                      </a:r>
                      <a:r>
                        <a:rPr lang="kk-KZ" sz="1800" baseline="0" dirty="0" smtClean="0"/>
                        <a:t> мектеп немесе академия</a:t>
                      </a:r>
                      <a:endParaRPr lang="ru-RU" sz="1800" dirty="0"/>
                    </a:p>
                  </a:txBody>
                  <a:tcPr marL="91439" marR="91439" marT="45712" marB="45712"/>
                </a:tc>
                <a:tc>
                  <a:txBody>
                    <a:bodyPr/>
                    <a:lstStyle/>
                    <a:p>
                      <a:r>
                        <a:rPr lang="kk-KZ" sz="1800" dirty="0" smtClean="0"/>
                        <a:t>Платон және оның шәкірттері</a:t>
                      </a:r>
                      <a:endParaRPr lang="ru-RU" sz="1800" dirty="0"/>
                    </a:p>
                  </a:txBody>
                  <a:tcPr marL="91439" marR="91439" marT="45712" marB="45712"/>
                </a:tc>
              </a:tr>
            </a:tbl>
          </a:graphicData>
        </a:graphic>
      </p:graphicFrame>
    </p:spTree>
  </p:cSld>
  <p:clrMapOvr>
    <a:masterClrMapping/>
  </p:clrMapOvr>
  <p:transition spd="slow" advClick="0" advTm="0">
    <p:plus/>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250825" y="1500173"/>
          <a:ext cx="8424863" cy="5370350"/>
        </p:xfrm>
        <a:graphic>
          <a:graphicData uri="http://schemas.openxmlformats.org/drawingml/2006/table">
            <a:tbl>
              <a:tblPr firstRow="1" bandRow="1">
                <a:tableStyleId>{F5AB1C69-6EDB-4FF4-983F-18BD219EF322}</a:tableStyleId>
              </a:tblPr>
              <a:tblGrid>
                <a:gridCol w="648066"/>
                <a:gridCol w="4176428"/>
                <a:gridCol w="3600369"/>
              </a:tblGrid>
              <a:tr h="627745">
                <a:tc>
                  <a:txBody>
                    <a:bodyPr/>
                    <a:lstStyle/>
                    <a:p>
                      <a:endParaRPr lang="ru-RU" sz="1800" dirty="0"/>
                    </a:p>
                  </a:txBody>
                  <a:tcPr marL="91439" marR="91439" marT="45725" marB="45725"/>
                </a:tc>
                <a:tc>
                  <a:txBody>
                    <a:bodyPr/>
                    <a:lstStyle/>
                    <a:p>
                      <a:r>
                        <a:rPr lang="kk-KZ" sz="1800" dirty="0" smtClean="0"/>
                        <a:t>Мектеп,</a:t>
                      </a:r>
                      <a:r>
                        <a:rPr lang="kk-KZ" sz="1800" baseline="0" dirty="0" smtClean="0"/>
                        <a:t> бағыт</a:t>
                      </a:r>
                      <a:endParaRPr lang="ru-RU" sz="1800" dirty="0"/>
                    </a:p>
                  </a:txBody>
                  <a:tcPr marL="91439" marR="91439" marT="45725" marB="45725"/>
                </a:tc>
                <a:tc>
                  <a:txBody>
                    <a:bodyPr/>
                    <a:lstStyle/>
                    <a:p>
                      <a:r>
                        <a:rPr lang="kk-KZ" sz="1800" dirty="0" smtClean="0"/>
                        <a:t>Өкілдері</a:t>
                      </a:r>
                      <a:endParaRPr lang="ru-RU" sz="1800" dirty="0"/>
                    </a:p>
                  </a:txBody>
                  <a:tcPr marL="91439" marR="91439" marT="45725" marB="45725"/>
                </a:tc>
              </a:tr>
              <a:tr h="754058">
                <a:tc>
                  <a:txBody>
                    <a:bodyPr/>
                    <a:lstStyle/>
                    <a:p>
                      <a:r>
                        <a:rPr lang="en-US" sz="1800" dirty="0" smtClean="0"/>
                        <a:t>7</a:t>
                      </a:r>
                      <a:endParaRPr lang="ru-RU" sz="1800" dirty="0"/>
                    </a:p>
                  </a:txBody>
                  <a:tcPr marL="91439" marR="91439" marT="45725" marB="45725"/>
                </a:tc>
                <a:tc>
                  <a:txBody>
                    <a:bodyPr/>
                    <a:lstStyle/>
                    <a:p>
                      <a:r>
                        <a:rPr lang="kk-KZ" sz="1800" dirty="0" smtClean="0"/>
                        <a:t>Аристотель</a:t>
                      </a:r>
                      <a:r>
                        <a:rPr lang="kk-KZ" sz="1800" baseline="0" dirty="0" smtClean="0"/>
                        <a:t> немесе Ликей мектебі</a:t>
                      </a:r>
                      <a:endParaRPr lang="ru-RU" sz="1800" dirty="0"/>
                    </a:p>
                  </a:txBody>
                  <a:tcPr marL="91439" marR="91439" marT="45725" marB="45725"/>
                </a:tc>
                <a:tc>
                  <a:txBody>
                    <a:bodyPr/>
                    <a:lstStyle/>
                    <a:p>
                      <a:r>
                        <a:rPr lang="kk-KZ" sz="1800" dirty="0" smtClean="0"/>
                        <a:t>Аристотель</a:t>
                      </a:r>
                      <a:r>
                        <a:rPr lang="kk-KZ" sz="1800" baseline="0" dirty="0" smtClean="0"/>
                        <a:t> және перипатетиктер: Теофраст, Аристоксен, Дикеарх, Стратон</a:t>
                      </a:r>
                      <a:endParaRPr lang="ru-RU" sz="1800" dirty="0"/>
                    </a:p>
                  </a:txBody>
                  <a:tcPr marL="91439" marR="91439" marT="45725" marB="45725"/>
                </a:tc>
              </a:tr>
              <a:tr h="627745">
                <a:tc>
                  <a:txBody>
                    <a:bodyPr/>
                    <a:lstStyle/>
                    <a:p>
                      <a:r>
                        <a:rPr lang="en-US" sz="1800" dirty="0" smtClean="0"/>
                        <a:t>8</a:t>
                      </a:r>
                      <a:endParaRPr lang="ru-RU" sz="1800" dirty="0"/>
                    </a:p>
                  </a:txBody>
                  <a:tcPr marL="91439" marR="91439" marT="45725" marB="45725"/>
                </a:tc>
                <a:tc>
                  <a:txBody>
                    <a:bodyPr/>
                    <a:lstStyle/>
                    <a:p>
                      <a:r>
                        <a:rPr lang="kk-KZ" sz="1800" dirty="0" smtClean="0"/>
                        <a:t>Эпикурлік</a:t>
                      </a:r>
                      <a:r>
                        <a:rPr lang="kk-KZ" sz="1800" baseline="0" dirty="0" smtClean="0"/>
                        <a:t> мектеп</a:t>
                      </a:r>
                      <a:endParaRPr lang="ru-RU" sz="1800" dirty="0"/>
                    </a:p>
                  </a:txBody>
                  <a:tcPr marL="91439" marR="91439" marT="45725" marB="45725"/>
                </a:tc>
                <a:tc>
                  <a:txBody>
                    <a:bodyPr/>
                    <a:lstStyle/>
                    <a:p>
                      <a:r>
                        <a:rPr lang="kk-KZ" sz="1800" dirty="0" smtClean="0"/>
                        <a:t>Эпикур,</a:t>
                      </a:r>
                      <a:r>
                        <a:rPr lang="kk-KZ" sz="1800" baseline="0" dirty="0" smtClean="0"/>
                        <a:t> Метродор, Гермарх, Лукреций Кар</a:t>
                      </a:r>
                      <a:endParaRPr lang="ru-RU" sz="1800" dirty="0"/>
                    </a:p>
                  </a:txBody>
                  <a:tcPr marL="91439" marR="91439" marT="45725" marB="45725"/>
                </a:tc>
              </a:tr>
              <a:tr h="627745">
                <a:tc>
                  <a:txBody>
                    <a:bodyPr/>
                    <a:lstStyle/>
                    <a:p>
                      <a:r>
                        <a:rPr lang="en-US" sz="1800" dirty="0" smtClean="0"/>
                        <a:t>9</a:t>
                      </a:r>
                      <a:endParaRPr lang="ru-RU" sz="1800" dirty="0"/>
                    </a:p>
                  </a:txBody>
                  <a:tcPr marL="91439" marR="91439" marT="45725" marB="45725"/>
                </a:tc>
                <a:tc>
                  <a:txBody>
                    <a:bodyPr/>
                    <a:lstStyle/>
                    <a:p>
                      <a:r>
                        <a:rPr lang="kk-KZ" sz="1800" dirty="0" smtClean="0"/>
                        <a:t>Киниктер</a:t>
                      </a:r>
                      <a:r>
                        <a:rPr lang="kk-KZ" sz="1800" baseline="0" dirty="0" smtClean="0"/>
                        <a:t> мектебі</a:t>
                      </a:r>
                      <a:endParaRPr lang="ru-RU" sz="1800" dirty="0"/>
                    </a:p>
                  </a:txBody>
                  <a:tcPr marL="91439" marR="91439" marT="45725" marB="45725"/>
                </a:tc>
                <a:tc>
                  <a:txBody>
                    <a:bodyPr/>
                    <a:lstStyle/>
                    <a:p>
                      <a:r>
                        <a:rPr lang="kk-KZ" sz="1800" dirty="0" smtClean="0"/>
                        <a:t>Антисфен,</a:t>
                      </a:r>
                      <a:r>
                        <a:rPr lang="kk-KZ" sz="1800" baseline="0" dirty="0" smtClean="0"/>
                        <a:t> Диоген</a:t>
                      </a:r>
                      <a:endParaRPr lang="ru-RU" sz="1800" dirty="0"/>
                    </a:p>
                  </a:txBody>
                  <a:tcPr marL="91439" marR="91439" marT="45725" marB="45725"/>
                </a:tc>
              </a:tr>
              <a:tr h="627745">
                <a:tc>
                  <a:txBody>
                    <a:bodyPr/>
                    <a:lstStyle/>
                    <a:p>
                      <a:r>
                        <a:rPr lang="en-US" sz="1800" dirty="0" smtClean="0"/>
                        <a:t>10</a:t>
                      </a:r>
                      <a:endParaRPr lang="ru-RU" sz="1800" dirty="0"/>
                    </a:p>
                  </a:txBody>
                  <a:tcPr marL="91439" marR="91439" marT="45725" marB="45725"/>
                </a:tc>
                <a:tc>
                  <a:txBody>
                    <a:bodyPr/>
                    <a:lstStyle/>
                    <a:p>
                      <a:r>
                        <a:rPr lang="kk-KZ" sz="1800" dirty="0" smtClean="0"/>
                        <a:t>Стоялықтар</a:t>
                      </a:r>
                      <a:r>
                        <a:rPr lang="kk-KZ" sz="1800" baseline="0" dirty="0" smtClean="0"/>
                        <a:t> мектебі</a:t>
                      </a:r>
                      <a:endParaRPr lang="ru-RU" sz="1800" dirty="0"/>
                    </a:p>
                  </a:txBody>
                  <a:tcPr marL="91439" marR="91439" marT="45725" marB="45725"/>
                </a:tc>
                <a:tc>
                  <a:txBody>
                    <a:bodyPr/>
                    <a:lstStyle/>
                    <a:p>
                      <a:r>
                        <a:rPr lang="kk-KZ" sz="1800" dirty="0" smtClean="0"/>
                        <a:t>Зенон,</a:t>
                      </a:r>
                      <a:r>
                        <a:rPr lang="kk-KZ" sz="1800" baseline="0" dirty="0" smtClean="0"/>
                        <a:t> Клеанф, Хрисипп, Сенека, Эпиктет, Марк Аврелий</a:t>
                      </a:r>
                      <a:endParaRPr lang="ru-RU" sz="1800" dirty="0"/>
                    </a:p>
                  </a:txBody>
                  <a:tcPr marL="91439" marR="91439" marT="45725" marB="45725"/>
                </a:tc>
              </a:tr>
              <a:tr h="627745">
                <a:tc>
                  <a:txBody>
                    <a:bodyPr/>
                    <a:lstStyle/>
                    <a:p>
                      <a:r>
                        <a:rPr lang="en-US" sz="1800" dirty="0" smtClean="0"/>
                        <a:t>11</a:t>
                      </a:r>
                      <a:endParaRPr lang="ru-RU" sz="1800" dirty="0"/>
                    </a:p>
                  </a:txBody>
                  <a:tcPr marL="91439" marR="91439" marT="45725" marB="45725"/>
                </a:tc>
                <a:tc>
                  <a:txBody>
                    <a:bodyPr/>
                    <a:lstStyle/>
                    <a:p>
                      <a:r>
                        <a:rPr lang="kk-KZ" sz="1800" dirty="0" smtClean="0"/>
                        <a:t>Скептиктер</a:t>
                      </a:r>
                      <a:r>
                        <a:rPr lang="kk-KZ" sz="1800" baseline="0" dirty="0" smtClean="0"/>
                        <a:t> мектебі</a:t>
                      </a:r>
                      <a:endParaRPr lang="ru-RU" sz="1800" dirty="0"/>
                    </a:p>
                  </a:txBody>
                  <a:tcPr marL="91439" marR="91439" marT="45725" marB="45725"/>
                </a:tc>
                <a:tc>
                  <a:txBody>
                    <a:bodyPr/>
                    <a:lstStyle/>
                    <a:p>
                      <a:r>
                        <a:rPr lang="kk-KZ" sz="1800" dirty="0" smtClean="0"/>
                        <a:t>Пиррон,</a:t>
                      </a:r>
                      <a:r>
                        <a:rPr lang="kk-KZ" sz="1800" baseline="0" dirty="0" smtClean="0"/>
                        <a:t> Секст Эмпирик, Энесидем</a:t>
                      </a:r>
                      <a:endParaRPr lang="ru-RU" sz="1800" dirty="0"/>
                    </a:p>
                  </a:txBody>
                  <a:tcPr marL="91439" marR="91439" marT="45725" marB="45725"/>
                </a:tc>
              </a:tr>
              <a:tr h="627745">
                <a:tc>
                  <a:txBody>
                    <a:bodyPr/>
                    <a:lstStyle/>
                    <a:p>
                      <a:r>
                        <a:rPr lang="en-US" sz="1800" dirty="0" smtClean="0"/>
                        <a:t>12</a:t>
                      </a:r>
                      <a:endParaRPr lang="ru-RU" sz="1800" dirty="0"/>
                    </a:p>
                  </a:txBody>
                  <a:tcPr marL="91439" marR="91439" marT="45725" marB="45725"/>
                </a:tc>
                <a:tc>
                  <a:txBody>
                    <a:bodyPr/>
                    <a:lstStyle/>
                    <a:p>
                      <a:r>
                        <a:rPr lang="kk-KZ" sz="1800" dirty="0" smtClean="0"/>
                        <a:t>Эклектиктер</a:t>
                      </a:r>
                      <a:r>
                        <a:rPr lang="kk-KZ" sz="1800" baseline="0" dirty="0" smtClean="0"/>
                        <a:t> мектебі</a:t>
                      </a:r>
                      <a:endParaRPr lang="ru-RU" sz="1800" dirty="0"/>
                    </a:p>
                  </a:txBody>
                  <a:tcPr marL="91439" marR="91439" marT="45725" marB="45725"/>
                </a:tc>
                <a:tc>
                  <a:txBody>
                    <a:bodyPr/>
                    <a:lstStyle/>
                    <a:p>
                      <a:r>
                        <a:rPr lang="kk-KZ" sz="1800" dirty="0" smtClean="0"/>
                        <a:t>Филон,</a:t>
                      </a:r>
                      <a:r>
                        <a:rPr lang="kk-KZ" sz="1800" baseline="0" dirty="0" smtClean="0"/>
                        <a:t> Антиох, Боэций, Посидоний, Цицерон</a:t>
                      </a:r>
                      <a:endParaRPr lang="ru-RU" sz="1800" dirty="0"/>
                    </a:p>
                  </a:txBody>
                  <a:tcPr marL="91439" marR="91439" marT="45725" marB="45725"/>
                </a:tc>
              </a:tr>
              <a:tr h="627745">
                <a:tc>
                  <a:txBody>
                    <a:bodyPr/>
                    <a:lstStyle/>
                    <a:p>
                      <a:r>
                        <a:rPr lang="en-US" sz="1800" dirty="0" smtClean="0"/>
                        <a:t>13</a:t>
                      </a:r>
                      <a:endParaRPr lang="ru-RU" sz="1800" dirty="0"/>
                    </a:p>
                  </a:txBody>
                  <a:tcPr marL="91439" marR="91439" marT="45725" marB="45725"/>
                </a:tc>
                <a:tc>
                  <a:txBody>
                    <a:bodyPr/>
                    <a:lstStyle/>
                    <a:p>
                      <a:r>
                        <a:rPr lang="kk-KZ" sz="1800" dirty="0" smtClean="0"/>
                        <a:t>Неоплатондық мектеп</a:t>
                      </a:r>
                      <a:endParaRPr lang="ru-RU" sz="1800" dirty="0"/>
                    </a:p>
                  </a:txBody>
                  <a:tcPr marL="91439" marR="91439" marT="45725" marB="45725"/>
                </a:tc>
                <a:tc>
                  <a:txBody>
                    <a:bodyPr/>
                    <a:lstStyle/>
                    <a:p>
                      <a:r>
                        <a:rPr lang="kk-KZ" sz="1800" dirty="0" smtClean="0"/>
                        <a:t>Саккас, Плотин, Порфирий, Ямвлих, Прокл</a:t>
                      </a:r>
                      <a:endParaRPr lang="ru-RU" sz="1800" dirty="0"/>
                    </a:p>
                  </a:txBody>
                  <a:tcPr marL="91439" marR="91439" marT="45725" marB="45725"/>
                </a:tc>
              </a:tr>
            </a:tbl>
          </a:graphicData>
        </a:graphic>
      </p:graphicFrame>
      <p:sp>
        <p:nvSpPr>
          <p:cNvPr id="3" name="Прямоугольник 2"/>
          <p:cNvSpPr/>
          <p:nvPr/>
        </p:nvSpPr>
        <p:spPr>
          <a:xfrm>
            <a:off x="1571604" y="500042"/>
            <a:ext cx="6429420" cy="954107"/>
          </a:xfrm>
          <a:prstGeom prst="rect">
            <a:avLst/>
          </a:prstGeom>
        </p:spPr>
        <p:txBody>
          <a:bodyPr wrap="square">
            <a:spAutoFit/>
          </a:bodyPr>
          <a:lstStyle/>
          <a:p>
            <a:pPr algn="ctr"/>
            <a:r>
              <a:rPr lang="kk-KZ" sz="2800" dirty="0" smtClean="0">
                <a:solidFill>
                  <a:schemeClr val="tx2">
                    <a:lumMod val="60000"/>
                    <a:lumOff val="40000"/>
                  </a:schemeClr>
                </a:solidFill>
                <a:effectLst>
                  <a:outerShdw blurRad="38100" dist="38100" dir="2700000" algn="tl">
                    <a:srgbClr val="000000">
                      <a:alpha val="43137"/>
                    </a:srgbClr>
                  </a:outerShdw>
                </a:effectLst>
                <a:latin typeface="Times New Roman" pitchFamily="18" charset="0"/>
                <a:cs typeface="Times New Roman" pitchFamily="18" charset="0"/>
              </a:rPr>
              <a:t>Ежелгі грек философиялық мектептері мен бағыттары:</a:t>
            </a:r>
            <a:endParaRPr lang="ru-RU" sz="2800" dirty="0">
              <a:solidFill>
                <a:schemeClr val="tx2">
                  <a:lumMod val="60000"/>
                  <a:lumOff val="4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357298"/>
            <a:ext cx="8462992" cy="785818"/>
          </a:xfrm>
        </p:spPr>
        <p:txBody>
          <a:bodyPr/>
          <a:lstStyle/>
          <a:p>
            <a:pPr>
              <a:defRPr/>
            </a:pP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t>№ 1 мәселелік сұрақ  Стоиктердің ғылым туралы ойы мынадай:</a:t>
            </a:r>
            <a:br>
              <a:rPr lang="kk-KZ" sz="2000" dirty="0" smtClean="0">
                <a:effectLst>
                  <a:outerShdw blurRad="38100" dist="38100" dir="2700000" algn="tl">
                    <a:srgbClr val="000000">
                      <a:alpha val="43137"/>
                    </a:srgbClr>
                  </a:outerShdw>
                </a:effectLst>
                <a:latin typeface="Times New Roman" pitchFamily="18" charset="0"/>
                <a:cs typeface="Times New Roman" pitchFamily="18" charset="0"/>
              </a:rPr>
            </a:br>
            <a:r>
              <a:rPr lang="kk-KZ" sz="2000" dirty="0" smtClean="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Логика адасушылыққа жол бермей, философқа лайық білім беріп, ойлауға  үйретеді, сондықтан логиканы білу қажет. Ал табиғатқа сәйкес өмір сүру үшін физиканы білу қажет. Этика бізді адамға лайықты тәртіпке үйретеді, сондықтан ол жоғарғы ғылым. Осы тұжырымдама қаншалықты ақиқат? Сіз онымен келісесіз бе?</a:t>
            </a:r>
            <a:r>
              <a:rPr lang="ru-RU" sz="2000" dirty="0" smtClean="0">
                <a:solidFill>
                  <a:schemeClr val="accent1">
                    <a:lumMod val="50000"/>
                  </a:schemeClr>
                </a:solidFill>
                <a:effectLst>
                  <a:outerShdw blurRad="38100" dist="38100" dir="2700000" algn="tl">
                    <a:srgbClr val="000000">
                      <a:alpha val="43137"/>
                    </a:srgbClr>
                  </a:outerShdw>
                </a:effectLst>
              </a:rPr>
              <a:t/>
            </a:r>
            <a:br>
              <a:rPr lang="ru-RU" sz="2000" dirty="0" smtClean="0">
                <a:solidFill>
                  <a:schemeClr val="accent1">
                    <a:lumMod val="50000"/>
                  </a:schemeClr>
                </a:solidFill>
                <a:effectLst>
                  <a:outerShdw blurRad="38100" dist="38100" dir="2700000" algn="tl">
                    <a:srgbClr val="000000">
                      <a:alpha val="43137"/>
                    </a:srgbClr>
                  </a:outerShdw>
                </a:effectLst>
              </a:rPr>
            </a:br>
            <a:endParaRPr lang="ru-RU" sz="20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Объект 2"/>
          <p:cNvSpPr>
            <a:spLocks noGrp="1"/>
          </p:cNvSpPr>
          <p:nvPr>
            <p:ph idx="1"/>
          </p:nvPr>
        </p:nvSpPr>
        <p:spPr>
          <a:xfrm>
            <a:off x="0" y="1857364"/>
            <a:ext cx="9020175" cy="725483"/>
          </a:xfrm>
        </p:spPr>
        <p:txBody>
          <a:bodyPr/>
          <a:lstStyle/>
          <a:p>
            <a:pPr marL="0" indent="0">
              <a:buFont typeface="Wingdings 2" pitchFamily="18" charset="2"/>
              <a:buNone/>
              <a:defRPr/>
            </a:pPr>
            <a:r>
              <a:rPr lang="kk-KZ" sz="2000" dirty="0" err="1" smtClean="0">
                <a:solidFill>
                  <a:schemeClr val="accent1">
                    <a:lumMod val="75000"/>
                  </a:schemeClr>
                </a:solidFill>
                <a:latin typeface="Times New Roman" pitchFamily="18" charset="0"/>
                <a:cs typeface="Times New Roman" pitchFamily="18" charset="0"/>
              </a:rPr>
              <a:t>Стоиктер</a:t>
            </a:r>
            <a:r>
              <a:rPr lang="kk-KZ" sz="2000" dirty="0" smtClean="0">
                <a:solidFill>
                  <a:schemeClr val="accent1">
                    <a:lumMod val="75000"/>
                  </a:schemeClr>
                </a:solidFill>
                <a:latin typeface="Times New Roman" pitchFamily="18" charset="0"/>
                <a:cs typeface="Times New Roman" pitchFamily="18" charset="0"/>
              </a:rPr>
              <a:t> ғылымды </a:t>
            </a:r>
            <a:r>
              <a:rPr lang="kk-KZ" sz="2000" dirty="0" err="1" smtClean="0">
                <a:solidFill>
                  <a:schemeClr val="accent1">
                    <a:lumMod val="75000"/>
                  </a:schemeClr>
                </a:solidFill>
                <a:latin typeface="Times New Roman" pitchFamily="18" charset="0"/>
                <a:cs typeface="Times New Roman" pitchFamily="18" charset="0"/>
              </a:rPr>
              <a:t>жұмытқамен</a:t>
            </a:r>
            <a:r>
              <a:rPr lang="kk-KZ" sz="2000" dirty="0" smtClean="0">
                <a:solidFill>
                  <a:schemeClr val="accent1">
                    <a:lumMod val="75000"/>
                  </a:schemeClr>
                </a:solidFill>
                <a:latin typeface="Times New Roman" pitchFamily="18" charset="0"/>
                <a:cs typeface="Times New Roman" pitchFamily="18" charset="0"/>
              </a:rPr>
              <a:t>  немесе бақшамен салыстыра отырып, барлық ғылымдарды үшке: логикаға, физикаға(натурфилософияға) және этикаға бөледі.</a:t>
            </a:r>
            <a:endParaRPr lang="ru-RU" sz="2000" dirty="0">
              <a:solidFill>
                <a:schemeClr val="accent1">
                  <a:lumMod val="75000"/>
                </a:schemeClr>
              </a:solidFill>
              <a:latin typeface="Times New Roman" pitchFamily="18" charset="0"/>
              <a:cs typeface="Times New Roman" pitchFamily="18" charset="0"/>
            </a:endParaRPr>
          </a:p>
        </p:txBody>
      </p:sp>
      <p:sp>
        <p:nvSpPr>
          <p:cNvPr id="4" name="Объект 2"/>
          <p:cNvSpPr txBox="1">
            <a:spLocks/>
          </p:cNvSpPr>
          <p:nvPr/>
        </p:nvSpPr>
        <p:spPr bwMode="auto">
          <a:xfrm>
            <a:off x="107950" y="2714621"/>
            <a:ext cx="9036050" cy="5000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Font typeface="Wingdings 2" pitchFamily="18" charset="2"/>
              <a:buNone/>
              <a:defRPr/>
            </a:pPr>
            <a:r>
              <a:rPr lang="kk-KZ" dirty="0" smtClean="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Стоицизм философиясындағы ғылымдар классификациясы:</a:t>
            </a:r>
            <a:endParaRPr lang="ru-RU"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Овал 4"/>
          <p:cNvSpPr/>
          <p:nvPr/>
        </p:nvSpPr>
        <p:spPr>
          <a:xfrm>
            <a:off x="2571736" y="3357562"/>
            <a:ext cx="1296144" cy="2016224"/>
          </a:xfrm>
          <a:prstGeom prst="ellipse">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ru-RU"/>
          </a:p>
        </p:txBody>
      </p:sp>
      <p:sp>
        <p:nvSpPr>
          <p:cNvPr id="6" name="Овал 5"/>
          <p:cNvSpPr/>
          <p:nvPr/>
        </p:nvSpPr>
        <p:spPr>
          <a:xfrm>
            <a:off x="2987824" y="3789040"/>
            <a:ext cx="504056" cy="648072"/>
          </a:xfrm>
          <a:prstGeom prst="ellipse">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ru-RU"/>
          </a:p>
        </p:txBody>
      </p:sp>
      <p:cxnSp>
        <p:nvCxnSpPr>
          <p:cNvPr id="8" name="Прямая со стрелкой 7"/>
          <p:cNvCxnSpPr/>
          <p:nvPr/>
        </p:nvCxnSpPr>
        <p:spPr>
          <a:xfrm>
            <a:off x="1500166" y="3500438"/>
            <a:ext cx="1250950" cy="14446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0" name="Прямая со стрелкой 9"/>
          <p:cNvCxnSpPr/>
          <p:nvPr/>
        </p:nvCxnSpPr>
        <p:spPr>
          <a:xfrm flipV="1">
            <a:off x="1500166" y="4000506"/>
            <a:ext cx="1154110" cy="357188"/>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2" name="Прямая со стрелкой 11"/>
          <p:cNvCxnSpPr/>
          <p:nvPr/>
        </p:nvCxnSpPr>
        <p:spPr>
          <a:xfrm flipV="1">
            <a:off x="1643042" y="4429132"/>
            <a:ext cx="1357322" cy="35877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sp>
        <p:nvSpPr>
          <p:cNvPr id="14" name="Объект 2"/>
          <p:cNvSpPr txBox="1">
            <a:spLocks/>
          </p:cNvSpPr>
          <p:nvPr/>
        </p:nvSpPr>
        <p:spPr bwMode="auto">
          <a:xfrm>
            <a:off x="214282" y="3429000"/>
            <a:ext cx="1474788" cy="531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Font typeface="Wingdings 2" pitchFamily="18" charset="2"/>
              <a:buNone/>
              <a:defRPr/>
            </a:pPr>
            <a:r>
              <a:rPr lang="kk-KZ" dirty="0" smtClean="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Логика</a:t>
            </a:r>
            <a:endParaRPr lang="ru-RU"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5" name="Объект 2"/>
          <p:cNvSpPr txBox="1">
            <a:spLocks/>
          </p:cNvSpPr>
          <p:nvPr/>
        </p:nvSpPr>
        <p:spPr bwMode="auto">
          <a:xfrm>
            <a:off x="214282" y="4143380"/>
            <a:ext cx="1476375" cy="5318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Font typeface="Wingdings 2" pitchFamily="18" charset="2"/>
              <a:buNone/>
              <a:defRPr/>
            </a:pPr>
            <a:r>
              <a:rPr lang="kk-KZ" dirty="0" smtClean="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Физика</a:t>
            </a:r>
            <a:endParaRPr lang="ru-RU"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6" name="Объект 2"/>
          <p:cNvSpPr txBox="1">
            <a:spLocks/>
          </p:cNvSpPr>
          <p:nvPr/>
        </p:nvSpPr>
        <p:spPr bwMode="auto">
          <a:xfrm>
            <a:off x="214282" y="4572008"/>
            <a:ext cx="1476375" cy="531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Font typeface="Wingdings 2" pitchFamily="18" charset="2"/>
              <a:buNone/>
              <a:defRPr/>
            </a:pPr>
            <a:r>
              <a:rPr lang="kk-KZ" dirty="0" smtClean="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Этика</a:t>
            </a:r>
            <a:endParaRPr lang="ru-RU" dirty="0">
              <a:solidFill>
                <a:schemeClr val="accent1">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7" name="Объект 2"/>
          <p:cNvSpPr txBox="1">
            <a:spLocks/>
          </p:cNvSpPr>
          <p:nvPr/>
        </p:nvSpPr>
        <p:spPr bwMode="auto">
          <a:xfrm>
            <a:off x="4214810" y="3143248"/>
            <a:ext cx="4818091" cy="2016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Font typeface="Wingdings 2" pitchFamily="18" charset="2"/>
              <a:buNone/>
              <a:defRPr/>
            </a:pPr>
            <a:r>
              <a:rPr lang="kk-KZ" sz="2400" dirty="0" err="1" smtClean="0">
                <a:solidFill>
                  <a:schemeClr val="accent1">
                    <a:lumMod val="75000"/>
                  </a:schemeClr>
                </a:solidFill>
                <a:latin typeface="Times New Roman" pitchFamily="18" charset="0"/>
                <a:cs typeface="Times New Roman" pitchFamily="18" charset="0"/>
              </a:rPr>
              <a:t>Логика-</a:t>
            </a:r>
            <a:r>
              <a:rPr lang="kk-KZ" sz="2400" dirty="0" smtClean="0">
                <a:solidFill>
                  <a:schemeClr val="accent1">
                    <a:lumMod val="75000"/>
                  </a:schemeClr>
                </a:solidFill>
                <a:latin typeface="Times New Roman" pitchFamily="18" charset="0"/>
                <a:cs typeface="Times New Roman" pitchFamily="18" charset="0"/>
              </a:rPr>
              <a:t> бақшаның қақпасы, ал оның </a:t>
            </a:r>
            <a:r>
              <a:rPr lang="kk-KZ" sz="2400" dirty="0" err="1" smtClean="0">
                <a:solidFill>
                  <a:schemeClr val="accent1">
                    <a:lumMod val="75000"/>
                  </a:schemeClr>
                </a:solidFill>
                <a:latin typeface="Times New Roman" pitchFamily="18" charset="0"/>
                <a:cs typeface="Times New Roman" pitchFamily="18" charset="0"/>
              </a:rPr>
              <a:t>ағашы-</a:t>
            </a:r>
            <a:r>
              <a:rPr lang="kk-KZ" sz="2400" dirty="0" smtClean="0">
                <a:solidFill>
                  <a:schemeClr val="accent1">
                    <a:lumMod val="75000"/>
                  </a:schemeClr>
                </a:solidFill>
                <a:latin typeface="Times New Roman" pitchFamily="18" charset="0"/>
                <a:cs typeface="Times New Roman" pitchFamily="18" charset="0"/>
              </a:rPr>
              <a:t> физика, ағаштардағы жеміс – этика. Немесе, жұмыртқаның </a:t>
            </a:r>
            <a:r>
              <a:rPr lang="kk-KZ" sz="2400" dirty="0" err="1" smtClean="0">
                <a:solidFill>
                  <a:schemeClr val="accent1">
                    <a:lumMod val="75000"/>
                  </a:schemeClr>
                </a:solidFill>
                <a:latin typeface="Times New Roman" pitchFamily="18" charset="0"/>
                <a:cs typeface="Times New Roman" pitchFamily="18" charset="0"/>
              </a:rPr>
              <a:t>қабығы-</a:t>
            </a:r>
            <a:r>
              <a:rPr lang="kk-KZ" sz="2400" dirty="0" smtClean="0">
                <a:solidFill>
                  <a:schemeClr val="accent1">
                    <a:lumMod val="75000"/>
                  </a:schemeClr>
                </a:solidFill>
                <a:latin typeface="Times New Roman" pitchFamily="18" charset="0"/>
                <a:cs typeface="Times New Roman" pitchFamily="18" charset="0"/>
              </a:rPr>
              <a:t> </a:t>
            </a:r>
            <a:r>
              <a:rPr lang="kk-KZ" sz="2400" dirty="0" err="1" smtClean="0">
                <a:solidFill>
                  <a:schemeClr val="accent1">
                    <a:lumMod val="75000"/>
                  </a:schemeClr>
                </a:solidFill>
                <a:latin typeface="Times New Roman" pitchFamily="18" charset="0"/>
                <a:cs typeface="Times New Roman" pitchFamily="18" charset="0"/>
              </a:rPr>
              <a:t>локика</a:t>
            </a:r>
            <a:r>
              <a:rPr lang="kk-KZ" sz="2400" dirty="0" smtClean="0">
                <a:solidFill>
                  <a:schemeClr val="accent1">
                    <a:lumMod val="75000"/>
                  </a:schemeClr>
                </a:solidFill>
                <a:latin typeface="Times New Roman" pitchFamily="18" charset="0"/>
                <a:cs typeface="Times New Roman" pitchFamily="18" charset="0"/>
              </a:rPr>
              <a:t>, жұмыртқаның </a:t>
            </a:r>
            <a:r>
              <a:rPr lang="kk-KZ" sz="2400" dirty="0" err="1" smtClean="0">
                <a:solidFill>
                  <a:schemeClr val="accent1">
                    <a:lumMod val="75000"/>
                  </a:schemeClr>
                </a:solidFill>
                <a:latin typeface="Times New Roman" pitchFamily="18" charset="0"/>
                <a:cs typeface="Times New Roman" pitchFamily="18" charset="0"/>
              </a:rPr>
              <a:t>ағы-физика</a:t>
            </a:r>
            <a:r>
              <a:rPr lang="kk-KZ" sz="2400" dirty="0" smtClean="0">
                <a:solidFill>
                  <a:schemeClr val="accent1">
                    <a:lumMod val="75000"/>
                  </a:schemeClr>
                </a:solidFill>
                <a:latin typeface="Times New Roman" pitchFamily="18" charset="0"/>
                <a:cs typeface="Times New Roman" pitchFamily="18" charset="0"/>
              </a:rPr>
              <a:t>, </a:t>
            </a:r>
            <a:r>
              <a:rPr lang="kk-KZ" sz="2400" dirty="0" err="1" smtClean="0">
                <a:solidFill>
                  <a:schemeClr val="accent1">
                    <a:lumMod val="75000"/>
                  </a:schemeClr>
                </a:solidFill>
                <a:latin typeface="Times New Roman" pitchFamily="18" charset="0"/>
                <a:cs typeface="Times New Roman" pitchFamily="18" charset="0"/>
              </a:rPr>
              <a:t>сарысы-этика</a:t>
            </a:r>
            <a:endParaRPr lang="ru-RU" sz="2400" dirty="0">
              <a:solidFill>
                <a:schemeClr val="accent1">
                  <a:lumMod val="75000"/>
                </a:schemeClr>
              </a:solidFill>
              <a:latin typeface="Times New Roman" pitchFamily="18" charset="0"/>
              <a:cs typeface="Times New Roman" pitchFamily="18" charset="0"/>
            </a:endParaRPr>
          </a:p>
        </p:txBody>
      </p:sp>
      <p:sp>
        <p:nvSpPr>
          <p:cNvPr id="18" name="Объект 2"/>
          <p:cNvSpPr txBox="1">
            <a:spLocks/>
          </p:cNvSpPr>
          <p:nvPr/>
        </p:nvSpPr>
        <p:spPr bwMode="auto">
          <a:xfrm>
            <a:off x="107950" y="4724400"/>
            <a:ext cx="8785225" cy="1995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buFont typeface="Wingdings 2" pitchFamily="18" charset="2"/>
              <a:buNone/>
              <a:defRPr/>
            </a:pPr>
            <a:endParaRPr lang="ru-RU" dirty="0">
              <a:solidFill>
                <a:schemeClr val="accent1">
                  <a:lumMod val="50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mph" presetSubtype="0" fill="remove" grpId="0" nodeType="clickEffect">
                                  <p:stCondLst>
                                    <p:cond delay="0"/>
                                  </p:stCondLst>
                                  <p:childTnLst>
                                    <p:animClr clrSpc="rgb" dir="cw">
                                      <p:cBhvr override="childStyle">
                                        <p:cTn id="12" dur="250" autoRev="1" fill="remove"/>
                                        <p:tgtEl>
                                          <p:spTgt spid="5"/>
                                        </p:tgtEl>
                                        <p:attrNameLst>
                                          <p:attrName>style.color</p:attrName>
                                        </p:attrNameLst>
                                      </p:cBhvr>
                                      <p:to>
                                        <a:schemeClr val="bg1"/>
                                      </p:to>
                                    </p:animClr>
                                    <p:animClr clrSpc="rgb" dir="cw">
                                      <p:cBhvr>
                                        <p:cTn id="13" dur="250" autoRev="1" fill="remove"/>
                                        <p:tgtEl>
                                          <p:spTgt spid="5"/>
                                        </p:tgtEl>
                                        <p:attrNameLst>
                                          <p:attrName>fillcolor</p:attrName>
                                        </p:attrNameLst>
                                      </p:cBhvr>
                                      <p:to>
                                        <a:schemeClr val="bg1"/>
                                      </p:to>
                                    </p:animClr>
                                    <p:set>
                                      <p:cBhvr>
                                        <p:cTn id="14" dur="250" autoRev="1" fill="remove"/>
                                        <p:tgtEl>
                                          <p:spTgt spid="5"/>
                                        </p:tgtEl>
                                        <p:attrNameLst>
                                          <p:attrName>fill.type</p:attrName>
                                        </p:attrNameLst>
                                      </p:cBhvr>
                                      <p:to>
                                        <p:strVal val="solid"/>
                                      </p:to>
                                    </p:set>
                                    <p:set>
                                      <p:cBhvr>
                                        <p:cTn id="15" dur="250" autoRev="1" fill="remove"/>
                                        <p:tgtEl>
                                          <p:spTgt spid="5"/>
                                        </p:tgtEl>
                                        <p:attrNameLst>
                                          <p:attrName>fill.on</p:attrName>
                                        </p:attrNameLst>
                                      </p:cBhvr>
                                      <p:to>
                                        <p:strVal val="true"/>
                                      </p:to>
                                    </p:set>
                                  </p:childTnLst>
                                </p:cTn>
                              </p:par>
                              <p:par>
                                <p:cTn id="16" presetID="27" presetClass="emph" presetSubtype="0" fill="remove" grpId="0" nodeType="withEffect">
                                  <p:stCondLst>
                                    <p:cond delay="0"/>
                                  </p:stCondLst>
                                  <p:childTnLst>
                                    <p:animClr clrSpc="rgb" dir="cw">
                                      <p:cBhvr override="childStyle">
                                        <p:cTn id="17" dur="250" autoRev="1" fill="remove"/>
                                        <p:tgtEl>
                                          <p:spTgt spid="6"/>
                                        </p:tgtEl>
                                        <p:attrNameLst>
                                          <p:attrName>style.color</p:attrName>
                                        </p:attrNameLst>
                                      </p:cBhvr>
                                      <p:to>
                                        <a:schemeClr val="bg1"/>
                                      </p:to>
                                    </p:animClr>
                                    <p:animClr clrSpc="rgb" dir="cw">
                                      <p:cBhvr>
                                        <p:cTn id="18" dur="250" autoRev="1" fill="remove"/>
                                        <p:tgtEl>
                                          <p:spTgt spid="6"/>
                                        </p:tgtEl>
                                        <p:attrNameLst>
                                          <p:attrName>fillcolor</p:attrName>
                                        </p:attrNameLst>
                                      </p:cBhvr>
                                      <p:to>
                                        <a:schemeClr val="bg1"/>
                                      </p:to>
                                    </p:animClr>
                                    <p:set>
                                      <p:cBhvr>
                                        <p:cTn id="19" dur="250" autoRev="1" fill="remove"/>
                                        <p:tgtEl>
                                          <p:spTgt spid="6"/>
                                        </p:tgtEl>
                                        <p:attrNameLst>
                                          <p:attrName>fill.type</p:attrName>
                                        </p:attrNameLst>
                                      </p:cBhvr>
                                      <p:to>
                                        <p:strVal val="solid"/>
                                      </p:to>
                                    </p:set>
                                    <p:set>
                                      <p:cBhvr>
                                        <p:cTn id="20" dur="250" autoRev="1" fill="remove"/>
                                        <p:tgtEl>
                                          <p:spTgt spid="6"/>
                                        </p:tgtEl>
                                        <p:attrNameLst>
                                          <p:attrName>fill.on</p:attrName>
                                        </p:attrNameLst>
                                      </p:cBhvr>
                                      <p:to>
                                        <p:strVal val="true"/>
                                      </p:to>
                                    </p:set>
                                  </p:childTnLst>
                                </p:cTn>
                              </p:par>
                              <p:par>
                                <p:cTn id="21" presetID="27" presetClass="emph" presetSubtype="0" fill="remove" nodeType="withEffect">
                                  <p:stCondLst>
                                    <p:cond delay="0"/>
                                  </p:stCondLst>
                                  <p:childTnLst>
                                    <p:animClr clrSpc="rgb" dir="cw">
                                      <p:cBhvr override="childStyle">
                                        <p:cTn id="22" dur="250" autoRev="1" fill="remove"/>
                                        <p:tgtEl>
                                          <p:spTgt spid="8"/>
                                        </p:tgtEl>
                                        <p:attrNameLst>
                                          <p:attrName>style.color</p:attrName>
                                        </p:attrNameLst>
                                      </p:cBhvr>
                                      <p:to>
                                        <a:schemeClr val="bg1"/>
                                      </p:to>
                                    </p:animClr>
                                    <p:animClr clrSpc="rgb" dir="cw">
                                      <p:cBhvr>
                                        <p:cTn id="23" dur="250" autoRev="1" fill="remove"/>
                                        <p:tgtEl>
                                          <p:spTgt spid="8"/>
                                        </p:tgtEl>
                                        <p:attrNameLst>
                                          <p:attrName>fillcolor</p:attrName>
                                        </p:attrNameLst>
                                      </p:cBhvr>
                                      <p:to>
                                        <a:schemeClr val="bg1"/>
                                      </p:to>
                                    </p:animClr>
                                    <p:set>
                                      <p:cBhvr>
                                        <p:cTn id="24" dur="250" autoRev="1" fill="remove"/>
                                        <p:tgtEl>
                                          <p:spTgt spid="8"/>
                                        </p:tgtEl>
                                        <p:attrNameLst>
                                          <p:attrName>fill.type</p:attrName>
                                        </p:attrNameLst>
                                      </p:cBhvr>
                                      <p:to>
                                        <p:strVal val="solid"/>
                                      </p:to>
                                    </p:set>
                                    <p:set>
                                      <p:cBhvr>
                                        <p:cTn id="25" dur="250" autoRev="1" fill="remove"/>
                                        <p:tgtEl>
                                          <p:spTgt spid="8"/>
                                        </p:tgtEl>
                                        <p:attrNameLst>
                                          <p:attrName>fill.on</p:attrName>
                                        </p:attrNameLst>
                                      </p:cBhvr>
                                      <p:to>
                                        <p:strVal val="true"/>
                                      </p:to>
                                    </p:set>
                                  </p:childTnLst>
                                </p:cTn>
                              </p:par>
                              <p:par>
                                <p:cTn id="26" presetID="27" presetClass="emph" presetSubtype="0" fill="remove" nodeType="withEffect">
                                  <p:stCondLst>
                                    <p:cond delay="0"/>
                                  </p:stCondLst>
                                  <p:childTnLst>
                                    <p:animClr clrSpc="rgb" dir="cw">
                                      <p:cBhvr override="childStyle">
                                        <p:cTn id="27" dur="250" autoRev="1" fill="remove"/>
                                        <p:tgtEl>
                                          <p:spTgt spid="10"/>
                                        </p:tgtEl>
                                        <p:attrNameLst>
                                          <p:attrName>style.color</p:attrName>
                                        </p:attrNameLst>
                                      </p:cBhvr>
                                      <p:to>
                                        <a:schemeClr val="bg1"/>
                                      </p:to>
                                    </p:animClr>
                                    <p:animClr clrSpc="rgb" dir="cw">
                                      <p:cBhvr>
                                        <p:cTn id="28" dur="250" autoRev="1" fill="remove"/>
                                        <p:tgtEl>
                                          <p:spTgt spid="10"/>
                                        </p:tgtEl>
                                        <p:attrNameLst>
                                          <p:attrName>fillcolor</p:attrName>
                                        </p:attrNameLst>
                                      </p:cBhvr>
                                      <p:to>
                                        <a:schemeClr val="bg1"/>
                                      </p:to>
                                    </p:animClr>
                                    <p:set>
                                      <p:cBhvr>
                                        <p:cTn id="29" dur="250" autoRev="1" fill="remove"/>
                                        <p:tgtEl>
                                          <p:spTgt spid="10"/>
                                        </p:tgtEl>
                                        <p:attrNameLst>
                                          <p:attrName>fill.type</p:attrName>
                                        </p:attrNameLst>
                                      </p:cBhvr>
                                      <p:to>
                                        <p:strVal val="solid"/>
                                      </p:to>
                                    </p:set>
                                    <p:set>
                                      <p:cBhvr>
                                        <p:cTn id="30" dur="250" autoRev="1" fill="remove"/>
                                        <p:tgtEl>
                                          <p:spTgt spid="10"/>
                                        </p:tgtEl>
                                        <p:attrNameLst>
                                          <p:attrName>fill.on</p:attrName>
                                        </p:attrNameLst>
                                      </p:cBhvr>
                                      <p:to>
                                        <p:strVal val="true"/>
                                      </p:to>
                                    </p:set>
                                  </p:childTnLst>
                                </p:cTn>
                              </p:par>
                              <p:par>
                                <p:cTn id="31" presetID="27" presetClass="emph" presetSubtype="0" fill="remove" nodeType="withEffect">
                                  <p:stCondLst>
                                    <p:cond delay="0"/>
                                  </p:stCondLst>
                                  <p:childTnLst>
                                    <p:animClr clrSpc="rgb" dir="cw">
                                      <p:cBhvr override="childStyle">
                                        <p:cTn id="32" dur="250" autoRev="1" fill="remove"/>
                                        <p:tgtEl>
                                          <p:spTgt spid="12"/>
                                        </p:tgtEl>
                                        <p:attrNameLst>
                                          <p:attrName>style.color</p:attrName>
                                        </p:attrNameLst>
                                      </p:cBhvr>
                                      <p:to>
                                        <a:schemeClr val="bg1"/>
                                      </p:to>
                                    </p:animClr>
                                    <p:animClr clrSpc="rgb" dir="cw">
                                      <p:cBhvr>
                                        <p:cTn id="33" dur="250" autoRev="1" fill="remove"/>
                                        <p:tgtEl>
                                          <p:spTgt spid="12"/>
                                        </p:tgtEl>
                                        <p:attrNameLst>
                                          <p:attrName>fillcolor</p:attrName>
                                        </p:attrNameLst>
                                      </p:cBhvr>
                                      <p:to>
                                        <a:schemeClr val="bg1"/>
                                      </p:to>
                                    </p:animClr>
                                    <p:set>
                                      <p:cBhvr>
                                        <p:cTn id="34" dur="250" autoRev="1" fill="remove"/>
                                        <p:tgtEl>
                                          <p:spTgt spid="12"/>
                                        </p:tgtEl>
                                        <p:attrNameLst>
                                          <p:attrName>fill.type</p:attrName>
                                        </p:attrNameLst>
                                      </p:cBhvr>
                                      <p:to>
                                        <p:strVal val="solid"/>
                                      </p:to>
                                    </p:set>
                                    <p:set>
                                      <p:cBhvr>
                                        <p:cTn id="35" dur="250" autoRev="1" fill="remove"/>
                                        <p:tgtEl>
                                          <p:spTgt spid="12"/>
                                        </p:tgtEl>
                                        <p:attrNameLst>
                                          <p:attrName>fill.on</p:attrName>
                                        </p:attrNameLst>
                                      </p:cBhvr>
                                      <p:to>
                                        <p:strVal val="true"/>
                                      </p:to>
                                    </p:set>
                                  </p:childTnLst>
                                </p:cTn>
                              </p:par>
                              <p:par>
                                <p:cTn id="36" presetID="27" presetClass="emph" presetSubtype="0" fill="remove" grpId="0" nodeType="withEffect">
                                  <p:stCondLst>
                                    <p:cond delay="0"/>
                                  </p:stCondLst>
                                  <p:childTnLst>
                                    <p:animClr clrSpc="rgb" dir="cw">
                                      <p:cBhvr override="childStyle">
                                        <p:cTn id="37" dur="250" autoRev="1" fill="remove"/>
                                        <p:tgtEl>
                                          <p:spTgt spid="14"/>
                                        </p:tgtEl>
                                        <p:attrNameLst>
                                          <p:attrName>style.color</p:attrName>
                                        </p:attrNameLst>
                                      </p:cBhvr>
                                      <p:to>
                                        <a:schemeClr val="bg1"/>
                                      </p:to>
                                    </p:animClr>
                                    <p:animClr clrSpc="rgb" dir="cw">
                                      <p:cBhvr>
                                        <p:cTn id="38" dur="250" autoRev="1" fill="remove"/>
                                        <p:tgtEl>
                                          <p:spTgt spid="14"/>
                                        </p:tgtEl>
                                        <p:attrNameLst>
                                          <p:attrName>fillcolor</p:attrName>
                                        </p:attrNameLst>
                                      </p:cBhvr>
                                      <p:to>
                                        <a:schemeClr val="bg1"/>
                                      </p:to>
                                    </p:animClr>
                                    <p:set>
                                      <p:cBhvr>
                                        <p:cTn id="39" dur="250" autoRev="1" fill="remove"/>
                                        <p:tgtEl>
                                          <p:spTgt spid="14"/>
                                        </p:tgtEl>
                                        <p:attrNameLst>
                                          <p:attrName>fill.type</p:attrName>
                                        </p:attrNameLst>
                                      </p:cBhvr>
                                      <p:to>
                                        <p:strVal val="solid"/>
                                      </p:to>
                                    </p:set>
                                    <p:set>
                                      <p:cBhvr>
                                        <p:cTn id="40" dur="250" autoRev="1" fill="remove"/>
                                        <p:tgtEl>
                                          <p:spTgt spid="14"/>
                                        </p:tgtEl>
                                        <p:attrNameLst>
                                          <p:attrName>fill.on</p:attrName>
                                        </p:attrNameLst>
                                      </p:cBhvr>
                                      <p:to>
                                        <p:strVal val="true"/>
                                      </p:to>
                                    </p:set>
                                  </p:childTnLst>
                                </p:cTn>
                              </p:par>
                              <p:par>
                                <p:cTn id="41" presetID="27" presetClass="emph" presetSubtype="0" fill="remove" grpId="0" nodeType="withEffect">
                                  <p:stCondLst>
                                    <p:cond delay="0"/>
                                  </p:stCondLst>
                                  <p:childTnLst>
                                    <p:animClr clrSpc="rgb" dir="cw">
                                      <p:cBhvr override="childStyle">
                                        <p:cTn id="42" dur="250" autoRev="1" fill="remove"/>
                                        <p:tgtEl>
                                          <p:spTgt spid="15"/>
                                        </p:tgtEl>
                                        <p:attrNameLst>
                                          <p:attrName>style.color</p:attrName>
                                        </p:attrNameLst>
                                      </p:cBhvr>
                                      <p:to>
                                        <a:schemeClr val="bg1"/>
                                      </p:to>
                                    </p:animClr>
                                    <p:animClr clrSpc="rgb" dir="cw">
                                      <p:cBhvr>
                                        <p:cTn id="43" dur="250" autoRev="1" fill="remove"/>
                                        <p:tgtEl>
                                          <p:spTgt spid="15"/>
                                        </p:tgtEl>
                                        <p:attrNameLst>
                                          <p:attrName>fillcolor</p:attrName>
                                        </p:attrNameLst>
                                      </p:cBhvr>
                                      <p:to>
                                        <a:schemeClr val="bg1"/>
                                      </p:to>
                                    </p:animClr>
                                    <p:set>
                                      <p:cBhvr>
                                        <p:cTn id="44" dur="250" autoRev="1" fill="remove"/>
                                        <p:tgtEl>
                                          <p:spTgt spid="15"/>
                                        </p:tgtEl>
                                        <p:attrNameLst>
                                          <p:attrName>fill.type</p:attrName>
                                        </p:attrNameLst>
                                      </p:cBhvr>
                                      <p:to>
                                        <p:strVal val="solid"/>
                                      </p:to>
                                    </p:set>
                                    <p:set>
                                      <p:cBhvr>
                                        <p:cTn id="45" dur="250" autoRev="1" fill="remove"/>
                                        <p:tgtEl>
                                          <p:spTgt spid="15"/>
                                        </p:tgtEl>
                                        <p:attrNameLst>
                                          <p:attrName>fill.on</p:attrName>
                                        </p:attrNameLst>
                                      </p:cBhvr>
                                      <p:to>
                                        <p:strVal val="true"/>
                                      </p:to>
                                    </p:set>
                                  </p:childTnLst>
                                </p:cTn>
                              </p:par>
                              <p:par>
                                <p:cTn id="46" presetID="27" presetClass="emph" presetSubtype="0" fill="remove" grpId="0" nodeType="withEffect">
                                  <p:stCondLst>
                                    <p:cond delay="0"/>
                                  </p:stCondLst>
                                  <p:childTnLst>
                                    <p:animClr clrSpc="rgb" dir="cw">
                                      <p:cBhvr override="childStyle">
                                        <p:cTn id="47" dur="250" autoRev="1" fill="remove"/>
                                        <p:tgtEl>
                                          <p:spTgt spid="16"/>
                                        </p:tgtEl>
                                        <p:attrNameLst>
                                          <p:attrName>style.color</p:attrName>
                                        </p:attrNameLst>
                                      </p:cBhvr>
                                      <p:to>
                                        <a:schemeClr val="bg1"/>
                                      </p:to>
                                    </p:animClr>
                                    <p:animClr clrSpc="rgb" dir="cw">
                                      <p:cBhvr>
                                        <p:cTn id="48" dur="250" autoRev="1" fill="remove"/>
                                        <p:tgtEl>
                                          <p:spTgt spid="16"/>
                                        </p:tgtEl>
                                        <p:attrNameLst>
                                          <p:attrName>fillcolor</p:attrName>
                                        </p:attrNameLst>
                                      </p:cBhvr>
                                      <p:to>
                                        <a:schemeClr val="bg1"/>
                                      </p:to>
                                    </p:animClr>
                                    <p:set>
                                      <p:cBhvr>
                                        <p:cTn id="49" dur="250" autoRev="1" fill="remove"/>
                                        <p:tgtEl>
                                          <p:spTgt spid="16"/>
                                        </p:tgtEl>
                                        <p:attrNameLst>
                                          <p:attrName>fill.type</p:attrName>
                                        </p:attrNameLst>
                                      </p:cBhvr>
                                      <p:to>
                                        <p:strVal val="solid"/>
                                      </p:to>
                                    </p:set>
                                    <p:set>
                                      <p:cBhvr>
                                        <p:cTn id="50" dur="250" autoRev="1" fill="remove"/>
                                        <p:tgtEl>
                                          <p:spTgt spid="16"/>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Заголовок 1"/>
          <p:cNvSpPr>
            <a:spLocks noGrp="1"/>
          </p:cNvSpPr>
          <p:nvPr>
            <p:ph type="title"/>
          </p:nvPr>
        </p:nvSpPr>
        <p:spPr>
          <a:xfrm>
            <a:off x="2285984" y="142852"/>
            <a:ext cx="5214974" cy="509572"/>
          </a:xfrm>
        </p:spPr>
        <p:txBody>
          <a:bodyPr/>
          <a:lstStyle/>
          <a:p>
            <a:pPr algn="ctr"/>
            <a:r>
              <a:rPr lang="kk-KZ" b="1" dirty="0" smtClean="0">
                <a:latin typeface="Times New Roman" pitchFamily="18" charset="0"/>
                <a:cs typeface="Times New Roman" pitchFamily="18" charset="0"/>
              </a:rPr>
              <a:t>Әдебиеттер:</a:t>
            </a:r>
            <a:endParaRPr lang="ru-RU" b="1" dirty="0" smtClean="0">
              <a:latin typeface="Times New Roman" pitchFamily="18" charset="0"/>
              <a:cs typeface="Times New Roman" pitchFamily="18" charset="0"/>
            </a:endParaRPr>
          </a:p>
        </p:txBody>
      </p:sp>
      <p:sp>
        <p:nvSpPr>
          <p:cNvPr id="3" name="Объект 2"/>
          <p:cNvSpPr>
            <a:spLocks noGrp="1"/>
          </p:cNvSpPr>
          <p:nvPr>
            <p:ph idx="1"/>
          </p:nvPr>
        </p:nvSpPr>
        <p:spPr>
          <a:xfrm>
            <a:off x="571472" y="857232"/>
            <a:ext cx="8229600" cy="2565407"/>
          </a:xfrm>
        </p:spPr>
        <p:txBody>
          <a:bodyPr/>
          <a:lstStyle/>
          <a:p>
            <a:pPr>
              <a:defRPr/>
            </a:pPr>
            <a:r>
              <a:rPr lang="ru-RU" sz="1400" b="1" u="sng" dirty="0" err="1">
                <a:latin typeface="Times New Roman" pitchFamily="18" charset="0"/>
                <a:cs typeface="Times New Roman" pitchFamily="18" charset="0"/>
              </a:rPr>
              <a:t>Н</a:t>
            </a:r>
            <a:r>
              <a:rPr lang="ru-RU" sz="1400" b="1" u="sng" dirty="0" err="1" smtClean="0">
                <a:latin typeface="Times New Roman" pitchFamily="18" charset="0"/>
                <a:cs typeface="Times New Roman" pitchFamily="18" charset="0"/>
              </a:rPr>
              <a:t>егізгі</a:t>
            </a:r>
            <a:endParaRPr lang="ru-RU" sz="1400" b="1" u="sng" dirty="0" smtClean="0">
              <a:latin typeface="Times New Roman" pitchFamily="18" charset="0"/>
              <a:cs typeface="Times New Roman" pitchFamily="18" charset="0"/>
            </a:endParaRPr>
          </a:p>
          <a:p>
            <a:pPr>
              <a:defRPr/>
            </a:pPr>
            <a:r>
              <a:rPr lang="ru-RU" sz="1400" dirty="0" smtClean="0">
                <a:latin typeface="Times New Roman" pitchFamily="18" charset="0"/>
                <a:cs typeface="Times New Roman" pitchFamily="18" charset="0"/>
              </a:rPr>
              <a:t>1.	</a:t>
            </a:r>
            <a:r>
              <a:rPr lang="ru-RU" sz="1400" dirty="0" err="1" smtClean="0">
                <a:latin typeface="Times New Roman" pitchFamily="18" charset="0"/>
                <a:cs typeface="Times New Roman" pitchFamily="18" charset="0"/>
              </a:rPr>
              <a:t>Әбішев</a:t>
            </a:r>
            <a:r>
              <a:rPr lang="ru-RU" sz="1400" dirty="0" smtClean="0">
                <a:latin typeface="Times New Roman" pitchFamily="18" charset="0"/>
                <a:cs typeface="Times New Roman" pitchFamily="18" charset="0"/>
              </a:rPr>
              <a:t> Қ. «Философия»  Алматы-2001.</a:t>
            </a:r>
          </a:p>
          <a:p>
            <a:pPr>
              <a:defRPr/>
            </a:pPr>
            <a:r>
              <a:rPr lang="ru-RU" sz="1400" dirty="0" smtClean="0">
                <a:latin typeface="Times New Roman" pitchFamily="18" charset="0"/>
                <a:cs typeface="Times New Roman" pitchFamily="18" charset="0"/>
              </a:rPr>
              <a:t>2.	</a:t>
            </a:r>
            <a:r>
              <a:rPr lang="ru-RU" sz="1400" dirty="0" err="1" smtClean="0">
                <a:latin typeface="Times New Roman" pitchFamily="18" charset="0"/>
                <a:cs typeface="Times New Roman" pitchFamily="18" charset="0"/>
              </a:rPr>
              <a:t>Бегалинова</a:t>
            </a:r>
            <a:r>
              <a:rPr lang="ru-RU" sz="1400" dirty="0" smtClean="0">
                <a:latin typeface="Times New Roman" pitchFamily="18" charset="0"/>
                <a:cs typeface="Times New Roman" pitchFamily="18" charset="0"/>
              </a:rPr>
              <a:t> К.К.,</a:t>
            </a:r>
            <a:r>
              <a:rPr lang="ru-RU" sz="1400" dirty="0" err="1" smtClean="0">
                <a:latin typeface="Times New Roman" pitchFamily="18" charset="0"/>
                <a:cs typeface="Times New Roman" pitchFamily="18" charset="0"/>
              </a:rPr>
              <a:t>Альжанова</a:t>
            </a:r>
            <a:r>
              <a:rPr lang="ru-RU" sz="1400" dirty="0" smtClean="0">
                <a:latin typeface="Times New Roman" pitchFamily="18" charset="0"/>
                <a:cs typeface="Times New Roman" pitchFamily="18" charset="0"/>
              </a:rPr>
              <a:t> І.К. «Философия » Алматы-2003.</a:t>
            </a:r>
          </a:p>
          <a:p>
            <a:pPr>
              <a:defRPr/>
            </a:pPr>
            <a:r>
              <a:rPr lang="ru-RU" sz="1400" dirty="0" smtClean="0">
                <a:latin typeface="Times New Roman" pitchFamily="18" charset="0"/>
                <a:cs typeface="Times New Roman" pitchFamily="18" charset="0"/>
              </a:rPr>
              <a:t>3.	</a:t>
            </a:r>
            <a:r>
              <a:rPr lang="ru-RU" sz="1400" dirty="0" err="1" smtClean="0">
                <a:latin typeface="Times New Roman" pitchFamily="18" charset="0"/>
                <a:cs typeface="Times New Roman" pitchFamily="18" charset="0"/>
              </a:rPr>
              <a:t>Кішібеков</a:t>
            </a:r>
            <a:r>
              <a:rPr lang="ru-RU" sz="1400" dirty="0" smtClean="0">
                <a:latin typeface="Times New Roman" pitchFamily="18" charset="0"/>
                <a:cs typeface="Times New Roman" pitchFamily="18" charset="0"/>
              </a:rPr>
              <a:t> Д.К. ,</a:t>
            </a:r>
            <a:r>
              <a:rPr lang="ru-RU" sz="1400" dirty="0" err="1" smtClean="0">
                <a:latin typeface="Times New Roman" pitchFamily="18" charset="0"/>
                <a:cs typeface="Times New Roman" pitchFamily="18" charset="0"/>
              </a:rPr>
              <a:t>Сыдыков</a:t>
            </a:r>
            <a:r>
              <a:rPr lang="ru-RU" sz="1400" dirty="0" smtClean="0">
                <a:latin typeface="Times New Roman" pitchFamily="18" charset="0"/>
                <a:cs typeface="Times New Roman" pitchFamily="18" charset="0"/>
              </a:rPr>
              <a:t> Ұ. «Философия » Алматы-2010.</a:t>
            </a:r>
          </a:p>
          <a:p>
            <a:pPr>
              <a:defRPr/>
            </a:pPr>
            <a:r>
              <a:rPr lang="ru-RU" sz="1400" dirty="0" smtClean="0">
                <a:latin typeface="Times New Roman" pitchFamily="18" charset="0"/>
                <a:cs typeface="Times New Roman" pitchFamily="18" charset="0"/>
              </a:rPr>
              <a:t>4.	</a:t>
            </a:r>
            <a:r>
              <a:rPr lang="ru-RU" sz="1400" dirty="0" err="1" smtClean="0">
                <a:latin typeface="Times New Roman" pitchFamily="18" charset="0"/>
                <a:cs typeface="Times New Roman" pitchFamily="18" charset="0"/>
              </a:rPr>
              <a:t>С.Мырзалы</a:t>
            </a:r>
            <a:r>
              <a:rPr lang="ru-RU" sz="1400" dirty="0" smtClean="0">
                <a:latin typeface="Times New Roman" pitchFamily="18" charset="0"/>
                <a:cs typeface="Times New Roman" pitchFamily="18" charset="0"/>
              </a:rPr>
              <a:t>  Философия –Алматы, 2009.</a:t>
            </a:r>
          </a:p>
          <a:p>
            <a:pPr>
              <a:defRPr/>
            </a:pPr>
            <a:endParaRPr lang="ru-RU" sz="2000" dirty="0" smtClean="0">
              <a:latin typeface="Times New Roman" pitchFamily="18" charset="0"/>
              <a:cs typeface="Times New Roman" pitchFamily="18" charset="0"/>
            </a:endParaRPr>
          </a:p>
          <a:p>
            <a:pPr>
              <a:defRPr/>
            </a:pPr>
            <a:r>
              <a:rPr lang="ru-RU" sz="1400" b="1" u="sng" dirty="0" err="1" smtClean="0">
                <a:latin typeface="Times New Roman" pitchFamily="18" charset="0"/>
                <a:cs typeface="Times New Roman" pitchFamily="18" charset="0"/>
              </a:rPr>
              <a:t>Қосымша</a:t>
            </a:r>
            <a:r>
              <a:rPr lang="ru-RU" sz="1400" b="1" u="sng" dirty="0" smtClean="0">
                <a:latin typeface="Times New Roman" pitchFamily="18" charset="0"/>
                <a:cs typeface="Times New Roman" pitchFamily="18" charset="0"/>
              </a:rPr>
              <a:t>:</a:t>
            </a:r>
          </a:p>
          <a:p>
            <a:pPr>
              <a:defRPr/>
            </a:pPr>
            <a:r>
              <a:rPr lang="ru-RU" sz="1400" dirty="0" smtClean="0">
                <a:latin typeface="Times New Roman" pitchFamily="18" charset="0"/>
                <a:cs typeface="Times New Roman" pitchFamily="18" charset="0"/>
              </a:rPr>
              <a:t>1.Мардашвили К.К. «Как я понимаю философию» М- 1990</a:t>
            </a:r>
          </a:p>
          <a:p>
            <a:pPr marL="0" indent="0">
              <a:buFont typeface="Wingdings 2" pitchFamily="18" charset="2"/>
              <a:buNone/>
              <a:defRPr/>
            </a:pPr>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    2.Спиркин А.Г. «Философия» </a:t>
            </a:r>
          </a:p>
          <a:p>
            <a:pPr>
              <a:defRPr/>
            </a:pPr>
            <a:r>
              <a:rPr lang="ru-RU" sz="1400" dirty="0" smtClean="0">
                <a:latin typeface="Times New Roman" pitchFamily="18" charset="0"/>
                <a:cs typeface="Times New Roman" pitchFamily="18" charset="0"/>
              </a:rPr>
              <a:t>3.Кохановский Л.В. учебник для Вузов Ростов </a:t>
            </a:r>
            <a:r>
              <a:rPr lang="ru-RU" sz="1400" dirty="0" err="1" smtClean="0">
                <a:latin typeface="Times New Roman" pitchFamily="18" charset="0"/>
                <a:cs typeface="Times New Roman" pitchFamily="18" charset="0"/>
              </a:rPr>
              <a:t>н-Д:Феникс</a:t>
            </a:r>
            <a:r>
              <a:rPr lang="ru-RU" sz="1400" dirty="0" smtClean="0">
                <a:latin typeface="Times New Roman" pitchFamily="18" charset="0"/>
                <a:cs typeface="Times New Roman" pitchFamily="18" charset="0"/>
              </a:rPr>
              <a:t> 1998</a:t>
            </a:r>
          </a:p>
          <a:p>
            <a:pPr marL="0" indent="0">
              <a:buFont typeface="Wingdings 2" pitchFamily="18" charset="2"/>
              <a:buNone/>
              <a:defRPr/>
            </a:pP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00034" y="2143116"/>
            <a:ext cx="7854696" cy="1752600"/>
          </a:xfrm>
        </p:spPr>
        <p:txBody>
          <a:bodyPr/>
          <a:lstStyle/>
          <a:p>
            <a:pPr algn="just">
              <a:buFont typeface="Arial" pitchFamily="34" charset="0"/>
              <a:buChar char="•"/>
            </a:pP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Ежелгі</a:t>
            </a:r>
            <a:r>
              <a:rPr lang="ru-RU" sz="2800" dirty="0" smtClean="0">
                <a:latin typeface="Times New Roman" pitchFamily="18" charset="0"/>
                <a:cs typeface="Times New Roman" pitchFamily="18" charset="0"/>
              </a:rPr>
              <a:t> Грек </a:t>
            </a:r>
            <a:r>
              <a:rPr lang="ru-RU" sz="2800" dirty="0" err="1" smtClean="0">
                <a:latin typeface="Times New Roman" pitchFamily="18" charset="0"/>
                <a:cs typeface="Times New Roman" pitchFamily="18" charset="0"/>
              </a:rPr>
              <a:t>философиясындағы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дүниетанымдық</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нұсқамаларды</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атаңыз</a:t>
            </a:r>
            <a:r>
              <a:rPr lang="ru-RU" sz="2800" dirty="0" smtClean="0">
                <a:latin typeface="Times New Roman" pitchFamily="18" charset="0"/>
                <a:cs typeface="Times New Roman" pitchFamily="18" charset="0"/>
              </a:rPr>
              <a:t>? </a:t>
            </a:r>
          </a:p>
          <a:p>
            <a:pPr algn="just">
              <a:buFont typeface="Arial" pitchFamily="34" charset="0"/>
              <a:buChar char="•"/>
            </a:pPr>
            <a:r>
              <a:rPr lang="ru-RU" sz="2800" dirty="0" smtClean="0">
                <a:latin typeface="Times New Roman" pitchFamily="18" charset="0"/>
                <a:cs typeface="Times New Roman" pitchFamily="18" charset="0"/>
              </a:rPr>
              <a:t> Грек </a:t>
            </a:r>
            <a:r>
              <a:rPr lang="ru-RU" sz="2800" dirty="0" err="1" smtClean="0">
                <a:latin typeface="Times New Roman" pitchFamily="18" charset="0"/>
                <a:cs typeface="Times New Roman" pitchFamily="18" charset="0"/>
              </a:rPr>
              <a:t>философиясының</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Сократқа</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дейінгі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және</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Сократтан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кейінгі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кезеңдерінің</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негізгі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философиялық</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мәселелері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туралы</a:t>
            </a:r>
            <a:r>
              <a:rPr lang="ru-RU" sz="2800" dirty="0" smtClean="0">
                <a:latin typeface="Times New Roman" pitchFamily="18" charset="0"/>
                <a:cs typeface="Times New Roman" pitchFamily="18" charset="0"/>
              </a:rPr>
              <a:t> не </a:t>
            </a:r>
            <a:r>
              <a:rPr lang="ru-RU" sz="2800" dirty="0" err="1" smtClean="0">
                <a:latin typeface="Times New Roman" pitchFamily="18" charset="0"/>
                <a:cs typeface="Times New Roman" pitchFamily="18" charset="0"/>
              </a:rPr>
              <a:t>айтасыз</a:t>
            </a:r>
            <a:r>
              <a:rPr lang="ru-RU" sz="2800" dirty="0" smtClean="0">
                <a:latin typeface="Times New Roman" pitchFamily="18" charset="0"/>
                <a:cs typeface="Times New Roman" pitchFamily="18" charset="0"/>
              </a:rPr>
              <a:t>?</a:t>
            </a:r>
          </a:p>
          <a:p>
            <a:pPr algn="just">
              <a:buFont typeface="Arial" pitchFamily="34" charset="0"/>
              <a:buChar char="•"/>
            </a:pPr>
            <a:r>
              <a:rPr lang="ru-RU" sz="2800" dirty="0" smtClean="0">
                <a:latin typeface="Times New Roman" pitchFamily="18" charset="0"/>
                <a:cs typeface="Times New Roman" pitchFamily="18" charset="0"/>
              </a:rPr>
              <a:t> Эллинизм </a:t>
            </a:r>
            <a:r>
              <a:rPr lang="ru-RU" sz="2800" dirty="0" err="1" smtClean="0">
                <a:latin typeface="Times New Roman" pitchFamily="18" charset="0"/>
                <a:cs typeface="Times New Roman" pitchFamily="18" charset="0"/>
              </a:rPr>
              <a:t>дәуірінің</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философиясы</a:t>
            </a:r>
            <a:r>
              <a:rPr lang="ru-RU" sz="2800" dirty="0" smtClean="0">
                <a:latin typeface="Times New Roman" pitchFamily="18" charset="0"/>
                <a:cs typeface="Times New Roman" pitchFamily="18" charset="0"/>
              </a:rPr>
              <a:t>: Скептицизм, </a:t>
            </a:r>
            <a:r>
              <a:rPr lang="ru-RU" sz="2800" dirty="0" err="1" smtClean="0">
                <a:latin typeface="Times New Roman" pitchFamily="18" charset="0"/>
                <a:cs typeface="Times New Roman" pitchFamily="18" charset="0"/>
              </a:rPr>
              <a:t>Эпикуршілдер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Стоялықтардың</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өзіндік</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ерекшеліктері</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және</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бір</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бірімен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байланысы</a:t>
            </a:r>
            <a:r>
              <a:rPr lang="ru-RU" sz="2800" dirty="0" smtClean="0">
                <a:latin typeface="Times New Roman" pitchFamily="18" charset="0"/>
                <a:cs typeface="Times New Roman" pitchFamily="18" charset="0"/>
              </a:rPr>
              <a:t>.</a:t>
            </a:r>
          </a:p>
          <a:p>
            <a:pPr algn="just">
              <a:buFont typeface="Arial" pitchFamily="34" charset="0"/>
              <a:buChar char="•"/>
            </a:pPr>
            <a:r>
              <a:rPr lang="ru-RU" sz="2800" dirty="0" smtClean="0">
                <a:latin typeface="Times New Roman" pitchFamily="18" charset="0"/>
                <a:cs typeface="Times New Roman" pitchFamily="18" charset="0"/>
              </a:rPr>
              <a:t> Неоплатонизм </a:t>
            </a:r>
            <a:r>
              <a:rPr lang="ru-RU" sz="2800" dirty="0" err="1" smtClean="0">
                <a:latin typeface="Times New Roman" pitchFamily="18" charset="0"/>
                <a:cs typeface="Times New Roman" pitchFamily="18" charset="0"/>
              </a:rPr>
              <a:t>ілімін</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қалай</a:t>
            </a:r>
            <a:r>
              <a:rPr lang="ru-RU" sz="2800" dirty="0" smtClean="0">
                <a:latin typeface="Times New Roman" pitchFamily="18" charset="0"/>
                <a:cs typeface="Times New Roman" pitchFamily="18" charset="0"/>
              </a:rPr>
              <a:t> </a:t>
            </a:r>
            <a:r>
              <a:rPr lang="ru-RU" sz="2800" dirty="0" err="1" smtClean="0">
                <a:latin typeface="Times New Roman" pitchFamily="18" charset="0"/>
                <a:cs typeface="Times New Roman" pitchFamily="18" charset="0"/>
              </a:rPr>
              <a:t>түсінесіз</a:t>
            </a:r>
            <a:r>
              <a:rPr lang="ru-RU" sz="2800" dirty="0" smtClean="0">
                <a:latin typeface="Times New Roman" pitchFamily="18" charset="0"/>
                <a:cs typeface="Times New Roman" pitchFamily="18" charset="0"/>
              </a:rPr>
              <a:t>?</a:t>
            </a:r>
            <a:endParaRPr lang="ru-RU" dirty="0"/>
          </a:p>
        </p:txBody>
      </p:sp>
      <p:sp>
        <p:nvSpPr>
          <p:cNvPr id="4" name="Прямоугольник 3"/>
          <p:cNvSpPr/>
          <p:nvPr/>
        </p:nvSpPr>
        <p:spPr>
          <a:xfrm>
            <a:off x="2143108" y="1071546"/>
            <a:ext cx="5857916" cy="1077218"/>
          </a:xfrm>
          <a:prstGeom prst="rect">
            <a:avLst/>
          </a:prstGeom>
        </p:spPr>
        <p:txBody>
          <a:bodyPr wrap="square">
            <a:spAutoFit/>
          </a:bodyPr>
          <a:lstStyle/>
          <a:p>
            <a:pPr algn="ctr"/>
            <a:r>
              <a:rPr lang="kk-KZ" sz="3200" dirty="0" smtClean="0">
                <a:solidFill>
                  <a:srgbClr val="FF0000"/>
                </a:solidFill>
                <a:latin typeface="Times New Roman" pitchFamily="18" charset="0"/>
                <a:cs typeface="Times New Roman" pitchFamily="18" charset="0"/>
              </a:rPr>
              <a:t>Бақылауға арналған сұрақтар (кері байланыс):</a:t>
            </a:r>
            <a:endParaRPr lang="ru-RU" sz="32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Рисунок 4"/>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34925"/>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Прямоугольник 3"/>
          <p:cNvSpPr/>
          <p:nvPr/>
        </p:nvSpPr>
        <p:spPr>
          <a:xfrm>
            <a:off x="261693" y="1340768"/>
            <a:ext cx="8620630" cy="1067926"/>
          </a:xfrm>
          <a:prstGeom prst="rect">
            <a:avLst/>
          </a:prstGeom>
          <a:noFill/>
        </p:spPr>
        <p:txBody>
          <a:bodyPr wrap="none">
            <a:prstTxWarp prst="textChevronInverted">
              <a:avLst/>
            </a:prstTxWarp>
            <a:spAutoFit/>
            <a:scene3d>
              <a:camera prst="orthographicFront"/>
              <a:lightRig rig="threePt" dir="t"/>
            </a:scene3d>
            <a:sp3d extrusionH="57150">
              <a:bevelT h="25400" prst="softRound"/>
            </a:sp3d>
          </a:bodyPr>
          <a:lstStyle/>
          <a:p>
            <a:pPr algn="ctr">
              <a:defRPr/>
            </a:pPr>
            <a:r>
              <a:rPr lang="kk-KZ" sz="4000" b="1" dirty="0">
                <a:ln w="17780" cmpd="sng">
                  <a:solidFill>
                    <a:schemeClr val="accent1">
                      <a:tint val="3000"/>
                    </a:schemeClr>
                  </a:solidFill>
                  <a:prstDash val="solid"/>
                  <a:miter lim="800000"/>
                </a:ln>
                <a:solidFill>
                  <a:schemeClr val="accent1">
                    <a:lumMod val="75000"/>
                  </a:schemeClr>
                </a:solidFill>
                <a:effectLst>
                  <a:outerShdw blurRad="55000" dist="50800" dir="5400000" algn="tl">
                    <a:srgbClr val="000000">
                      <a:alpha val="33000"/>
                    </a:srgbClr>
                  </a:outerShdw>
                  <a:reflection blurRad="6350" stA="60000" endA="900" endPos="58000" dir="5400000" sy="-100000" algn="bl" rotWithShape="0"/>
                </a:effectLst>
                <a:latin typeface="Times New Roman" pitchFamily="18" charset="0"/>
                <a:cs typeface="Times New Roman" pitchFamily="18" charset="0"/>
              </a:rPr>
              <a:t>Назар аударғандарыңызға рахмет!!!</a:t>
            </a:r>
            <a:endParaRPr lang="ru-RU" sz="4000" b="1" dirty="0">
              <a:ln w="17780" cmpd="sng">
                <a:solidFill>
                  <a:schemeClr val="accent1">
                    <a:tint val="3000"/>
                  </a:schemeClr>
                </a:solidFill>
                <a:prstDash val="solid"/>
                <a:miter lim="800000"/>
              </a:ln>
              <a:solidFill>
                <a:schemeClr val="accent1">
                  <a:lumMod val="75000"/>
                </a:schemeClr>
              </a:solidFill>
              <a:effectLst>
                <a:outerShdw blurRad="55000" dist="50800" dir="5400000" algn="tl">
                  <a:srgbClr val="000000">
                    <a:alpha val="33000"/>
                  </a:srgbClr>
                </a:outerShdw>
                <a:reflection blurRad="6350" stA="60000" endA="900" endPos="580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344</TotalTime>
  <Words>483</Words>
  <Application>Microsoft Office PowerPoint</Application>
  <PresentationFormat>Экран (4:3)</PresentationFormat>
  <Paragraphs>96</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Поток</vt:lpstr>
      <vt:lpstr>                    «Ежелгі Грек философиясының мектептері.   Қазақстан тарихы және әлеуметтік – саяси пәндер кафедрасының  аға оқытушысы:  Нұрмаханова Н.Ж        .</vt:lpstr>
      <vt:lpstr>М А Қ С А Т  Ы:</vt:lpstr>
      <vt:lpstr>Слайд 3</vt:lpstr>
      <vt:lpstr>Ежелгі грек философиялық мектептері мен                               бағыттары:</vt:lpstr>
      <vt:lpstr>Слайд 5</vt:lpstr>
      <vt:lpstr>                   № 1 мәселелік сұрақ  Стоиктердің ғылым туралы ойы мынадай: Логика адасушылыққа жол бермей, философқа лайық білім беріп, ойлауға  үйретеді, сондықтан логиканы білу қажет. Ал табиғатқа сәйкес өмір сүру үшін физиканы білу қажет. Этика бізді адамға лайықты тәртіпке үйретеді, сондықтан ол жоғарғы ғылым. Осы тұжырымдама қаншалықты ақиқат? Сіз онымен келісесіз бе? </vt:lpstr>
      <vt:lpstr>Әдебиеттер:</vt:lpstr>
      <vt:lpstr>Слайд 8</vt:lpstr>
      <vt:lpstr>Слайд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Ежелгі грек философиялық мектептері мен                               бағыттары:</dc:title>
  <dc:creator>User</dc:creator>
  <cp:lastModifiedBy>nurgul.iskakova</cp:lastModifiedBy>
  <cp:revision>52</cp:revision>
  <dcterms:created xsi:type="dcterms:W3CDTF">2011-09-18T23:33:43Z</dcterms:created>
  <dcterms:modified xsi:type="dcterms:W3CDTF">2012-04-04T09:56:11Z</dcterms:modified>
</cp:coreProperties>
</file>