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90EC4C-7C19-4F57-A8B4-CD47FBA3B001}" type="datetimeFigureOut">
              <a:rPr lang="ru-RU" smtClean="0"/>
              <a:t>10.09.2013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63CD0F1-D136-4CEA-8138-74FC456A832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/>
              <a:t>Әлеуметтану ғылым ретінде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500570"/>
            <a:ext cx="7854696" cy="1752600"/>
          </a:xfrm>
        </p:spPr>
        <p:txBody>
          <a:bodyPr/>
          <a:lstStyle/>
          <a:p>
            <a:r>
              <a:rPr lang="kk-KZ" dirty="0" smtClean="0"/>
              <a:t>Асылова Айдана</a:t>
            </a:r>
          </a:p>
          <a:p>
            <a:r>
              <a:rPr lang="kk-KZ" dirty="0" smtClean="0"/>
              <a:t>ЯФ-21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ru-RU" dirty="0" err="1" smtClean="0"/>
              <a:t>«Әлеуметтану» ұғымы латын</a:t>
            </a:r>
            <a:r>
              <a:rPr lang="ru-RU" dirty="0" smtClean="0"/>
              <a:t> </a:t>
            </a:r>
            <a:r>
              <a:rPr lang="ru-RU" dirty="0" err="1" smtClean="0"/>
              <a:t>тілінің </a:t>
            </a:r>
            <a:r>
              <a:rPr lang="ru-RU" dirty="0" smtClean="0"/>
              <a:t>«</a:t>
            </a:r>
            <a:r>
              <a:rPr lang="ru-RU" dirty="0" err="1" smtClean="0"/>
              <a:t>Societ</a:t>
            </a:r>
            <a:r>
              <a:rPr lang="en-US" dirty="0" smtClean="0"/>
              <a:t>y</a:t>
            </a:r>
            <a:r>
              <a:rPr lang="ru-RU" dirty="0" smtClean="0"/>
              <a:t>» </a:t>
            </a:r>
            <a:r>
              <a:rPr lang="ru-RU" dirty="0" err="1" smtClean="0"/>
              <a:t>қоғам және гректің logos</a:t>
            </a:r>
            <a:r>
              <a:rPr lang="ru-RU" dirty="0" smtClean="0"/>
              <a:t> – </a:t>
            </a:r>
            <a:r>
              <a:rPr lang="ru-RU" dirty="0" err="1" smtClean="0"/>
              <a:t>ілім</a:t>
            </a:r>
            <a:r>
              <a:rPr lang="ru-RU" dirty="0" smtClean="0"/>
              <a:t>, </a:t>
            </a:r>
            <a:r>
              <a:rPr lang="ru-RU" dirty="0" err="1" smtClean="0"/>
              <a:t>ұғым деген</a:t>
            </a:r>
            <a:r>
              <a:rPr lang="ru-RU" dirty="0" smtClean="0"/>
              <a:t> </a:t>
            </a:r>
            <a:r>
              <a:rPr lang="ru-RU" dirty="0" err="1" smtClean="0"/>
              <a:t>сөзінен шығады.Социология, яғни әлеуметтану қоғамның пайда</a:t>
            </a:r>
            <a:r>
              <a:rPr lang="ru-RU" dirty="0" smtClean="0"/>
              <a:t> </a:t>
            </a:r>
            <a:r>
              <a:rPr lang="ru-RU" dirty="0" err="1" smtClean="0"/>
              <a:t>болуының, ондағы әлеуметтік байланыс</a:t>
            </a:r>
            <a:r>
              <a:rPr lang="ru-RU" dirty="0" smtClean="0"/>
              <a:t>, </a:t>
            </a:r>
            <a:r>
              <a:rPr lang="ru-RU" dirty="0" err="1" smtClean="0"/>
              <a:t>қатынастардың, алуан</a:t>
            </a:r>
            <a:r>
              <a:rPr lang="ru-RU" dirty="0" smtClean="0"/>
              <a:t> </a:t>
            </a:r>
            <a:r>
              <a:rPr lang="ru-RU" dirty="0" err="1" smtClean="0"/>
              <a:t>түрлі әлеуметтік адам</a:t>
            </a:r>
            <a:r>
              <a:rPr lang="ru-RU" dirty="0" smtClean="0"/>
              <a:t> </a:t>
            </a:r>
            <a:r>
              <a:rPr lang="ru-RU" dirty="0" err="1" smtClean="0"/>
              <a:t>бірліктерінің, ұйым, мекемелерінің, институттардың, құбылыстардың, процестердің дамуының жалпы</a:t>
            </a:r>
            <a:r>
              <a:rPr lang="ru-RU" dirty="0" smtClean="0"/>
              <a:t> </a:t>
            </a:r>
            <a:r>
              <a:rPr lang="ru-RU" dirty="0" err="1" smtClean="0"/>
              <a:t>заңдылықтарын зерттейтін</a:t>
            </a:r>
            <a:r>
              <a:rPr lang="ru-RU" dirty="0" smtClean="0"/>
              <a:t> </a:t>
            </a:r>
            <a:r>
              <a:rPr lang="ru-RU" dirty="0" err="1" smtClean="0"/>
              <a:t>ғылым.</a:t>
            </a:r>
            <a:r>
              <a:rPr lang="ru-RU" dirty="0" smtClean="0"/>
              <a:t> </a:t>
            </a:r>
            <a:r>
              <a:rPr lang="ru-RU" dirty="0" err="1" smtClean="0"/>
              <a:t>Әлеуметтану ұғымын </a:t>
            </a:r>
            <a:r>
              <a:rPr lang="ru-RU" dirty="0" smtClean="0"/>
              <a:t>XIX </a:t>
            </a:r>
            <a:r>
              <a:rPr lang="ru-RU" dirty="0" err="1" smtClean="0"/>
              <a:t>ғасырдың ортасында</a:t>
            </a:r>
            <a:r>
              <a:rPr lang="ru-RU" dirty="0" smtClean="0"/>
              <a:t> </a:t>
            </a:r>
            <a:r>
              <a:rPr lang="ru-RU" dirty="0" err="1" smtClean="0"/>
              <a:t>атақты </a:t>
            </a:r>
            <a:r>
              <a:rPr lang="ru-RU" dirty="0" smtClean="0"/>
              <a:t>француз </a:t>
            </a:r>
            <a:r>
              <a:rPr lang="ru-RU" dirty="0" err="1" smtClean="0"/>
              <a:t>әлееументтанушысы </a:t>
            </a:r>
            <a:r>
              <a:rPr lang="ru-RU" dirty="0" smtClean="0"/>
              <a:t>Огюст Конт </a:t>
            </a:r>
            <a:r>
              <a:rPr lang="ru-RU" dirty="0" err="1" smtClean="0"/>
              <a:t>енгізді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928670"/>
          <a:ext cx="82296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52"/>
                <a:gridCol w="2500330"/>
                <a:gridCol w="490061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Әлеуметтану ұғымдар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Анықтамасы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Әлеуметтік</a:t>
                      </a:r>
                      <a:r>
                        <a:rPr lang="kk-KZ" baseline="0" dirty="0" smtClean="0"/>
                        <a:t> ұйым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Қоғамдық жүйені қалыптастыратын белгілі бір жүйедегі тұрақты үлгі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Әлеуметтік</a:t>
                      </a:r>
                      <a:r>
                        <a:rPr lang="kk-KZ" baseline="0" dirty="0" smtClean="0"/>
                        <a:t> мәдениет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Қоғамда өмір</a:t>
                      </a:r>
                      <a:r>
                        <a:rPr lang="kk-KZ" baseline="0" dirty="0" smtClean="0"/>
                        <a:t> сүретін тұлғалардың нормалық үлгісі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Әлеуметтік</a:t>
                      </a:r>
                      <a:r>
                        <a:rPr lang="kk-KZ" baseline="0" dirty="0" smtClean="0"/>
                        <a:t> жүйе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Уақыт</a:t>
                      </a:r>
                      <a:r>
                        <a:rPr lang="kk-KZ" baseline="0" dirty="0" smtClean="0"/>
                        <a:t> пен кеңістіктің арасындағы әлеуметтік қатынастардың нобайы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Қоғам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Шектеулі бір территорияда орналасқан</a:t>
                      </a:r>
                      <a:r>
                        <a:rPr lang="kk-KZ" baseline="0" dirty="0" smtClean="0"/>
                        <a:t> жеке мәдениеті мен институтын иемденетін адамдардың бірлестігі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Әлеуметтік</a:t>
                      </a:r>
                      <a:r>
                        <a:rPr lang="kk-KZ" baseline="0" dirty="0" smtClean="0"/>
                        <a:t> 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Мүшелердің</a:t>
                      </a:r>
                      <a:r>
                        <a:rPr lang="kk-KZ" baseline="0" dirty="0" smtClean="0"/>
                        <a:t> арасындағы формальды және формальды емес байланыстарымен біріккен адамдардың жиынтығы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Шағын</a:t>
                      </a:r>
                      <a:r>
                        <a:rPr lang="kk-KZ" baseline="0" dirty="0" smtClean="0"/>
                        <a:t> топ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Мақсаты, мүддесі, құндылықтары,</a:t>
                      </a:r>
                      <a:r>
                        <a:rPr lang="kk-KZ" baseline="0" dirty="0" smtClean="0"/>
                        <a:t> өзін-өзі ұстау тәртібі бір, өзара тұрақты байланыс жасайтын аз адамдардың жиынтығы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Scy;&amp;ucy;&amp;rcy;&amp;iecy;&amp;tcy;:Auguste Comt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3033768" cy="43894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786050" y="857232"/>
            <a:ext cx="635795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tx2"/>
                </a:solidFill>
              </a:rPr>
              <a:t>"</a:t>
            </a:r>
            <a:r>
              <a:rPr lang="ru-RU" sz="2000" b="1" dirty="0" err="1" smtClean="0">
                <a:solidFill>
                  <a:schemeClr val="tx2"/>
                </a:solidFill>
              </a:rPr>
              <a:t>Әлеуметтану</a:t>
            </a:r>
            <a:r>
              <a:rPr lang="ru-RU" sz="2000" dirty="0" err="1" smtClean="0">
                <a:solidFill>
                  <a:schemeClr val="tx2"/>
                </a:solidFill>
              </a:rPr>
              <a:t>" сөзін тұнғыш рет</a:t>
            </a:r>
            <a:r>
              <a:rPr lang="ru-RU" sz="2000" dirty="0" smtClean="0">
                <a:solidFill>
                  <a:schemeClr val="tx2"/>
                </a:solidFill>
              </a:rPr>
              <a:t> Огюст Конт </a:t>
            </a:r>
            <a:r>
              <a:rPr lang="ru-RU" sz="2000" dirty="0" err="1" smtClean="0">
                <a:solidFill>
                  <a:schemeClr val="tx2"/>
                </a:solidFill>
              </a:rPr>
              <a:t>озінің </a:t>
            </a:r>
            <a:r>
              <a:rPr lang="ru-RU" sz="2000" dirty="0" smtClean="0">
                <a:solidFill>
                  <a:schemeClr val="tx2"/>
                </a:solidFill>
              </a:rPr>
              <a:t>"</a:t>
            </a:r>
            <a:r>
              <a:rPr lang="ru-RU" sz="2000" dirty="0" err="1" smtClean="0">
                <a:solidFill>
                  <a:schemeClr val="tx2"/>
                </a:solidFill>
              </a:rPr>
              <a:t>Позитивтік</a:t>
            </a:r>
            <a:r>
              <a:rPr lang="ru-RU" sz="2000" dirty="0" smtClean="0">
                <a:solidFill>
                  <a:schemeClr val="tx2"/>
                </a:solidFill>
              </a:rPr>
              <a:t> философия </a:t>
            </a:r>
            <a:r>
              <a:rPr lang="ru-RU" sz="2000" dirty="0" err="1" smtClean="0">
                <a:solidFill>
                  <a:schemeClr val="tx2"/>
                </a:solidFill>
              </a:rPr>
              <a:t>курсында</a:t>
            </a:r>
            <a:r>
              <a:rPr lang="ru-RU" sz="2000" dirty="0" smtClean="0">
                <a:solidFill>
                  <a:schemeClr val="tx2"/>
                </a:solidFill>
              </a:rPr>
              <a:t>" </a:t>
            </a:r>
            <a:r>
              <a:rPr lang="ru-RU" sz="2000" dirty="0" err="1" smtClean="0">
                <a:solidFill>
                  <a:schemeClr val="tx2"/>
                </a:solidFill>
              </a:rPr>
              <a:t>позитивті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философияның бір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бөлігін құрайтын ауқымды әлеуметтік ғылымның атауы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ре­тінде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пайдаланды</a:t>
            </a:r>
            <a:r>
              <a:rPr lang="ru-RU" sz="2000" dirty="0" smtClean="0">
                <a:solidFill>
                  <a:schemeClr val="tx2"/>
                </a:solidFill>
              </a:rPr>
              <a:t>. Конт </a:t>
            </a:r>
            <a:r>
              <a:rPr lang="ru-RU" sz="2000" dirty="0" err="1" smtClean="0">
                <a:solidFill>
                  <a:schemeClr val="tx2"/>
                </a:solidFill>
              </a:rPr>
              <a:t>бірінші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болып</a:t>
            </a:r>
            <a:r>
              <a:rPr lang="ru-RU" sz="2000" dirty="0" smtClean="0">
                <a:solidFill>
                  <a:schemeClr val="tx2"/>
                </a:solidFill>
              </a:rPr>
              <a:t> осы </a:t>
            </a:r>
            <a:r>
              <a:rPr lang="ru-RU" sz="2000" dirty="0" err="1" smtClean="0">
                <a:solidFill>
                  <a:schemeClr val="tx2"/>
                </a:solidFill>
              </a:rPr>
              <a:t>ғылым элементтерін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көлденең материалдар</a:t>
            </a:r>
            <a:r>
              <a:rPr lang="ru-RU" sz="2000" dirty="0" smtClean="0">
                <a:solidFill>
                  <a:schemeClr val="tx2"/>
                </a:solidFill>
              </a:rPr>
              <a:t>, </a:t>
            </a:r>
            <a:r>
              <a:rPr lang="ru-RU" sz="2000" dirty="0" err="1" smtClean="0">
                <a:solidFill>
                  <a:schemeClr val="tx2"/>
                </a:solidFill>
              </a:rPr>
              <a:t>идеялар</a:t>
            </a:r>
            <a:r>
              <a:rPr lang="ru-RU" sz="2000" dirty="0" smtClean="0">
                <a:solidFill>
                  <a:schemeClr val="tx2"/>
                </a:solidFill>
              </a:rPr>
              <a:t> мен </a:t>
            </a:r>
            <a:r>
              <a:rPr lang="ru-RU" sz="2000" dirty="0" err="1" smtClean="0">
                <a:solidFill>
                  <a:schemeClr val="tx2"/>
                </a:solidFill>
              </a:rPr>
              <a:t>әдістер атаулыдан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тазарту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қажеттігін айқын көре біліп</a:t>
            </a:r>
            <a:r>
              <a:rPr lang="ru-RU" sz="2000" dirty="0" smtClean="0">
                <a:solidFill>
                  <a:schemeClr val="tx2"/>
                </a:solidFill>
              </a:rPr>
              <a:t>, </a:t>
            </a:r>
            <a:r>
              <a:rPr lang="ru-RU" sz="2000" dirty="0" err="1" smtClean="0">
                <a:solidFill>
                  <a:schemeClr val="tx2"/>
                </a:solidFill>
              </a:rPr>
              <a:t>бірінші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болып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барлық шынында</a:t>
            </a:r>
            <a:r>
              <a:rPr lang="ru-RU" sz="2000" dirty="0" smtClean="0">
                <a:solidFill>
                  <a:schemeClr val="tx2"/>
                </a:solidFill>
              </a:rPr>
              <a:t> да </a:t>
            </a:r>
            <a:r>
              <a:rPr lang="ru-RU" sz="2000" dirty="0" err="1" smtClean="0">
                <a:solidFill>
                  <a:schemeClr val="tx2"/>
                </a:solidFill>
              </a:rPr>
              <a:t>қажетті элементтерді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бір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ұғымға біріктірді</a:t>
            </a:r>
            <a:r>
              <a:rPr lang="ru-RU" sz="2000" dirty="0" smtClean="0">
                <a:solidFill>
                  <a:schemeClr val="tx2"/>
                </a:solidFill>
              </a:rPr>
              <a:t>. Платон мен Аристотель </a:t>
            </a:r>
            <a:r>
              <a:rPr lang="ru-RU" sz="2000" dirty="0" err="1" smtClean="0">
                <a:solidFill>
                  <a:schemeClr val="tx2"/>
                </a:solidFill>
              </a:rPr>
              <a:t>саясатты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этикадан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немесе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саясат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ғылымын саясат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өнерінен ешқашан ажыратқан емес</a:t>
            </a:r>
            <a:r>
              <a:rPr lang="ru-RU" sz="2000" dirty="0" smtClean="0">
                <a:solidFill>
                  <a:schemeClr val="tx2"/>
                </a:solidFill>
              </a:rPr>
              <a:t>. </a:t>
            </a:r>
            <a:r>
              <a:rPr lang="en-US" sz="2000" dirty="0" smtClean="0">
                <a:solidFill>
                  <a:schemeClr val="tx2"/>
                </a:solidFill>
              </a:rPr>
              <a:t>XVIII </a:t>
            </a:r>
            <a:r>
              <a:rPr lang="ru-RU" sz="2000" dirty="0" err="1" smtClean="0">
                <a:solidFill>
                  <a:schemeClr val="tx2"/>
                </a:solidFill>
              </a:rPr>
              <a:t>ғасырда саясат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ғылымы революциялық рухпен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біржола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біріктіріліп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жіберілді</a:t>
            </a:r>
            <a:r>
              <a:rPr lang="ru-RU" sz="2000" dirty="0" smtClean="0">
                <a:solidFill>
                  <a:schemeClr val="tx2"/>
                </a:solidFill>
              </a:rPr>
              <a:t>. Гоббс та, Монтескье де, </a:t>
            </a:r>
            <a:r>
              <a:rPr lang="ru-RU" sz="2000" dirty="0" err="1" smtClean="0">
                <a:solidFill>
                  <a:schemeClr val="tx2"/>
                </a:solidFill>
              </a:rPr>
              <a:t>экономистер</a:t>
            </a:r>
            <a:r>
              <a:rPr lang="ru-RU" sz="2000" dirty="0" smtClean="0">
                <a:solidFill>
                  <a:schemeClr val="tx2"/>
                </a:solidFill>
              </a:rPr>
              <a:t> де </a:t>
            </a:r>
            <a:r>
              <a:rPr lang="ru-RU" sz="2000" dirty="0" err="1" smtClean="0">
                <a:solidFill>
                  <a:schemeClr val="tx2"/>
                </a:solidFill>
              </a:rPr>
              <a:t>қоғамды оның барлық түрлерінде зерттеген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жоқ</a:t>
            </a:r>
            <a:r>
              <a:rPr lang="ru-RU" sz="2000" dirty="0" smtClean="0">
                <a:solidFill>
                  <a:schemeClr val="tx2"/>
                </a:solidFill>
              </a:rPr>
              <a:t>, </a:t>
            </a:r>
            <a:r>
              <a:rPr lang="ru-RU" sz="2000" dirty="0" err="1" smtClean="0">
                <a:solidFill>
                  <a:schemeClr val="tx2"/>
                </a:solidFill>
              </a:rPr>
              <a:t>және</a:t>
            </a:r>
            <a:r>
              <a:rPr lang="ru-RU" sz="2000" dirty="0" smtClean="0">
                <a:solidFill>
                  <a:schemeClr val="tx2"/>
                </a:solidFill>
              </a:rPr>
              <a:t>, Конт: </a:t>
            </a:r>
            <a:r>
              <a:rPr lang="ru-RU" sz="2000" dirty="0" err="1" smtClean="0">
                <a:solidFill>
                  <a:schemeClr val="tx2"/>
                </a:solidFill>
              </a:rPr>
              <a:t>барышна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қарыздар Юмның ықпалына қарамастан, оның себептілік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ұғымындағы ақиқат атаулы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әлеуметтік түсіндірмелері әлі едәуір дәрежеде теологиялық және метафизикалық болып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err="1" smtClean="0">
                <a:solidFill>
                  <a:schemeClr val="tx2"/>
                </a:solidFill>
              </a:rPr>
              <a:t>қала берді</a:t>
            </a:r>
            <a:r>
              <a:rPr lang="ru-RU" sz="2000" dirty="0" smtClean="0">
                <a:solidFill>
                  <a:schemeClr val="tx2"/>
                </a:solidFill>
              </a:rPr>
              <a:t>.</a:t>
            </a:r>
            <a:br>
              <a:rPr lang="ru-RU" sz="2000" dirty="0" smtClean="0">
                <a:solidFill>
                  <a:schemeClr val="tx2"/>
                </a:solidFill>
              </a:rPr>
            </a:b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5286412"/>
          </a:xfrm>
        </p:spPr>
        <p:txBody>
          <a:bodyPr>
            <a:noAutofit/>
          </a:bodyPr>
          <a:lstStyle/>
          <a:p>
            <a:r>
              <a:rPr lang="ru-RU" sz="1800" dirty="0" err="1" smtClean="0">
                <a:solidFill>
                  <a:schemeClr val="tx2"/>
                </a:solidFill>
              </a:rPr>
              <a:t>Конттан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кейін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әлеуметтану негізінен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ғылыми </a:t>
            </a:r>
            <a:r>
              <a:rPr lang="ru-RU" sz="1800" dirty="0" smtClean="0">
                <a:solidFill>
                  <a:schemeClr val="tx2"/>
                </a:solidFill>
              </a:rPr>
              <a:t>ой </a:t>
            </a:r>
            <a:r>
              <a:rPr lang="ru-RU" sz="1800" dirty="0" err="1" smtClean="0">
                <a:solidFill>
                  <a:schemeClr val="tx2"/>
                </a:solidFill>
              </a:rPr>
              <a:t>барысын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күрт өзгерткен ілімнің бүкіл қуатын әбден сезіне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білген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кісілер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еңбегінің арқасында </a:t>
            </a:r>
            <a:r>
              <a:rPr lang="ru-RU" sz="1800" dirty="0" smtClean="0">
                <a:solidFill>
                  <a:schemeClr val="tx2"/>
                </a:solidFill>
              </a:rPr>
              <a:t>дамыды.</a:t>
            </a:r>
            <a:r>
              <a:rPr lang="ru-RU" sz="1800" dirty="0" err="1" smtClean="0">
                <a:solidFill>
                  <a:schemeClr val="tx2"/>
                </a:solidFill>
              </a:rPr>
              <a:t>Эволюциялық </a:t>
            </a:r>
            <a:r>
              <a:rPr lang="ru-RU" sz="1800" dirty="0" smtClean="0">
                <a:solidFill>
                  <a:schemeClr val="tx2"/>
                </a:solidFill>
              </a:rPr>
              <a:t>философия </a:t>
            </a:r>
            <a:r>
              <a:rPr lang="ru-RU" sz="1800" dirty="0" err="1" smtClean="0">
                <a:solidFill>
                  <a:schemeClr val="tx2"/>
                </a:solidFill>
              </a:rPr>
              <a:t>сөзсіз </a:t>
            </a:r>
            <a:r>
              <a:rPr lang="ru-RU" sz="1800" dirty="0" err="1" smtClean="0">
                <a:solidFill>
                  <a:schemeClr val="tx2"/>
                </a:solidFill>
              </a:rPr>
              <a:t>кеңейіп</a:t>
            </a:r>
            <a:r>
              <a:rPr lang="ru-RU" sz="1800" dirty="0" smtClean="0">
                <a:solidFill>
                  <a:schemeClr val="tx2"/>
                </a:solidFill>
              </a:rPr>
              <a:t>, </a:t>
            </a:r>
            <a:r>
              <a:rPr lang="ru-RU" sz="1800" dirty="0" err="1" smtClean="0">
                <a:solidFill>
                  <a:schemeClr val="tx2"/>
                </a:solidFill>
              </a:rPr>
              <a:t>адам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өмірінің әлеуметтік құбылыстарын </a:t>
            </a:r>
            <a:r>
              <a:rPr lang="ru-RU" sz="1800" dirty="0" smtClean="0">
                <a:solidFill>
                  <a:schemeClr val="tx2"/>
                </a:solidFill>
              </a:rPr>
              <a:t>да </a:t>
            </a:r>
            <a:r>
              <a:rPr lang="ru-RU" sz="1800" dirty="0" err="1" smtClean="0">
                <a:solidFill>
                  <a:schemeClr val="tx2"/>
                </a:solidFill>
              </a:rPr>
              <a:t>қамтуға тиіс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болатын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Ә</a:t>
            </a:r>
            <a:r>
              <a:rPr lang="ru-RU" sz="1800" dirty="0" err="1" smtClean="0">
                <a:solidFill>
                  <a:schemeClr val="tx2"/>
                </a:solidFill>
              </a:rPr>
              <a:t>леуметтік </a:t>
            </a:r>
            <a:r>
              <a:rPr lang="ru-RU" sz="1800" dirty="0" err="1" smtClean="0">
                <a:solidFill>
                  <a:schemeClr val="tx2"/>
                </a:solidFill>
              </a:rPr>
              <a:t>қатынастарды </a:t>
            </a:r>
            <a:r>
              <a:rPr lang="ru-RU" sz="1800" dirty="0" smtClean="0">
                <a:solidFill>
                  <a:schemeClr val="tx2"/>
                </a:solidFill>
              </a:rPr>
              <a:t>эволюция </a:t>
            </a:r>
            <a:r>
              <a:rPr lang="ru-RU" sz="1800" dirty="0" err="1" smtClean="0">
                <a:solidFill>
                  <a:schemeClr val="tx2"/>
                </a:solidFill>
              </a:rPr>
              <a:t>ықпалымен түсіндіруге ишараны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біз</a:t>
            </a:r>
            <a:r>
              <a:rPr lang="ru-RU" sz="1800" dirty="0" smtClean="0">
                <a:solidFill>
                  <a:schemeClr val="tx2"/>
                </a:solidFill>
              </a:rPr>
              <a:t> тек </a:t>
            </a:r>
            <a:r>
              <a:rPr lang="ru-RU" sz="1800" dirty="0" smtClean="0">
                <a:solidFill>
                  <a:schemeClr val="tx2"/>
                </a:solidFill>
              </a:rPr>
              <a:t>Герберт </a:t>
            </a:r>
            <a:r>
              <a:rPr lang="ru-RU" sz="1800" dirty="0" err="1" smtClean="0">
                <a:solidFill>
                  <a:schemeClr val="tx2"/>
                </a:solidFill>
              </a:rPr>
              <a:t>Спенсердің алғашқы шығармаларынан ғана емес</a:t>
            </a:r>
            <a:r>
              <a:rPr lang="ru-RU" sz="1800" dirty="0" smtClean="0">
                <a:solidFill>
                  <a:schemeClr val="tx2"/>
                </a:solidFill>
              </a:rPr>
              <a:t>, Дарвин мен Геккель </a:t>
            </a:r>
            <a:r>
              <a:rPr lang="ru-RU" sz="1800" dirty="0" err="1" smtClean="0">
                <a:solidFill>
                  <a:schemeClr val="tx2"/>
                </a:solidFill>
              </a:rPr>
              <a:t>туындыларынан</a:t>
            </a:r>
            <a:r>
              <a:rPr lang="ru-RU" sz="1800" dirty="0" smtClean="0">
                <a:solidFill>
                  <a:schemeClr val="tx2"/>
                </a:solidFill>
              </a:rPr>
              <a:t> да </a:t>
            </a:r>
            <a:r>
              <a:rPr lang="ru-RU" sz="1800" dirty="0" err="1" smtClean="0">
                <a:solidFill>
                  <a:schemeClr val="tx2"/>
                </a:solidFill>
              </a:rPr>
              <a:t>табамыз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Бұл ишаралардың өздері әлі әлеуметтануды құрамайтын, өйткені ол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үшін тікелей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әлеуметтік құбылыстардан индукциялық жолмен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алынған өзге факторлар</a:t>
            </a:r>
            <a:r>
              <a:rPr lang="ru-RU" sz="1800" dirty="0" smtClean="0">
                <a:solidFill>
                  <a:schemeClr val="tx2"/>
                </a:solidFill>
              </a:rPr>
              <a:t> кажет </a:t>
            </a:r>
            <a:r>
              <a:rPr lang="ru-RU" sz="1800" dirty="0" err="1" smtClean="0">
                <a:solidFill>
                  <a:schemeClr val="tx2"/>
                </a:solidFill>
              </a:rPr>
              <a:t>еді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Бірақ мұндай ишаралар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жаңа ғылымның тұғырлары қайда жатқанын жеткілікті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көрсететін; сонымен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бірге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олар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әлеуметтанудың негізгі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ұғымдарының кейбіреулерін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жеткілікті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айқындап, әлеуметтанушы </a:t>
            </a:r>
            <a:r>
              <a:rPr lang="ru-RU" sz="1800" dirty="0" smtClean="0">
                <a:solidFill>
                  <a:schemeClr val="tx2"/>
                </a:solidFill>
              </a:rPr>
              <a:t>тек </a:t>
            </a:r>
            <a:r>
              <a:rPr lang="ru-RU" sz="1800" dirty="0" err="1" smtClean="0">
                <a:solidFill>
                  <a:schemeClr val="tx2"/>
                </a:solidFill>
              </a:rPr>
              <a:t>тарихшы</a:t>
            </a:r>
            <a:r>
              <a:rPr lang="ru-RU" sz="1800" dirty="0" smtClean="0">
                <a:solidFill>
                  <a:schemeClr val="tx2"/>
                </a:solidFill>
              </a:rPr>
              <a:t>, экономист, статист </a:t>
            </a:r>
            <a:r>
              <a:rPr lang="ru-RU" sz="1800" dirty="0" err="1" smtClean="0">
                <a:solidFill>
                  <a:schemeClr val="tx2"/>
                </a:solidFill>
              </a:rPr>
              <a:t>қана емес</a:t>
            </a:r>
            <a:r>
              <a:rPr lang="ru-RU" sz="1800" dirty="0" smtClean="0">
                <a:solidFill>
                  <a:schemeClr val="tx2"/>
                </a:solidFill>
              </a:rPr>
              <a:t>, биолог </a:t>
            </a:r>
            <a:r>
              <a:rPr lang="ru-RU" sz="1800" dirty="0" err="1" smtClean="0">
                <a:solidFill>
                  <a:schemeClr val="tx2"/>
                </a:solidFill>
              </a:rPr>
              <a:t>және </a:t>
            </a:r>
            <a:r>
              <a:rPr lang="ru-RU" sz="1800" dirty="0" smtClean="0">
                <a:solidFill>
                  <a:schemeClr val="tx2"/>
                </a:solidFill>
              </a:rPr>
              <a:t>психолог </a:t>
            </a:r>
            <a:r>
              <a:rPr lang="ru-RU" sz="1800" dirty="0" err="1" smtClean="0">
                <a:solidFill>
                  <a:schemeClr val="tx2"/>
                </a:solidFill>
              </a:rPr>
              <a:t>болуға тиіс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екендігін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дәлелдеп берді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Осылайша</a:t>
            </a:r>
            <a:r>
              <a:rPr lang="ru-RU" sz="1800" dirty="0" smtClean="0">
                <a:solidFill>
                  <a:schemeClr val="tx2"/>
                </a:solidFill>
              </a:rPr>
              <a:t>, </a:t>
            </a:r>
            <a:r>
              <a:rPr lang="ru-RU" sz="1800" dirty="0" err="1" smtClean="0">
                <a:solidFill>
                  <a:schemeClr val="tx2"/>
                </a:solidFill>
              </a:rPr>
              <a:t>эволюциялық негізде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және эволюцияшыл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ойшылдар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еңбектерінің арқасында </a:t>
            </a:r>
            <a:r>
              <a:rPr lang="ru-RU" sz="1800" dirty="0" smtClean="0">
                <a:solidFill>
                  <a:schemeClr val="tx2"/>
                </a:solidFill>
              </a:rPr>
              <a:t>осы </a:t>
            </a:r>
            <a:r>
              <a:rPr lang="ru-RU" sz="1800" dirty="0" err="1" smtClean="0">
                <a:solidFill>
                  <a:schemeClr val="tx2"/>
                </a:solidFill>
              </a:rPr>
              <a:t>заманғы әлеуметтану қалыптасты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Ол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адамдар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қоғамын жаратылыстық себептілік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арқылы тәпсірлеу болып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табылады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Ол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адамзатты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ғарыштық процестерден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тыс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тұрған және өзі үшін өзінің ерекше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заңына ие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тіршілік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иесі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деп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қараудан </a:t>
            </a:r>
            <a:r>
              <a:rPr lang="ru-RU" sz="1800" dirty="0" smtClean="0">
                <a:solidFill>
                  <a:schemeClr val="tx2"/>
                </a:solidFill>
              </a:rPr>
              <a:t>бас </a:t>
            </a:r>
            <a:r>
              <a:rPr lang="ru-RU" sz="1800" dirty="0" err="1" smtClean="0">
                <a:solidFill>
                  <a:schemeClr val="tx2"/>
                </a:solidFill>
              </a:rPr>
              <a:t>тартады</a:t>
            </a:r>
            <a:r>
              <a:rPr lang="ru-RU" sz="1800" dirty="0" smtClean="0">
                <a:solidFill>
                  <a:schemeClr val="tx2"/>
                </a:solidFill>
              </a:rPr>
              <a:t>. </a:t>
            </a:r>
            <a:r>
              <a:rPr lang="ru-RU" sz="1800" dirty="0" err="1" smtClean="0">
                <a:solidFill>
                  <a:schemeClr val="tx2"/>
                </a:solidFill>
              </a:rPr>
              <a:t>Әлеуметтану коғамның пайда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болуын</a:t>
            </a:r>
            <a:r>
              <a:rPr lang="ru-RU" sz="1800" dirty="0" smtClean="0">
                <a:solidFill>
                  <a:schemeClr val="tx2"/>
                </a:solidFill>
              </a:rPr>
              <a:t>, </a:t>
            </a:r>
            <a:r>
              <a:rPr lang="ru-RU" sz="1800" dirty="0" err="1" smtClean="0">
                <a:solidFill>
                  <a:schemeClr val="tx2"/>
                </a:solidFill>
              </a:rPr>
              <a:t>өсуін, құрылысы </a:t>
            </a:r>
            <a:r>
              <a:rPr lang="ru-RU" sz="1800" dirty="0" smtClean="0">
                <a:solidFill>
                  <a:schemeClr val="tx2"/>
                </a:solidFill>
              </a:rPr>
              <a:t>мен </a:t>
            </a:r>
            <a:r>
              <a:rPr lang="ru-RU" sz="1800" dirty="0" err="1" smtClean="0">
                <a:solidFill>
                  <a:schemeClr val="tx2"/>
                </a:solidFill>
              </a:rPr>
              <a:t>кызметін</a:t>
            </a:r>
            <a:r>
              <a:rPr lang="ru-RU" sz="1800" dirty="0" smtClean="0">
                <a:solidFill>
                  <a:schemeClr val="tx2"/>
                </a:solidFill>
              </a:rPr>
              <a:t> эволюция </a:t>
            </a:r>
            <a:r>
              <a:rPr lang="ru-RU" sz="1800" dirty="0" err="1" smtClean="0">
                <a:solidFill>
                  <a:schemeClr val="tx2"/>
                </a:solidFill>
              </a:rPr>
              <a:t>процесінде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қосыла қарекет жасайтын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тәндік</a:t>
            </a:r>
            <a:r>
              <a:rPr lang="ru-RU" sz="1800" dirty="0" smtClean="0">
                <a:solidFill>
                  <a:schemeClr val="tx2"/>
                </a:solidFill>
              </a:rPr>
              <a:t>, </a:t>
            </a:r>
            <a:r>
              <a:rPr lang="ru-RU" sz="1800" dirty="0" err="1" smtClean="0">
                <a:solidFill>
                  <a:schemeClr val="tx2"/>
                </a:solidFill>
              </a:rPr>
              <a:t>өмірлік және психикалық себептердің қарекеті деп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түсіндіру болып</a:t>
            </a:r>
            <a:r>
              <a:rPr lang="ru-RU" sz="1800" dirty="0" smtClean="0">
                <a:solidFill>
                  <a:schemeClr val="tx2"/>
                </a:solidFill>
              </a:rPr>
              <a:t> </a:t>
            </a:r>
            <a:r>
              <a:rPr lang="ru-RU" sz="1800" dirty="0" err="1" smtClean="0">
                <a:solidFill>
                  <a:schemeClr val="tx2"/>
                </a:solidFill>
              </a:rPr>
              <a:t>табылады</a:t>
            </a:r>
            <a:r>
              <a:rPr lang="ru-RU" sz="1800" dirty="0" smtClean="0">
                <a:solidFill>
                  <a:schemeClr val="tx2"/>
                </a:solidFill>
              </a:rPr>
              <a:t>.</a:t>
            </a:r>
            <a:endParaRPr lang="ru-RU" sz="1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 smtClean="0"/>
              <a:t>“</a:t>
            </a:r>
            <a:r>
              <a:rPr lang="ru-RU" sz="1700" dirty="0" err="1" smtClean="0">
                <a:solidFill>
                  <a:schemeClr val="tx2"/>
                </a:solidFill>
              </a:rPr>
              <a:t>Қоғам-индивидтердің </a:t>
            </a:r>
            <a:r>
              <a:rPr lang="ru-RU" sz="1700" dirty="0" err="1" smtClean="0">
                <a:solidFill>
                  <a:schemeClr val="tx2"/>
                </a:solidFill>
              </a:rPr>
              <a:t>жай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ғана жиынтығы емес</a:t>
            </a:r>
            <a:r>
              <a:rPr lang="ru-RU" sz="1700" dirty="0" smtClean="0">
                <a:solidFill>
                  <a:schemeClr val="tx2"/>
                </a:solidFill>
              </a:rPr>
              <a:t>, </a:t>
            </a:r>
            <a:r>
              <a:rPr lang="ru-RU" sz="1700" dirty="0" err="1" smtClean="0">
                <a:solidFill>
                  <a:schemeClr val="tx2"/>
                </a:solidFill>
              </a:rPr>
              <a:t>ол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адамдардың </a:t>
            </a:r>
            <a:r>
              <a:rPr lang="ru-RU" sz="1700" dirty="0" err="1" smtClean="0">
                <a:solidFill>
                  <a:schemeClr val="tx2"/>
                </a:solidFill>
              </a:rPr>
              <a:t>бірлігінен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тұратын</a:t>
            </a:r>
            <a:r>
              <a:rPr lang="ru-RU" sz="1700" dirty="0" err="1" smtClean="0">
                <a:solidFill>
                  <a:schemeClr val="tx2"/>
                </a:solidFill>
              </a:rPr>
              <a:t>, ерекше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қасиетке </a:t>
            </a:r>
            <a:r>
              <a:rPr lang="ru-RU" sz="1700" dirty="0" err="1" smtClean="0">
                <a:solidFill>
                  <a:schemeClr val="tx2"/>
                </a:solidFill>
              </a:rPr>
              <a:t>ие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жүйе</a:t>
            </a:r>
            <a:r>
              <a:rPr lang="ru-RU" sz="1700" dirty="0" err="1" smtClean="0">
                <a:solidFill>
                  <a:schemeClr val="tx2"/>
                </a:solidFill>
              </a:rPr>
              <a:t>.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Әрине, ұжымдық өмір дараланған сананың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</a:p>
          <a:p>
            <a:pPr>
              <a:buNone/>
            </a:pPr>
            <a:r>
              <a:rPr lang="ru-RU" sz="1700" dirty="0" err="1" smtClean="0">
                <a:solidFill>
                  <a:schemeClr val="tx2"/>
                </a:solidFill>
              </a:rPr>
              <a:t>қалыптасуын көрсететді, бірақ бұл қазіргі </a:t>
            </a:r>
            <a:r>
              <a:rPr lang="ru-RU" sz="1700" dirty="0" err="1" smtClean="0">
                <a:solidFill>
                  <a:schemeClr val="tx2"/>
                </a:solidFill>
              </a:rPr>
              <a:t>жағдайда жеткіліксіз</a:t>
            </a:r>
            <a:r>
              <a:rPr lang="ru-RU" sz="1700" dirty="0" smtClean="0">
                <a:solidFill>
                  <a:schemeClr val="tx2"/>
                </a:solidFill>
              </a:rPr>
              <a:t>. </a:t>
            </a:r>
            <a:r>
              <a:rPr lang="ru-RU" sz="1700" dirty="0" err="1" smtClean="0">
                <a:solidFill>
                  <a:schemeClr val="tx2"/>
                </a:solidFill>
              </a:rPr>
              <a:t>Бұл </a:t>
            </a:r>
            <a:r>
              <a:rPr lang="ru-RU" sz="1700" dirty="0" smtClean="0">
                <a:solidFill>
                  <a:schemeClr val="tx2"/>
                </a:solidFill>
              </a:rPr>
              <a:t>сана </a:t>
            </a:r>
            <a:r>
              <a:rPr lang="ru-RU" sz="1700" dirty="0" err="1" smtClean="0">
                <a:solidFill>
                  <a:schemeClr val="tx2"/>
                </a:solidFill>
              </a:rPr>
              <a:t>ерекше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түрде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</a:p>
          <a:p>
            <a:pPr>
              <a:buNone/>
            </a:pPr>
            <a:r>
              <a:rPr lang="ru-RU" sz="1700" dirty="0" err="1" smtClean="0">
                <a:solidFill>
                  <a:schemeClr val="tx2"/>
                </a:solidFill>
              </a:rPr>
              <a:t>дамуға, үйлесімділікке қол жеткізуі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тиіс</a:t>
            </a:r>
            <a:r>
              <a:rPr lang="ru-RU" sz="1700" dirty="0" smtClean="0">
                <a:solidFill>
                  <a:schemeClr val="tx2"/>
                </a:solidFill>
              </a:rPr>
              <a:t>. Осы </a:t>
            </a:r>
            <a:r>
              <a:rPr lang="ru-RU" sz="1700" dirty="0" err="1" smtClean="0">
                <a:solidFill>
                  <a:schemeClr val="tx2"/>
                </a:solidFill>
              </a:rPr>
              <a:t>үйлесімділіктен келіп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  <a:r>
              <a:rPr lang="ru-RU" sz="1700" dirty="0" err="1" smtClean="0">
                <a:solidFill>
                  <a:schemeClr val="tx2"/>
                </a:solidFill>
              </a:rPr>
              <a:t>әлеуметтік өмір</a:t>
            </a:r>
            <a:r>
              <a:rPr lang="ru-RU" sz="1700" dirty="0" smtClean="0">
                <a:solidFill>
                  <a:schemeClr val="tx2"/>
                </a:solidFill>
              </a:rPr>
              <a:t> </a:t>
            </a:r>
          </a:p>
          <a:p>
            <a:pPr>
              <a:buNone/>
            </a:pPr>
            <a:r>
              <a:rPr lang="ru-RU" sz="1700" dirty="0" err="1" smtClean="0">
                <a:solidFill>
                  <a:schemeClr val="tx2"/>
                </a:solidFill>
              </a:rPr>
              <a:t>туындайды</a:t>
            </a:r>
            <a:r>
              <a:rPr lang="ru-RU" sz="1700" dirty="0" smtClean="0">
                <a:solidFill>
                  <a:schemeClr val="tx2"/>
                </a:solidFill>
              </a:rPr>
              <a:t> ”</a:t>
            </a:r>
          </a:p>
          <a:p>
            <a:pPr>
              <a:buNone/>
            </a:pPr>
            <a:r>
              <a:rPr lang="ru-RU" sz="1700" dirty="0" smtClean="0">
                <a:solidFill>
                  <a:schemeClr val="tx2"/>
                </a:solidFill>
              </a:rPr>
              <a:t>Э. Дюркгейм </a:t>
            </a:r>
            <a:r>
              <a:rPr lang="ru-RU" sz="1700" dirty="0" err="1" smtClean="0">
                <a:solidFill>
                  <a:schemeClr val="tx2"/>
                </a:solidFill>
              </a:rPr>
              <a:t>Қоғамдық еңбектің бөлінуі</a:t>
            </a:r>
            <a:r>
              <a:rPr lang="ru-RU" sz="1700" dirty="0" smtClean="0">
                <a:solidFill>
                  <a:schemeClr val="tx2"/>
                </a:solidFill>
              </a:rPr>
              <a:t>. М., 1991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sz="19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1900" dirty="0" smtClean="0">
                <a:solidFill>
                  <a:schemeClr val="tx2"/>
                </a:solidFill>
              </a:rPr>
              <a:t>“</a:t>
            </a:r>
            <a:r>
              <a:rPr lang="ru-RU" sz="1900" dirty="0" err="1" smtClean="0">
                <a:solidFill>
                  <a:schemeClr val="tx2"/>
                </a:solidFill>
              </a:rPr>
              <a:t>Индивидтен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ойлаудың қайнар көзін іздейміз</a:t>
            </a:r>
            <a:r>
              <a:rPr lang="ru-RU" sz="1900" dirty="0" smtClean="0">
                <a:solidFill>
                  <a:schemeClr val="tx2"/>
                </a:solidFill>
              </a:rPr>
              <a:t>. </a:t>
            </a:r>
            <a:r>
              <a:rPr lang="ru-RU" sz="1900" dirty="0" err="1" smtClean="0">
                <a:solidFill>
                  <a:schemeClr val="tx2"/>
                </a:solidFill>
              </a:rPr>
              <a:t>Осыдан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келіп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қателік туындайды</a:t>
            </a:r>
            <a:r>
              <a:rPr lang="ru-RU" sz="1900" dirty="0" smtClean="0">
                <a:solidFill>
                  <a:schemeClr val="tx2"/>
                </a:solidFill>
              </a:rPr>
              <a:t>. </a:t>
            </a:r>
            <a:r>
              <a:rPr lang="ru-RU" sz="1900" dirty="0" err="1" smtClean="0">
                <a:solidFill>
                  <a:schemeClr val="tx2"/>
                </a:solidFill>
              </a:rPr>
              <a:t>Біріншіден</a:t>
            </a:r>
            <a:r>
              <a:rPr lang="ru-RU" sz="1900" dirty="0" smtClean="0">
                <a:solidFill>
                  <a:schemeClr val="tx2"/>
                </a:solidFill>
              </a:rPr>
              <a:t>, </a:t>
            </a:r>
            <a:r>
              <a:rPr lang="ru-RU" sz="1900" dirty="0" err="1" smtClean="0">
                <a:solidFill>
                  <a:schemeClr val="tx2"/>
                </a:solidFill>
              </a:rPr>
              <a:t>адам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ойының негізі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өмір сүріп отырған әлеуметтік ортадан</a:t>
            </a:r>
            <a:r>
              <a:rPr lang="ru-RU" sz="1900" dirty="0" smtClean="0">
                <a:solidFill>
                  <a:schemeClr val="tx2"/>
                </a:solidFill>
              </a:rPr>
              <a:t>, </a:t>
            </a:r>
            <a:r>
              <a:rPr lang="ru-RU" sz="1900" dirty="0" err="1" smtClean="0">
                <a:solidFill>
                  <a:schemeClr val="tx2"/>
                </a:solidFill>
              </a:rPr>
              <a:t>әлеуметтік </a:t>
            </a:r>
            <a:r>
              <a:rPr lang="ru-RU" sz="1900" dirty="0" err="1" smtClean="0">
                <a:solidFill>
                  <a:schemeClr val="tx2"/>
                </a:solidFill>
              </a:rPr>
              <a:t> топтан</a:t>
            </a:r>
            <a:r>
              <a:rPr lang="ru-RU" sz="1900" dirty="0" smtClean="0">
                <a:solidFill>
                  <a:schemeClr val="tx2"/>
                </a:solidFill>
              </a:rPr>
              <a:t> </a:t>
            </a:r>
            <a:r>
              <a:rPr lang="ru-RU" sz="1900" dirty="0" err="1" smtClean="0">
                <a:solidFill>
                  <a:schemeClr val="tx2"/>
                </a:solidFill>
              </a:rPr>
              <a:t>туындайды</a:t>
            </a:r>
            <a:r>
              <a:rPr lang="ru-RU" sz="1900" dirty="0" smtClean="0">
                <a:solidFill>
                  <a:schemeClr val="tx2"/>
                </a:solidFill>
              </a:rPr>
              <a:t>. Адам </a:t>
            </a:r>
            <a:r>
              <a:rPr lang="ru-RU" sz="1900" dirty="0" err="1" smtClean="0">
                <a:solidFill>
                  <a:schemeClr val="tx2"/>
                </a:solidFill>
              </a:rPr>
              <a:t>өзін қоршаған әлеуметтік </a:t>
            </a:r>
            <a:r>
              <a:rPr lang="ru-RU" sz="1900" dirty="0" err="1" smtClean="0">
                <a:solidFill>
                  <a:schemeClr val="tx2"/>
                </a:solidFill>
              </a:rPr>
              <a:t>ортаныңәсерімен </a:t>
            </a:r>
            <a:r>
              <a:rPr lang="ru-RU" sz="1900" dirty="0" err="1" smtClean="0">
                <a:solidFill>
                  <a:schemeClr val="tx2"/>
                </a:solidFill>
              </a:rPr>
              <a:t>ойланады</a:t>
            </a:r>
            <a:r>
              <a:rPr lang="ru-RU" sz="1900" dirty="0" smtClean="0">
                <a:solidFill>
                  <a:schemeClr val="tx2"/>
                </a:solidFill>
              </a:rPr>
              <a:t>”</a:t>
            </a:r>
          </a:p>
          <a:p>
            <a:pPr>
              <a:buNone/>
            </a:pPr>
            <a:r>
              <a:rPr lang="ru-RU" sz="1900" dirty="0" smtClean="0">
                <a:solidFill>
                  <a:schemeClr val="tx2"/>
                </a:solidFill>
              </a:rPr>
              <a:t>Л. </a:t>
            </a:r>
            <a:r>
              <a:rPr lang="ru-RU" sz="1900" dirty="0" err="1" smtClean="0">
                <a:solidFill>
                  <a:schemeClr val="tx2"/>
                </a:solidFill>
              </a:rPr>
              <a:t>Гумплович</a:t>
            </a:r>
            <a:r>
              <a:rPr lang="ru-RU" sz="1900" dirty="0" smtClean="0">
                <a:solidFill>
                  <a:schemeClr val="tx2"/>
                </a:solidFill>
              </a:rPr>
              <a:t> Основания социологий. М., 1991.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785794"/>
            <a:ext cx="6376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Ғұламалар сөздері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57864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err="1" smtClean="0">
                <a:solidFill>
                  <a:schemeClr val="tx2"/>
                </a:solidFill>
              </a:rPr>
              <a:t>«Адамдағы жеке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тұлға дегеніміз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күрестің нәтижесі...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Адамда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күмәнсіз екі</a:t>
            </a:r>
            <a:r>
              <a:rPr lang="ru-RU" sz="1600" dirty="0" smtClean="0">
                <a:solidFill>
                  <a:schemeClr val="tx2"/>
                </a:solidFill>
              </a:rPr>
              <a:t> «мен»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бар, </a:t>
            </a:r>
            <a:r>
              <a:rPr lang="ru-RU" sz="1600" dirty="0" err="1" smtClean="0">
                <a:solidFill>
                  <a:schemeClr val="tx2"/>
                </a:solidFill>
              </a:rPr>
              <a:t>ақиқатты, шындыққа сай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қалыптасқан </a:t>
            </a:r>
            <a:r>
              <a:rPr lang="ru-RU" sz="1600" dirty="0" smtClean="0">
                <a:solidFill>
                  <a:schemeClr val="tx2"/>
                </a:solidFill>
              </a:rPr>
              <a:t>«мен» </a:t>
            </a:r>
            <a:r>
              <a:rPr lang="ru-RU" sz="1600" dirty="0" err="1" smtClean="0">
                <a:solidFill>
                  <a:schemeClr val="tx2"/>
                </a:solidFill>
              </a:rPr>
              <a:t>және төменге тартатын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құмарлықтан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</a:p>
          <a:p>
            <a:pPr>
              <a:buNone/>
            </a:pPr>
            <a:r>
              <a:rPr lang="ru-RU" sz="1600" dirty="0" err="1" smtClean="0">
                <a:solidFill>
                  <a:schemeClr val="tx2"/>
                </a:solidFill>
              </a:rPr>
              <a:t>туындайтын</a:t>
            </a:r>
            <a:r>
              <a:rPr lang="ru-RU" sz="1600" dirty="0" smtClean="0">
                <a:solidFill>
                  <a:schemeClr val="tx2"/>
                </a:solidFill>
              </a:rPr>
              <a:t> «мен</a:t>
            </a:r>
            <a:r>
              <a:rPr lang="ru-RU" sz="1600" dirty="0" smtClean="0">
                <a:solidFill>
                  <a:schemeClr val="tx2"/>
                </a:solidFill>
              </a:rPr>
              <a:t>»...</a:t>
            </a:r>
            <a:r>
              <a:rPr lang="ru-RU" sz="1600" dirty="0" err="1" smtClean="0">
                <a:solidFill>
                  <a:schemeClr val="tx2"/>
                </a:solidFill>
              </a:rPr>
              <a:t>Адамзат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рухы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адамнан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жоғарыға ұмтылуы тиіс</a:t>
            </a:r>
            <a:r>
              <a:rPr lang="ru-RU" sz="1600" dirty="0" smtClean="0">
                <a:solidFill>
                  <a:schemeClr val="tx2"/>
                </a:solidFill>
              </a:rPr>
              <a:t>... Сонда </a:t>
            </a:r>
            <a:r>
              <a:rPr lang="ru-RU" sz="1600" dirty="0" err="1" smtClean="0">
                <a:solidFill>
                  <a:schemeClr val="tx2"/>
                </a:solidFill>
              </a:rPr>
              <a:t>ғана </a:t>
            </a:r>
            <a:r>
              <a:rPr lang="ru-RU" sz="1600" dirty="0" err="1" smtClean="0">
                <a:solidFill>
                  <a:schemeClr val="tx2"/>
                </a:solidFill>
              </a:rPr>
              <a:t>адам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өзін  жоғалтпайды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өзін </a:t>
            </a:r>
            <a:r>
              <a:rPr lang="ru-RU" sz="1600" dirty="0" err="1" smtClean="0">
                <a:solidFill>
                  <a:schemeClr val="tx2"/>
                </a:solidFill>
              </a:rPr>
              <a:t>-өзі </a:t>
            </a:r>
            <a:r>
              <a:rPr lang="ru-RU" sz="1600" dirty="0" err="1" smtClean="0">
                <a:solidFill>
                  <a:schemeClr val="tx2"/>
                </a:solidFill>
              </a:rPr>
              <a:t>құрметтей алады</a:t>
            </a:r>
            <a:r>
              <a:rPr lang="ru-RU" sz="1600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АДАМ ТІРІ </a:t>
            </a:r>
            <a:r>
              <a:rPr lang="ru-RU" sz="1600" dirty="0" smtClean="0">
                <a:solidFill>
                  <a:schemeClr val="tx2"/>
                </a:solidFill>
              </a:rPr>
              <a:t>ҚАРАМА-ҚАЙШЫЛЫҚ</a:t>
            </a:r>
            <a:r>
              <a:rPr lang="ru-RU" sz="1600" dirty="0" smtClean="0">
                <a:solidFill>
                  <a:schemeClr val="tx2"/>
                </a:solidFill>
              </a:rPr>
              <a:t>».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Н. Бердяев Мир философий. М., 1991. 2 б</a:t>
            </a:r>
          </a:p>
          <a:p>
            <a:pPr>
              <a:buNone/>
            </a:pPr>
            <a:endParaRPr lang="ru-RU" sz="16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“</a:t>
            </a:r>
            <a:r>
              <a:rPr lang="ru-RU" sz="1600" dirty="0" err="1" smtClean="0">
                <a:solidFill>
                  <a:schemeClr val="tx2"/>
                </a:solidFill>
              </a:rPr>
              <a:t>Адамдар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табиғи ортасын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жасанды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табиғи </a:t>
            </a:r>
            <a:r>
              <a:rPr lang="ru-RU" sz="1600" dirty="0" err="1" smtClean="0">
                <a:solidFill>
                  <a:schemeClr val="tx2"/>
                </a:solidFill>
              </a:rPr>
              <a:t>емес</a:t>
            </a:r>
            <a:r>
              <a:rPr lang="ru-RU" sz="1600" dirty="0" smtClean="0">
                <a:solidFill>
                  <a:schemeClr val="tx2"/>
                </a:solidFill>
              </a:rPr>
              <a:t>–</a:t>
            </a:r>
            <a:endParaRPr lang="ru-RU" sz="16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1600" dirty="0" err="1" smtClean="0">
                <a:solidFill>
                  <a:schemeClr val="tx2"/>
                </a:solidFill>
              </a:rPr>
              <a:t>мәдениет саласымен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ауыстырды</a:t>
            </a:r>
            <a:r>
              <a:rPr lang="ru-RU" sz="1600" dirty="0" smtClean="0">
                <a:solidFill>
                  <a:schemeClr val="tx2"/>
                </a:solidFill>
              </a:rPr>
              <a:t>. </a:t>
            </a:r>
            <a:r>
              <a:rPr lang="ru-RU" sz="1600" dirty="0" err="1" smtClean="0">
                <a:solidFill>
                  <a:schemeClr val="tx2"/>
                </a:solidFill>
              </a:rPr>
              <a:t>Біз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өткенге </a:t>
            </a:r>
            <a:r>
              <a:rPr lang="ru-RU" sz="1600" dirty="0" err="1" smtClean="0">
                <a:solidFill>
                  <a:schemeClr val="tx2"/>
                </a:solidFill>
              </a:rPr>
              <a:t>көз жүгірткен сайын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даналықты </a:t>
            </a:r>
            <a:r>
              <a:rPr lang="ru-RU" sz="1600" dirty="0" err="1" smtClean="0">
                <a:solidFill>
                  <a:schemeClr val="tx2"/>
                </a:solidFill>
              </a:rPr>
              <a:t>жиі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байқаймыз</a:t>
            </a:r>
            <a:r>
              <a:rPr lang="ru-RU" sz="1600" dirty="0" err="1" smtClean="0">
                <a:solidFill>
                  <a:schemeClr val="tx2"/>
                </a:solidFill>
              </a:rPr>
              <a:t>.</a:t>
            </a:r>
            <a:r>
              <a:rPr lang="ru-RU" sz="1600" dirty="0" smtClean="0">
                <a:solidFill>
                  <a:schemeClr val="tx2"/>
                </a:solidFill>
              </a:rPr>
              <a:t> ...”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Б.Ф.Поршнев. Социология. Хрестоматия. М.. 1991. 80 б</a:t>
            </a:r>
          </a:p>
          <a:p>
            <a:pPr>
              <a:buNone/>
            </a:pPr>
            <a:endParaRPr lang="ru-RU" sz="16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1600" dirty="0" err="1" smtClean="0">
                <a:solidFill>
                  <a:schemeClr val="tx2"/>
                </a:solidFill>
              </a:rPr>
              <a:t>“</a:t>
            </a:r>
            <a:r>
              <a:rPr lang="ru-RU" sz="1600" dirty="0" err="1" smtClean="0">
                <a:solidFill>
                  <a:schemeClr val="tx2"/>
                </a:solidFill>
              </a:rPr>
              <a:t>Алғашында адам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табиғатқа тәуелді болды</a:t>
            </a:r>
            <a:r>
              <a:rPr lang="ru-RU" sz="1600" dirty="0" smtClean="0">
                <a:solidFill>
                  <a:schemeClr val="tx2"/>
                </a:solidFill>
              </a:rPr>
              <a:t>. Ал, </a:t>
            </a:r>
            <a:r>
              <a:rPr lang="ru-RU" sz="1600" dirty="0" err="1" smtClean="0">
                <a:solidFill>
                  <a:schemeClr val="tx2"/>
                </a:solidFill>
              </a:rPr>
              <a:t>кейін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техника-машиналық </a:t>
            </a:r>
            <a:r>
              <a:rPr lang="ru-RU" sz="1600" dirty="0" err="1" smtClean="0">
                <a:solidFill>
                  <a:schemeClr val="tx2"/>
                </a:solidFill>
              </a:rPr>
              <a:t>ортаға </a:t>
            </a:r>
            <a:r>
              <a:rPr lang="ru-RU" sz="1600" dirty="0" err="1" smtClean="0">
                <a:solidFill>
                  <a:schemeClr val="tx2"/>
                </a:solidFill>
              </a:rPr>
              <a:t> деген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тәуелділік пайда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болды</a:t>
            </a:r>
            <a:r>
              <a:rPr lang="ru-RU" sz="1600" dirty="0" smtClean="0">
                <a:solidFill>
                  <a:schemeClr val="tx2"/>
                </a:solidFill>
              </a:rPr>
              <a:t>. Осы </a:t>
            </a:r>
            <a:r>
              <a:rPr lang="ru-RU" sz="1600" dirty="0" err="1" smtClean="0">
                <a:solidFill>
                  <a:schemeClr val="tx2"/>
                </a:solidFill>
              </a:rPr>
              <a:t>кезде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адамзат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үлкен ауып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проблемамен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кездсті</a:t>
            </a:r>
            <a:r>
              <a:rPr lang="ru-RU" sz="1600" dirty="0" smtClean="0">
                <a:solidFill>
                  <a:schemeClr val="tx2"/>
                </a:solidFill>
              </a:rPr>
              <a:t>. </a:t>
            </a:r>
            <a:r>
              <a:rPr lang="ru-RU" sz="1600" dirty="0" err="1" smtClean="0">
                <a:solidFill>
                  <a:schemeClr val="tx2"/>
                </a:solidFill>
              </a:rPr>
              <a:t>Себебі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адамның психо-физикалық </a:t>
            </a:r>
            <a:r>
              <a:rPr lang="ru-RU" sz="1600" dirty="0" err="1" smtClean="0">
                <a:solidFill>
                  <a:schemeClr val="tx2"/>
                </a:solidFill>
              </a:rPr>
              <a:t>организмі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табиғи ортаға бейімделгендіктен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оған </a:t>
            </a:r>
            <a:r>
              <a:rPr lang="ru-RU" sz="1600" dirty="0" smtClean="0">
                <a:solidFill>
                  <a:schemeClr val="tx2"/>
                </a:solidFill>
              </a:rPr>
              <a:t>техникак-40машиналық </a:t>
            </a:r>
            <a:r>
              <a:rPr lang="ru-RU" sz="1600" dirty="0" smtClean="0">
                <a:solidFill>
                  <a:schemeClr val="tx2"/>
                </a:solidFill>
              </a:rPr>
              <a:t>орта </a:t>
            </a:r>
            <a:r>
              <a:rPr lang="ru-RU" sz="1600" dirty="0" err="1" smtClean="0">
                <a:solidFill>
                  <a:schemeClr val="tx2"/>
                </a:solidFill>
              </a:rPr>
              <a:t>үлкен қауіп төндіруде</a:t>
            </a:r>
            <a:r>
              <a:rPr lang="ru-RU" sz="1600" dirty="0" smtClean="0">
                <a:solidFill>
                  <a:schemeClr val="tx2"/>
                </a:solidFill>
              </a:rPr>
              <a:t>. </a:t>
            </a:r>
            <a:r>
              <a:rPr lang="ru-RU" sz="1600" dirty="0" err="1" smtClean="0">
                <a:solidFill>
                  <a:schemeClr val="tx2"/>
                </a:solidFill>
              </a:rPr>
              <a:t>Машина-техникалық </a:t>
            </a:r>
            <a:r>
              <a:rPr lang="ru-RU" sz="1600" dirty="0" err="1" smtClean="0">
                <a:solidFill>
                  <a:schemeClr val="tx2"/>
                </a:solidFill>
              </a:rPr>
              <a:t>өркенмиет бәрінен бұрын </a:t>
            </a:r>
            <a:r>
              <a:rPr lang="ru-RU" sz="1600" dirty="0" err="1" smtClean="0">
                <a:solidFill>
                  <a:schemeClr val="tx2"/>
                </a:solidFill>
              </a:rPr>
              <a:t>адам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жаны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үшін өте қауіпті.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Техникалық өркениет адамның белсенді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болуын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талап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еткенімен</a:t>
            </a:r>
            <a:r>
              <a:rPr lang="ru-RU" sz="1600" dirty="0" smtClean="0">
                <a:solidFill>
                  <a:schemeClr val="tx2"/>
                </a:solidFill>
              </a:rPr>
              <a:t>, </a:t>
            </a:r>
            <a:r>
              <a:rPr lang="ru-RU" sz="1600" dirty="0" err="1" smtClean="0">
                <a:solidFill>
                  <a:schemeClr val="tx2"/>
                </a:solidFill>
              </a:rPr>
              <a:t>адамның тұлға болуын</a:t>
            </a:r>
            <a:r>
              <a:rPr lang="ru-RU" sz="1600" dirty="0" smtClean="0">
                <a:solidFill>
                  <a:schemeClr val="tx2"/>
                </a:solidFill>
              </a:rPr>
              <a:t> </a:t>
            </a:r>
            <a:r>
              <a:rPr lang="ru-RU" sz="1600" dirty="0" err="1" smtClean="0">
                <a:solidFill>
                  <a:schemeClr val="tx2"/>
                </a:solidFill>
              </a:rPr>
              <a:t>қаламайды....”</a:t>
            </a:r>
            <a:endParaRPr lang="ru-RU" sz="1600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2"/>
                </a:solidFill>
              </a:rPr>
              <a:t>Н. Бердяев. Человек и </a:t>
            </a:r>
            <a:r>
              <a:rPr lang="ru-RU" sz="1600" dirty="0" err="1" smtClean="0">
                <a:solidFill>
                  <a:schemeClr val="tx2"/>
                </a:solidFill>
              </a:rPr>
              <a:t>мшина</a:t>
            </a:r>
            <a:r>
              <a:rPr lang="ru-RU" sz="1600" dirty="0" smtClean="0">
                <a:solidFill>
                  <a:schemeClr val="tx2"/>
                </a:solidFill>
              </a:rPr>
              <a:t>. М., 1991. 27 </a:t>
            </a:r>
            <a:r>
              <a:rPr lang="ru-RU" sz="1600" dirty="0" smtClean="0">
                <a:solidFill>
                  <a:schemeClr val="tx2"/>
                </a:solidFill>
              </a:rPr>
              <a:t>б</a:t>
            </a:r>
            <a:endParaRPr lang="ru-RU" sz="1600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751</Words>
  <Application>Microsoft Office PowerPoint</Application>
  <PresentationFormat>Экран (4:3)</PresentationFormat>
  <Paragraphs>49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Әлеуметтану ғылым ретінде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Асылов Оразгали</dc:creator>
  <cp:lastModifiedBy>Асылов Оразгали</cp:lastModifiedBy>
  <cp:revision>8</cp:revision>
  <dcterms:created xsi:type="dcterms:W3CDTF">2013-09-10T04:51:46Z</dcterms:created>
  <dcterms:modified xsi:type="dcterms:W3CDTF">2013-09-10T06:05:29Z</dcterms:modified>
</cp:coreProperties>
</file>