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57" r:id="rId3"/>
    <p:sldId id="258" r:id="rId4"/>
    <p:sldId id="267" r:id="rId5"/>
    <p:sldId id="275" r:id="rId6"/>
    <p:sldId id="260" r:id="rId7"/>
    <p:sldId id="261" r:id="rId8"/>
    <p:sldId id="262" r:id="rId9"/>
    <p:sldId id="263" r:id="rId10"/>
    <p:sldId id="264" r:id="rId11"/>
    <p:sldId id="265" r:id="rId12"/>
    <p:sldId id="266" r:id="rId13"/>
    <p:sldId id="268" r:id="rId14"/>
    <p:sldId id="269" r:id="rId15"/>
    <p:sldId id="270" r:id="rId16"/>
    <p:sldId id="271" r:id="rId17"/>
    <p:sldId id="272" r:id="rId18"/>
    <p:sldId id="273" r:id="rId19"/>
    <p:sldId id="274" r:id="rId20"/>
    <p:sldId id="259"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221D6D-388D-4B61-ACCC-3E177F80D372}" type="doc">
      <dgm:prSet loTypeId="urn:microsoft.com/office/officeart/2005/8/layout/list1" loCatId="list" qsTypeId="urn:microsoft.com/office/officeart/2005/8/quickstyle/3d4" qsCatId="3D" csTypeId="urn:microsoft.com/office/officeart/2005/8/colors/accent3_1" csCatId="accent3" phldr="1"/>
      <dgm:spPr/>
      <dgm:t>
        <a:bodyPr/>
        <a:lstStyle/>
        <a:p>
          <a:endParaRPr lang="ru-RU"/>
        </a:p>
      </dgm:t>
    </dgm:pt>
    <dgm:pt modelId="{BFC3B026-FFE2-4F7E-83BE-2C872C124DDE}">
      <dgm:prSet phldrT="[Текст]"/>
      <dgm:spPr/>
      <dgm:t>
        <a:bodyPr/>
        <a:lstStyle/>
        <a:p>
          <a:r>
            <a:rPr lang="kk-KZ" b="1" dirty="0" smtClean="0"/>
            <a:t>Жалпы ғылыми (тұжырымдамалық) категориялар</a:t>
          </a:r>
          <a:r>
            <a:rPr lang="kk-KZ" dirty="0" smtClean="0"/>
            <a:t> </a:t>
          </a:r>
          <a:endParaRPr lang="ru-RU" dirty="0"/>
        </a:p>
      </dgm:t>
    </dgm:pt>
    <dgm:pt modelId="{14C3AB00-D53A-4C16-8CFF-17F6F03DDB9B}" type="parTrans" cxnId="{69E31431-721B-44F7-92A3-285E64898046}">
      <dgm:prSet/>
      <dgm:spPr/>
      <dgm:t>
        <a:bodyPr/>
        <a:lstStyle/>
        <a:p>
          <a:endParaRPr lang="ru-RU"/>
        </a:p>
      </dgm:t>
    </dgm:pt>
    <dgm:pt modelId="{187EAA2D-0C56-40EC-BE53-18D451A8F474}" type="sibTrans" cxnId="{69E31431-721B-44F7-92A3-285E64898046}">
      <dgm:prSet/>
      <dgm:spPr/>
      <dgm:t>
        <a:bodyPr/>
        <a:lstStyle/>
        <a:p>
          <a:endParaRPr lang="ru-RU"/>
        </a:p>
      </dgm:t>
    </dgm:pt>
    <dgm:pt modelId="{E0BBE1EE-FFE5-447D-81A2-7214CEC8CF9F}">
      <dgm:prSet phldrT="[Текст]"/>
      <dgm:spPr/>
      <dgm:t>
        <a:bodyPr/>
        <a:lstStyle/>
        <a:p>
          <a:r>
            <a:rPr lang="kk-KZ" b="1" dirty="0" smtClean="0"/>
            <a:t>Жалпы әлеуметтік категориялар</a:t>
          </a:r>
          <a:endParaRPr lang="ru-RU" dirty="0"/>
        </a:p>
      </dgm:t>
    </dgm:pt>
    <dgm:pt modelId="{E48F0A46-E85A-43D5-8EA3-DE56AC9ACFB6}" type="parTrans" cxnId="{DAA6502D-74DD-4A91-87C6-BC61A71075EA}">
      <dgm:prSet/>
      <dgm:spPr/>
      <dgm:t>
        <a:bodyPr/>
        <a:lstStyle/>
        <a:p>
          <a:endParaRPr lang="ru-RU"/>
        </a:p>
      </dgm:t>
    </dgm:pt>
    <dgm:pt modelId="{93258E53-86C7-4874-A34B-9BB389D9E954}" type="sibTrans" cxnId="{DAA6502D-74DD-4A91-87C6-BC61A71075EA}">
      <dgm:prSet/>
      <dgm:spPr/>
      <dgm:t>
        <a:bodyPr/>
        <a:lstStyle/>
        <a:p>
          <a:endParaRPr lang="ru-RU"/>
        </a:p>
      </dgm:t>
    </dgm:pt>
    <dgm:pt modelId="{F869A779-3303-4C04-80E0-0ECE2F4920DF}">
      <dgm:prSet phldrT="[Текст]"/>
      <dgm:spPr/>
      <dgm:t>
        <a:bodyPr/>
        <a:lstStyle/>
        <a:p>
          <a:r>
            <a:rPr lang="kk-KZ" b="1" dirty="0" smtClean="0"/>
            <a:t>Өзіндік ерекшелігі бар категориялар</a:t>
          </a:r>
          <a:r>
            <a:rPr lang="kk-KZ" dirty="0" smtClean="0"/>
            <a:t> </a:t>
          </a:r>
          <a:endParaRPr lang="ru-RU" dirty="0"/>
        </a:p>
      </dgm:t>
    </dgm:pt>
    <dgm:pt modelId="{C382E7C4-E539-46E2-B7E3-534C511ECE14}" type="parTrans" cxnId="{A5B62D54-EFFF-42F2-8323-A4494082DACC}">
      <dgm:prSet/>
      <dgm:spPr/>
      <dgm:t>
        <a:bodyPr/>
        <a:lstStyle/>
        <a:p>
          <a:endParaRPr lang="ru-RU"/>
        </a:p>
      </dgm:t>
    </dgm:pt>
    <dgm:pt modelId="{C80B5AF0-469F-41F2-BCA9-A9C67A38C841}" type="sibTrans" cxnId="{A5B62D54-EFFF-42F2-8323-A4494082DACC}">
      <dgm:prSet/>
      <dgm:spPr/>
      <dgm:t>
        <a:bodyPr/>
        <a:lstStyle/>
        <a:p>
          <a:endParaRPr lang="ru-RU"/>
        </a:p>
      </dgm:t>
    </dgm:pt>
    <dgm:pt modelId="{108E7429-CE19-4F4E-9466-08B272CAAB19}" type="pres">
      <dgm:prSet presAssocID="{F0221D6D-388D-4B61-ACCC-3E177F80D372}" presName="linear" presStyleCnt="0">
        <dgm:presLayoutVars>
          <dgm:dir/>
          <dgm:animLvl val="lvl"/>
          <dgm:resizeHandles val="exact"/>
        </dgm:presLayoutVars>
      </dgm:prSet>
      <dgm:spPr/>
      <dgm:t>
        <a:bodyPr/>
        <a:lstStyle/>
        <a:p>
          <a:endParaRPr lang="ru-RU"/>
        </a:p>
      </dgm:t>
    </dgm:pt>
    <dgm:pt modelId="{8F572C20-4AED-473F-83F5-92AB36D42F1C}" type="pres">
      <dgm:prSet presAssocID="{BFC3B026-FFE2-4F7E-83BE-2C872C124DDE}" presName="parentLin" presStyleCnt="0"/>
      <dgm:spPr/>
    </dgm:pt>
    <dgm:pt modelId="{C24B33D9-B8C3-4597-8FB0-8579F49EF780}" type="pres">
      <dgm:prSet presAssocID="{BFC3B026-FFE2-4F7E-83BE-2C872C124DDE}" presName="parentLeftMargin" presStyleLbl="node1" presStyleIdx="0" presStyleCnt="3"/>
      <dgm:spPr/>
      <dgm:t>
        <a:bodyPr/>
        <a:lstStyle/>
        <a:p>
          <a:endParaRPr lang="ru-RU"/>
        </a:p>
      </dgm:t>
    </dgm:pt>
    <dgm:pt modelId="{DFF03C1F-F5AE-421D-AB23-C0E04F13E663}" type="pres">
      <dgm:prSet presAssocID="{BFC3B026-FFE2-4F7E-83BE-2C872C124DDE}" presName="parentText" presStyleLbl="node1" presStyleIdx="0" presStyleCnt="3">
        <dgm:presLayoutVars>
          <dgm:chMax val="0"/>
          <dgm:bulletEnabled val="1"/>
        </dgm:presLayoutVars>
      </dgm:prSet>
      <dgm:spPr/>
      <dgm:t>
        <a:bodyPr/>
        <a:lstStyle/>
        <a:p>
          <a:endParaRPr lang="ru-RU"/>
        </a:p>
      </dgm:t>
    </dgm:pt>
    <dgm:pt modelId="{C632D55E-4992-4A34-99CB-C6212DDF90CA}" type="pres">
      <dgm:prSet presAssocID="{BFC3B026-FFE2-4F7E-83BE-2C872C124DDE}" presName="negativeSpace" presStyleCnt="0"/>
      <dgm:spPr/>
    </dgm:pt>
    <dgm:pt modelId="{5D61A116-CDFA-406C-B4E6-EB45C46874D3}" type="pres">
      <dgm:prSet presAssocID="{BFC3B026-FFE2-4F7E-83BE-2C872C124DDE}" presName="childText" presStyleLbl="conFgAcc1" presStyleIdx="0" presStyleCnt="3">
        <dgm:presLayoutVars>
          <dgm:bulletEnabled val="1"/>
        </dgm:presLayoutVars>
      </dgm:prSet>
      <dgm:spPr/>
    </dgm:pt>
    <dgm:pt modelId="{9C4392B6-B900-4CE0-9BAF-D64636D25B69}" type="pres">
      <dgm:prSet presAssocID="{187EAA2D-0C56-40EC-BE53-18D451A8F474}" presName="spaceBetweenRectangles" presStyleCnt="0"/>
      <dgm:spPr/>
    </dgm:pt>
    <dgm:pt modelId="{5393D1C4-A335-44CB-A5B6-92DF772C60E1}" type="pres">
      <dgm:prSet presAssocID="{E0BBE1EE-FFE5-447D-81A2-7214CEC8CF9F}" presName="parentLin" presStyleCnt="0"/>
      <dgm:spPr/>
    </dgm:pt>
    <dgm:pt modelId="{96A62FE8-0891-480E-B981-26C61D189FD0}" type="pres">
      <dgm:prSet presAssocID="{E0BBE1EE-FFE5-447D-81A2-7214CEC8CF9F}" presName="parentLeftMargin" presStyleLbl="node1" presStyleIdx="0" presStyleCnt="3"/>
      <dgm:spPr/>
      <dgm:t>
        <a:bodyPr/>
        <a:lstStyle/>
        <a:p>
          <a:endParaRPr lang="ru-RU"/>
        </a:p>
      </dgm:t>
    </dgm:pt>
    <dgm:pt modelId="{F68F1CBF-B640-41A9-B141-046237EB502E}" type="pres">
      <dgm:prSet presAssocID="{E0BBE1EE-FFE5-447D-81A2-7214CEC8CF9F}" presName="parentText" presStyleLbl="node1" presStyleIdx="1" presStyleCnt="3">
        <dgm:presLayoutVars>
          <dgm:chMax val="0"/>
          <dgm:bulletEnabled val="1"/>
        </dgm:presLayoutVars>
      </dgm:prSet>
      <dgm:spPr/>
      <dgm:t>
        <a:bodyPr/>
        <a:lstStyle/>
        <a:p>
          <a:endParaRPr lang="ru-RU"/>
        </a:p>
      </dgm:t>
    </dgm:pt>
    <dgm:pt modelId="{1137467D-28C3-491C-84F8-D76C9A76C6F6}" type="pres">
      <dgm:prSet presAssocID="{E0BBE1EE-FFE5-447D-81A2-7214CEC8CF9F}" presName="negativeSpace" presStyleCnt="0"/>
      <dgm:spPr/>
    </dgm:pt>
    <dgm:pt modelId="{62654E55-D951-44A9-A5ED-E7DC3C80D479}" type="pres">
      <dgm:prSet presAssocID="{E0BBE1EE-FFE5-447D-81A2-7214CEC8CF9F}" presName="childText" presStyleLbl="conFgAcc1" presStyleIdx="1" presStyleCnt="3">
        <dgm:presLayoutVars>
          <dgm:bulletEnabled val="1"/>
        </dgm:presLayoutVars>
      </dgm:prSet>
      <dgm:spPr/>
    </dgm:pt>
    <dgm:pt modelId="{ED607B3C-6118-411A-84F7-98CDBB52C38B}" type="pres">
      <dgm:prSet presAssocID="{93258E53-86C7-4874-A34B-9BB389D9E954}" presName="spaceBetweenRectangles" presStyleCnt="0"/>
      <dgm:spPr/>
    </dgm:pt>
    <dgm:pt modelId="{957D03C1-6FE4-4C47-BF2C-545FC4E1D6C7}" type="pres">
      <dgm:prSet presAssocID="{F869A779-3303-4C04-80E0-0ECE2F4920DF}" presName="parentLin" presStyleCnt="0"/>
      <dgm:spPr/>
    </dgm:pt>
    <dgm:pt modelId="{F7F1A551-2781-49EF-8BE2-590C0E7F7BF5}" type="pres">
      <dgm:prSet presAssocID="{F869A779-3303-4C04-80E0-0ECE2F4920DF}" presName="parentLeftMargin" presStyleLbl="node1" presStyleIdx="1" presStyleCnt="3"/>
      <dgm:spPr/>
      <dgm:t>
        <a:bodyPr/>
        <a:lstStyle/>
        <a:p>
          <a:endParaRPr lang="ru-RU"/>
        </a:p>
      </dgm:t>
    </dgm:pt>
    <dgm:pt modelId="{B291950A-14E3-48CF-8E83-6112C85AC639}" type="pres">
      <dgm:prSet presAssocID="{F869A779-3303-4C04-80E0-0ECE2F4920DF}" presName="parentText" presStyleLbl="node1" presStyleIdx="2" presStyleCnt="3">
        <dgm:presLayoutVars>
          <dgm:chMax val="0"/>
          <dgm:bulletEnabled val="1"/>
        </dgm:presLayoutVars>
      </dgm:prSet>
      <dgm:spPr/>
      <dgm:t>
        <a:bodyPr/>
        <a:lstStyle/>
        <a:p>
          <a:endParaRPr lang="ru-RU"/>
        </a:p>
      </dgm:t>
    </dgm:pt>
    <dgm:pt modelId="{34A3EAB8-5A9B-4D51-A01E-40B284772120}" type="pres">
      <dgm:prSet presAssocID="{F869A779-3303-4C04-80E0-0ECE2F4920DF}" presName="negativeSpace" presStyleCnt="0"/>
      <dgm:spPr/>
    </dgm:pt>
    <dgm:pt modelId="{D7BDFFDC-E895-46CF-85B3-40C6B9EE3FBA}" type="pres">
      <dgm:prSet presAssocID="{F869A779-3303-4C04-80E0-0ECE2F4920DF}" presName="childText" presStyleLbl="conFgAcc1" presStyleIdx="2" presStyleCnt="3">
        <dgm:presLayoutVars>
          <dgm:bulletEnabled val="1"/>
        </dgm:presLayoutVars>
      </dgm:prSet>
      <dgm:spPr/>
    </dgm:pt>
  </dgm:ptLst>
  <dgm:cxnLst>
    <dgm:cxn modelId="{7F530EC1-C4A4-4338-ACB1-30F5A6D3B3F2}" type="presOf" srcId="{F869A779-3303-4C04-80E0-0ECE2F4920DF}" destId="{F7F1A551-2781-49EF-8BE2-590C0E7F7BF5}" srcOrd="0" destOrd="0" presId="urn:microsoft.com/office/officeart/2005/8/layout/list1"/>
    <dgm:cxn modelId="{9C06D9C1-3158-4330-B811-2D19EF7EB885}" type="presOf" srcId="{F0221D6D-388D-4B61-ACCC-3E177F80D372}" destId="{108E7429-CE19-4F4E-9466-08B272CAAB19}" srcOrd="0" destOrd="0" presId="urn:microsoft.com/office/officeart/2005/8/layout/list1"/>
    <dgm:cxn modelId="{A5B62D54-EFFF-42F2-8323-A4494082DACC}" srcId="{F0221D6D-388D-4B61-ACCC-3E177F80D372}" destId="{F869A779-3303-4C04-80E0-0ECE2F4920DF}" srcOrd="2" destOrd="0" parTransId="{C382E7C4-E539-46E2-B7E3-534C511ECE14}" sibTransId="{C80B5AF0-469F-41F2-BCA9-A9C67A38C841}"/>
    <dgm:cxn modelId="{D16B7E06-B7DC-4A79-9D9A-6B7462F4B02E}" type="presOf" srcId="{BFC3B026-FFE2-4F7E-83BE-2C872C124DDE}" destId="{C24B33D9-B8C3-4597-8FB0-8579F49EF780}" srcOrd="0" destOrd="0" presId="urn:microsoft.com/office/officeart/2005/8/layout/list1"/>
    <dgm:cxn modelId="{B583D5B2-F5DE-40DC-8B23-B7866331417C}" type="presOf" srcId="{E0BBE1EE-FFE5-447D-81A2-7214CEC8CF9F}" destId="{F68F1CBF-B640-41A9-B141-046237EB502E}" srcOrd="1" destOrd="0" presId="urn:microsoft.com/office/officeart/2005/8/layout/list1"/>
    <dgm:cxn modelId="{DAA6502D-74DD-4A91-87C6-BC61A71075EA}" srcId="{F0221D6D-388D-4B61-ACCC-3E177F80D372}" destId="{E0BBE1EE-FFE5-447D-81A2-7214CEC8CF9F}" srcOrd="1" destOrd="0" parTransId="{E48F0A46-E85A-43D5-8EA3-DE56AC9ACFB6}" sibTransId="{93258E53-86C7-4874-A34B-9BB389D9E954}"/>
    <dgm:cxn modelId="{84AFF990-7FD5-4C7B-B43B-974E10E0457E}" type="presOf" srcId="{F869A779-3303-4C04-80E0-0ECE2F4920DF}" destId="{B291950A-14E3-48CF-8E83-6112C85AC639}" srcOrd="1" destOrd="0" presId="urn:microsoft.com/office/officeart/2005/8/layout/list1"/>
    <dgm:cxn modelId="{69E31431-721B-44F7-92A3-285E64898046}" srcId="{F0221D6D-388D-4B61-ACCC-3E177F80D372}" destId="{BFC3B026-FFE2-4F7E-83BE-2C872C124DDE}" srcOrd="0" destOrd="0" parTransId="{14C3AB00-D53A-4C16-8CFF-17F6F03DDB9B}" sibTransId="{187EAA2D-0C56-40EC-BE53-18D451A8F474}"/>
    <dgm:cxn modelId="{A86AB3D2-1B48-4E38-9304-971C6BFD265D}" type="presOf" srcId="{BFC3B026-FFE2-4F7E-83BE-2C872C124DDE}" destId="{DFF03C1F-F5AE-421D-AB23-C0E04F13E663}" srcOrd="1" destOrd="0" presId="urn:microsoft.com/office/officeart/2005/8/layout/list1"/>
    <dgm:cxn modelId="{F7C57592-9679-43E3-B85B-8B7483BFC126}" type="presOf" srcId="{E0BBE1EE-FFE5-447D-81A2-7214CEC8CF9F}" destId="{96A62FE8-0891-480E-B981-26C61D189FD0}" srcOrd="0" destOrd="0" presId="urn:microsoft.com/office/officeart/2005/8/layout/list1"/>
    <dgm:cxn modelId="{E6C4143E-6A61-43D4-AFD6-3465ADF27922}" type="presParOf" srcId="{108E7429-CE19-4F4E-9466-08B272CAAB19}" destId="{8F572C20-4AED-473F-83F5-92AB36D42F1C}" srcOrd="0" destOrd="0" presId="urn:microsoft.com/office/officeart/2005/8/layout/list1"/>
    <dgm:cxn modelId="{525DA9AD-E3CA-4851-9D29-B53E224EE60A}" type="presParOf" srcId="{8F572C20-4AED-473F-83F5-92AB36D42F1C}" destId="{C24B33D9-B8C3-4597-8FB0-8579F49EF780}" srcOrd="0" destOrd="0" presId="urn:microsoft.com/office/officeart/2005/8/layout/list1"/>
    <dgm:cxn modelId="{2B80E581-390E-4793-88DF-8F413FE858A0}" type="presParOf" srcId="{8F572C20-4AED-473F-83F5-92AB36D42F1C}" destId="{DFF03C1F-F5AE-421D-AB23-C0E04F13E663}" srcOrd="1" destOrd="0" presId="urn:microsoft.com/office/officeart/2005/8/layout/list1"/>
    <dgm:cxn modelId="{A1E795C3-9387-4C51-8BFF-DCC81B647420}" type="presParOf" srcId="{108E7429-CE19-4F4E-9466-08B272CAAB19}" destId="{C632D55E-4992-4A34-99CB-C6212DDF90CA}" srcOrd="1" destOrd="0" presId="urn:microsoft.com/office/officeart/2005/8/layout/list1"/>
    <dgm:cxn modelId="{2864649B-0BF0-45DA-9C06-890CA264D6EF}" type="presParOf" srcId="{108E7429-CE19-4F4E-9466-08B272CAAB19}" destId="{5D61A116-CDFA-406C-B4E6-EB45C46874D3}" srcOrd="2" destOrd="0" presId="urn:microsoft.com/office/officeart/2005/8/layout/list1"/>
    <dgm:cxn modelId="{ECFAA14C-DDF6-458D-A8D6-824683453BBF}" type="presParOf" srcId="{108E7429-CE19-4F4E-9466-08B272CAAB19}" destId="{9C4392B6-B900-4CE0-9BAF-D64636D25B69}" srcOrd="3" destOrd="0" presId="urn:microsoft.com/office/officeart/2005/8/layout/list1"/>
    <dgm:cxn modelId="{53CC71C9-8097-491B-88E5-FB5BC0CA688B}" type="presParOf" srcId="{108E7429-CE19-4F4E-9466-08B272CAAB19}" destId="{5393D1C4-A335-44CB-A5B6-92DF772C60E1}" srcOrd="4" destOrd="0" presId="urn:microsoft.com/office/officeart/2005/8/layout/list1"/>
    <dgm:cxn modelId="{F813E382-29FF-474D-948A-ACC29C7EF695}" type="presParOf" srcId="{5393D1C4-A335-44CB-A5B6-92DF772C60E1}" destId="{96A62FE8-0891-480E-B981-26C61D189FD0}" srcOrd="0" destOrd="0" presId="urn:microsoft.com/office/officeart/2005/8/layout/list1"/>
    <dgm:cxn modelId="{89092575-3436-4897-8853-B38F3231E390}" type="presParOf" srcId="{5393D1C4-A335-44CB-A5B6-92DF772C60E1}" destId="{F68F1CBF-B640-41A9-B141-046237EB502E}" srcOrd="1" destOrd="0" presId="urn:microsoft.com/office/officeart/2005/8/layout/list1"/>
    <dgm:cxn modelId="{5A733E71-FCA6-4446-8CE3-97A819506D06}" type="presParOf" srcId="{108E7429-CE19-4F4E-9466-08B272CAAB19}" destId="{1137467D-28C3-491C-84F8-D76C9A76C6F6}" srcOrd="5" destOrd="0" presId="urn:microsoft.com/office/officeart/2005/8/layout/list1"/>
    <dgm:cxn modelId="{B4FC20BD-6B0E-4F01-ADCB-B6FCAFC58D79}" type="presParOf" srcId="{108E7429-CE19-4F4E-9466-08B272CAAB19}" destId="{62654E55-D951-44A9-A5ED-E7DC3C80D479}" srcOrd="6" destOrd="0" presId="urn:microsoft.com/office/officeart/2005/8/layout/list1"/>
    <dgm:cxn modelId="{929CAE1D-88EB-46CC-A873-A418A85CB97F}" type="presParOf" srcId="{108E7429-CE19-4F4E-9466-08B272CAAB19}" destId="{ED607B3C-6118-411A-84F7-98CDBB52C38B}" srcOrd="7" destOrd="0" presId="urn:microsoft.com/office/officeart/2005/8/layout/list1"/>
    <dgm:cxn modelId="{26972F1C-EA3E-4A75-9D5F-BBD4AC838077}" type="presParOf" srcId="{108E7429-CE19-4F4E-9466-08B272CAAB19}" destId="{957D03C1-6FE4-4C47-BF2C-545FC4E1D6C7}" srcOrd="8" destOrd="0" presId="urn:microsoft.com/office/officeart/2005/8/layout/list1"/>
    <dgm:cxn modelId="{C39FBB87-39CD-4E86-BE8C-7503BDFD6E3C}" type="presParOf" srcId="{957D03C1-6FE4-4C47-BF2C-545FC4E1D6C7}" destId="{F7F1A551-2781-49EF-8BE2-590C0E7F7BF5}" srcOrd="0" destOrd="0" presId="urn:microsoft.com/office/officeart/2005/8/layout/list1"/>
    <dgm:cxn modelId="{C4C9F4E8-E26B-4566-AAED-4AA2EC9A763D}" type="presParOf" srcId="{957D03C1-6FE4-4C47-BF2C-545FC4E1D6C7}" destId="{B291950A-14E3-48CF-8E83-6112C85AC639}" srcOrd="1" destOrd="0" presId="urn:microsoft.com/office/officeart/2005/8/layout/list1"/>
    <dgm:cxn modelId="{9BA2FDA1-16D5-4F34-B635-9EE5DF08B2C2}" type="presParOf" srcId="{108E7429-CE19-4F4E-9466-08B272CAAB19}" destId="{34A3EAB8-5A9B-4D51-A01E-40B284772120}" srcOrd="9" destOrd="0" presId="urn:microsoft.com/office/officeart/2005/8/layout/list1"/>
    <dgm:cxn modelId="{CDB918C9-9640-44FB-A159-743289724C23}" type="presParOf" srcId="{108E7429-CE19-4F4E-9466-08B272CAAB19}" destId="{D7BDFFDC-E895-46CF-85B3-40C6B9EE3FBA}"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9FDAE49-A16A-46B6-A821-EFE1D736D29A}" type="doc">
      <dgm:prSet loTypeId="urn:microsoft.com/office/officeart/2005/8/layout/cycle4" loCatId="relationship" qsTypeId="urn:microsoft.com/office/officeart/2005/8/quickstyle/simple1" qsCatId="simple" csTypeId="urn:microsoft.com/office/officeart/2005/8/colors/accent1_2" csCatId="accent1" phldr="1"/>
      <dgm:spPr/>
      <dgm:t>
        <a:bodyPr/>
        <a:lstStyle/>
        <a:p>
          <a:endParaRPr lang="ru-RU"/>
        </a:p>
      </dgm:t>
    </dgm:pt>
    <dgm:pt modelId="{B0B8A1BA-591E-4D95-9EDE-1169A441E264}">
      <dgm:prSet phldrT="[Текст]" custT="1"/>
      <dgm:spPr/>
      <dgm:t>
        <a:bodyPr/>
        <a:lstStyle/>
        <a:p>
          <a:r>
            <a:rPr lang="kk-KZ" sz="2000" dirty="0" smtClean="0"/>
            <a:t>Адам тәуелсіз</a:t>
          </a:r>
          <a:endParaRPr lang="ru-RU" sz="2000" dirty="0"/>
        </a:p>
      </dgm:t>
    </dgm:pt>
    <dgm:pt modelId="{68BFF91A-208F-4D5F-B823-85992A125113}" type="parTrans" cxnId="{75CA5259-3A73-4885-A7CA-3199B0AE313C}">
      <dgm:prSet/>
      <dgm:spPr/>
      <dgm:t>
        <a:bodyPr/>
        <a:lstStyle/>
        <a:p>
          <a:endParaRPr lang="ru-RU"/>
        </a:p>
      </dgm:t>
    </dgm:pt>
    <dgm:pt modelId="{79CACA34-E180-4C64-B852-F8A54008001B}" type="sibTrans" cxnId="{75CA5259-3A73-4885-A7CA-3199B0AE313C}">
      <dgm:prSet/>
      <dgm:spPr/>
      <dgm:t>
        <a:bodyPr/>
        <a:lstStyle/>
        <a:p>
          <a:endParaRPr lang="ru-RU"/>
        </a:p>
      </dgm:t>
    </dgm:pt>
    <dgm:pt modelId="{19F102FC-5780-4ED4-8B12-3D89F0CF5651}">
      <dgm:prSet phldrT="[Текст]" custT="1"/>
      <dgm:spPr/>
      <dgm:t>
        <a:bodyPr/>
        <a:lstStyle/>
        <a:p>
          <a:r>
            <a:rPr lang="kk-KZ" sz="1400" dirty="0" smtClean="0"/>
            <a:t>Ол жеке қалауларынан негізделіп, дербес шешім қабылдайтын атомданған индивид</a:t>
          </a:r>
          <a:endParaRPr lang="ru-RU" sz="1400" dirty="0"/>
        </a:p>
      </dgm:t>
    </dgm:pt>
    <dgm:pt modelId="{E099C0E0-549B-49A6-87E0-AA59FFB086D9}" type="parTrans" cxnId="{F68BA168-ED1F-46CD-982B-211567FE7576}">
      <dgm:prSet/>
      <dgm:spPr/>
      <dgm:t>
        <a:bodyPr/>
        <a:lstStyle/>
        <a:p>
          <a:endParaRPr lang="ru-RU"/>
        </a:p>
      </dgm:t>
    </dgm:pt>
    <dgm:pt modelId="{15FBB70D-1BA4-4AC6-93DD-494616E70987}" type="sibTrans" cxnId="{F68BA168-ED1F-46CD-982B-211567FE7576}">
      <dgm:prSet/>
      <dgm:spPr/>
      <dgm:t>
        <a:bodyPr/>
        <a:lstStyle/>
        <a:p>
          <a:endParaRPr lang="ru-RU"/>
        </a:p>
      </dgm:t>
    </dgm:pt>
    <dgm:pt modelId="{915DA6F1-8288-4DE9-B1FD-3E7296635D26}">
      <dgm:prSet phldrT="[Текст]" custT="1"/>
      <dgm:spPr/>
      <dgm:t>
        <a:bodyPr/>
        <a:lstStyle/>
        <a:p>
          <a:r>
            <a:rPr lang="kk-KZ" sz="2000" dirty="0" smtClean="0"/>
            <a:t>Адам өзімшіл</a:t>
          </a:r>
          <a:r>
            <a:rPr lang="kk-KZ" sz="3000" dirty="0" smtClean="0"/>
            <a:t> </a:t>
          </a:r>
          <a:endParaRPr lang="ru-RU" sz="3000" dirty="0"/>
        </a:p>
      </dgm:t>
    </dgm:pt>
    <dgm:pt modelId="{44E48FD3-BE0E-46A9-BCB6-763218A3B1A9}" type="parTrans" cxnId="{1A1DBDCD-5758-432C-A804-3A294E1C03BD}">
      <dgm:prSet/>
      <dgm:spPr/>
      <dgm:t>
        <a:bodyPr/>
        <a:lstStyle/>
        <a:p>
          <a:endParaRPr lang="ru-RU"/>
        </a:p>
      </dgm:t>
    </dgm:pt>
    <dgm:pt modelId="{471BB4BC-7B18-48C6-842F-B30A6EB8171D}" type="sibTrans" cxnId="{1A1DBDCD-5758-432C-A804-3A294E1C03BD}">
      <dgm:prSet/>
      <dgm:spPr/>
      <dgm:t>
        <a:bodyPr/>
        <a:lstStyle/>
        <a:p>
          <a:endParaRPr lang="ru-RU"/>
        </a:p>
      </dgm:t>
    </dgm:pt>
    <dgm:pt modelId="{D595AE77-637C-4B3B-9513-5EF1FEE70897}">
      <dgm:prSet phldrT="[Текст]" custT="1"/>
      <dgm:spPr/>
      <dgm:t>
        <a:bodyPr/>
        <a:lstStyle/>
        <a:p>
          <a:r>
            <a:rPr lang="kk-KZ" sz="1400" dirty="0" smtClean="0"/>
            <a:t>Ол бірінші кезекте өз мүддесін ойлайды және жеке пайдасын ұлғайтуға тырысады.</a:t>
          </a:r>
          <a:endParaRPr lang="ru-RU" sz="1400" dirty="0"/>
        </a:p>
      </dgm:t>
    </dgm:pt>
    <dgm:pt modelId="{4CE7C508-C8EA-4516-B24C-9114D6DCA0A0}" type="parTrans" cxnId="{11E9DBBD-471B-4A27-BDF7-3149799D4DC2}">
      <dgm:prSet/>
      <dgm:spPr/>
      <dgm:t>
        <a:bodyPr/>
        <a:lstStyle/>
        <a:p>
          <a:endParaRPr lang="ru-RU"/>
        </a:p>
      </dgm:t>
    </dgm:pt>
    <dgm:pt modelId="{9E3D7DF9-4320-46D8-B43A-575FF7F8EBC1}" type="sibTrans" cxnId="{11E9DBBD-471B-4A27-BDF7-3149799D4DC2}">
      <dgm:prSet/>
      <dgm:spPr/>
      <dgm:t>
        <a:bodyPr/>
        <a:lstStyle/>
        <a:p>
          <a:endParaRPr lang="ru-RU"/>
        </a:p>
      </dgm:t>
    </dgm:pt>
    <dgm:pt modelId="{E777BA56-72A3-42CA-BD21-F63F8EFED45E}">
      <dgm:prSet phldrT="[Текст]" custT="1"/>
      <dgm:spPr/>
      <dgm:t>
        <a:bodyPr/>
        <a:lstStyle/>
        <a:p>
          <a:r>
            <a:rPr lang="kk-KZ" sz="2000" dirty="0" smtClean="0"/>
            <a:t>Адам хабардар</a:t>
          </a:r>
          <a:endParaRPr lang="ru-RU" sz="2000" dirty="0"/>
        </a:p>
      </dgm:t>
    </dgm:pt>
    <dgm:pt modelId="{C0614AFF-0660-49D3-AFDD-E5BBA4A60599}" type="parTrans" cxnId="{4624137C-3DA9-4C99-BAD7-E61E145777C0}">
      <dgm:prSet/>
      <dgm:spPr/>
      <dgm:t>
        <a:bodyPr/>
        <a:lstStyle/>
        <a:p>
          <a:endParaRPr lang="ru-RU"/>
        </a:p>
      </dgm:t>
    </dgm:pt>
    <dgm:pt modelId="{EA18AF86-769D-4B98-8F4B-6692FEDEAD5A}" type="sibTrans" cxnId="{4624137C-3DA9-4C99-BAD7-E61E145777C0}">
      <dgm:prSet/>
      <dgm:spPr/>
      <dgm:t>
        <a:bodyPr/>
        <a:lstStyle/>
        <a:p>
          <a:endParaRPr lang="ru-RU"/>
        </a:p>
      </dgm:t>
    </dgm:pt>
    <dgm:pt modelId="{19C63C82-8AC4-4507-AC3D-E864A429473B}">
      <dgm:prSet phldrT="[Текст]" custT="1"/>
      <dgm:spPr/>
      <dgm:t>
        <a:bodyPr/>
        <a:lstStyle/>
        <a:p>
          <a:r>
            <a:rPr lang="kk-KZ" sz="1400" dirty="0" smtClean="0"/>
            <a:t>Ол өз қажеттіліктерін жақсы біліп қана қоймай, оны қанағаттандырудың құралдары жайлы қажетті ақпартқа да ие. </a:t>
          </a:r>
          <a:endParaRPr lang="ru-RU" sz="1400" dirty="0"/>
        </a:p>
      </dgm:t>
    </dgm:pt>
    <dgm:pt modelId="{0B199F71-5F4B-425F-A51C-4D5507F8D441}" type="parTrans" cxnId="{EE70C17A-9A7C-4125-83D6-CD3177953BF1}">
      <dgm:prSet/>
      <dgm:spPr/>
      <dgm:t>
        <a:bodyPr/>
        <a:lstStyle/>
        <a:p>
          <a:endParaRPr lang="ru-RU"/>
        </a:p>
      </dgm:t>
    </dgm:pt>
    <dgm:pt modelId="{FD13AC72-6030-47E3-BD03-3D41982B741E}" type="sibTrans" cxnId="{EE70C17A-9A7C-4125-83D6-CD3177953BF1}">
      <dgm:prSet/>
      <dgm:spPr/>
      <dgm:t>
        <a:bodyPr/>
        <a:lstStyle/>
        <a:p>
          <a:endParaRPr lang="ru-RU"/>
        </a:p>
      </dgm:t>
    </dgm:pt>
    <dgm:pt modelId="{CFCA6369-FDB8-422E-8DA2-1497420C03FE}">
      <dgm:prSet phldrT="[Текст]" custT="1"/>
      <dgm:spPr/>
      <dgm:t>
        <a:bodyPr/>
        <a:lstStyle/>
        <a:p>
          <a:r>
            <a:rPr lang="kk-KZ" sz="2000" dirty="0" smtClean="0">
              <a:latin typeface="Times New Roman" pitchFamily="18" charset="0"/>
              <a:cs typeface="Times New Roman" pitchFamily="18" charset="0"/>
            </a:rPr>
            <a:t>Адам рационалды</a:t>
          </a:r>
          <a:endParaRPr lang="ru-RU" sz="2000" dirty="0">
            <a:latin typeface="Times New Roman" pitchFamily="18" charset="0"/>
            <a:cs typeface="Times New Roman" pitchFamily="18" charset="0"/>
          </a:endParaRPr>
        </a:p>
      </dgm:t>
    </dgm:pt>
    <dgm:pt modelId="{E906F89B-4B9E-4707-8233-F74DE88E8EAF}" type="parTrans" cxnId="{78886340-E7EB-4F68-BD25-3BBB4CBECBFA}">
      <dgm:prSet/>
      <dgm:spPr/>
      <dgm:t>
        <a:bodyPr/>
        <a:lstStyle/>
        <a:p>
          <a:endParaRPr lang="ru-RU"/>
        </a:p>
      </dgm:t>
    </dgm:pt>
    <dgm:pt modelId="{731B9DF8-23AE-461C-8404-1626368D455C}" type="sibTrans" cxnId="{78886340-E7EB-4F68-BD25-3BBB4CBECBFA}">
      <dgm:prSet/>
      <dgm:spPr/>
      <dgm:t>
        <a:bodyPr/>
        <a:lstStyle/>
        <a:p>
          <a:endParaRPr lang="ru-RU"/>
        </a:p>
      </dgm:t>
    </dgm:pt>
    <dgm:pt modelId="{40E6007B-24C6-44A6-99A7-89EA89BD94D8}">
      <dgm:prSet phldrT="[Текст]" custT="1"/>
      <dgm:spPr/>
      <dgm:t>
        <a:bodyPr/>
        <a:lstStyle/>
        <a:p>
          <a:r>
            <a:rPr lang="kk-KZ" sz="1200" dirty="0" smtClean="0"/>
            <a:t>Ол алға қойылған мақсатына біртіндеп жетуге тырысады және оған жетудің қандай да бір құралын таңдауда салыстырмалы түрдегі шығындарға көңіл аударады</a:t>
          </a:r>
          <a:endParaRPr lang="ru-RU" sz="1200" dirty="0"/>
        </a:p>
      </dgm:t>
    </dgm:pt>
    <dgm:pt modelId="{86DF87E7-B535-44BA-B40A-EA9C90A66971}" type="parTrans" cxnId="{19F8346D-799F-496A-BD02-2C923FCD04F6}">
      <dgm:prSet/>
      <dgm:spPr/>
      <dgm:t>
        <a:bodyPr/>
        <a:lstStyle/>
        <a:p>
          <a:endParaRPr lang="ru-RU"/>
        </a:p>
      </dgm:t>
    </dgm:pt>
    <dgm:pt modelId="{DF854B32-74E7-4128-A867-94606B22526E}" type="sibTrans" cxnId="{19F8346D-799F-496A-BD02-2C923FCD04F6}">
      <dgm:prSet/>
      <dgm:spPr/>
      <dgm:t>
        <a:bodyPr/>
        <a:lstStyle/>
        <a:p>
          <a:endParaRPr lang="ru-RU"/>
        </a:p>
      </dgm:t>
    </dgm:pt>
    <dgm:pt modelId="{1BB3B20A-86D0-41A9-9C5B-32583A2A3223}" type="pres">
      <dgm:prSet presAssocID="{C9FDAE49-A16A-46B6-A821-EFE1D736D29A}" presName="cycleMatrixDiagram" presStyleCnt="0">
        <dgm:presLayoutVars>
          <dgm:chMax val="1"/>
          <dgm:dir/>
          <dgm:animLvl val="lvl"/>
          <dgm:resizeHandles val="exact"/>
        </dgm:presLayoutVars>
      </dgm:prSet>
      <dgm:spPr/>
      <dgm:t>
        <a:bodyPr/>
        <a:lstStyle/>
        <a:p>
          <a:endParaRPr lang="ru-RU"/>
        </a:p>
      </dgm:t>
    </dgm:pt>
    <dgm:pt modelId="{F0A5B8E3-1A4B-4247-981A-62FE770BE45B}" type="pres">
      <dgm:prSet presAssocID="{C9FDAE49-A16A-46B6-A821-EFE1D736D29A}" presName="children" presStyleCnt="0"/>
      <dgm:spPr/>
    </dgm:pt>
    <dgm:pt modelId="{AD59975E-07F2-438D-90E7-62AC068FA131}" type="pres">
      <dgm:prSet presAssocID="{C9FDAE49-A16A-46B6-A821-EFE1D736D29A}" presName="child1group" presStyleCnt="0"/>
      <dgm:spPr/>
    </dgm:pt>
    <dgm:pt modelId="{530D4579-1B8D-4CF4-8C28-BC5840B96836}" type="pres">
      <dgm:prSet presAssocID="{C9FDAE49-A16A-46B6-A821-EFE1D736D29A}" presName="child1" presStyleLbl="bgAcc1" presStyleIdx="0" presStyleCnt="4" custScaleX="140284" custScaleY="144931"/>
      <dgm:spPr/>
      <dgm:t>
        <a:bodyPr/>
        <a:lstStyle/>
        <a:p>
          <a:endParaRPr lang="ru-RU"/>
        </a:p>
      </dgm:t>
    </dgm:pt>
    <dgm:pt modelId="{BB1D8198-A871-4A72-A43A-B4C75B5E4DBC}" type="pres">
      <dgm:prSet presAssocID="{C9FDAE49-A16A-46B6-A821-EFE1D736D29A}" presName="child1Text" presStyleLbl="bgAcc1" presStyleIdx="0" presStyleCnt="4">
        <dgm:presLayoutVars>
          <dgm:bulletEnabled val="1"/>
        </dgm:presLayoutVars>
      </dgm:prSet>
      <dgm:spPr/>
      <dgm:t>
        <a:bodyPr/>
        <a:lstStyle/>
        <a:p>
          <a:endParaRPr lang="ru-RU"/>
        </a:p>
      </dgm:t>
    </dgm:pt>
    <dgm:pt modelId="{B874E27C-AEBC-4CD9-B1AE-0DBF09324F37}" type="pres">
      <dgm:prSet presAssocID="{C9FDAE49-A16A-46B6-A821-EFE1D736D29A}" presName="child2group" presStyleCnt="0"/>
      <dgm:spPr/>
    </dgm:pt>
    <dgm:pt modelId="{DD5CC1D3-7009-4993-9E2E-9A2BCF4C6125}" type="pres">
      <dgm:prSet presAssocID="{C9FDAE49-A16A-46B6-A821-EFE1D736D29A}" presName="child2" presStyleLbl="bgAcc1" presStyleIdx="1" presStyleCnt="4" custScaleX="138912" custScaleY="148217"/>
      <dgm:spPr/>
      <dgm:t>
        <a:bodyPr/>
        <a:lstStyle/>
        <a:p>
          <a:endParaRPr lang="ru-RU"/>
        </a:p>
      </dgm:t>
    </dgm:pt>
    <dgm:pt modelId="{9B8EC7F4-02AF-4A1F-AFA8-08E0B237514E}" type="pres">
      <dgm:prSet presAssocID="{C9FDAE49-A16A-46B6-A821-EFE1D736D29A}" presName="child2Text" presStyleLbl="bgAcc1" presStyleIdx="1" presStyleCnt="4">
        <dgm:presLayoutVars>
          <dgm:bulletEnabled val="1"/>
        </dgm:presLayoutVars>
      </dgm:prSet>
      <dgm:spPr/>
      <dgm:t>
        <a:bodyPr/>
        <a:lstStyle/>
        <a:p>
          <a:endParaRPr lang="ru-RU"/>
        </a:p>
      </dgm:t>
    </dgm:pt>
    <dgm:pt modelId="{DA59E957-486D-4084-AA13-EBFE944C324D}" type="pres">
      <dgm:prSet presAssocID="{C9FDAE49-A16A-46B6-A821-EFE1D736D29A}" presName="child3group" presStyleCnt="0"/>
      <dgm:spPr/>
    </dgm:pt>
    <dgm:pt modelId="{180E37BA-9ED2-4083-A309-ECF441881F8A}" type="pres">
      <dgm:prSet presAssocID="{C9FDAE49-A16A-46B6-A821-EFE1D736D29A}" presName="child3" presStyleLbl="bgAcc1" presStyleIdx="2" presStyleCnt="4" custScaleX="121524" custScaleY="155114" custLinFactNeighborX="-504" custLinFactNeighborY="-829"/>
      <dgm:spPr/>
      <dgm:t>
        <a:bodyPr/>
        <a:lstStyle/>
        <a:p>
          <a:endParaRPr lang="ru-RU"/>
        </a:p>
      </dgm:t>
    </dgm:pt>
    <dgm:pt modelId="{A523B179-1DCB-4969-A673-946C35AB88B3}" type="pres">
      <dgm:prSet presAssocID="{C9FDAE49-A16A-46B6-A821-EFE1D736D29A}" presName="child3Text" presStyleLbl="bgAcc1" presStyleIdx="2" presStyleCnt="4">
        <dgm:presLayoutVars>
          <dgm:bulletEnabled val="1"/>
        </dgm:presLayoutVars>
      </dgm:prSet>
      <dgm:spPr/>
      <dgm:t>
        <a:bodyPr/>
        <a:lstStyle/>
        <a:p>
          <a:endParaRPr lang="ru-RU"/>
        </a:p>
      </dgm:t>
    </dgm:pt>
    <dgm:pt modelId="{8B6087F3-7520-4AF7-BA5F-4D555B52D4B0}" type="pres">
      <dgm:prSet presAssocID="{C9FDAE49-A16A-46B6-A821-EFE1D736D29A}" presName="child4group" presStyleCnt="0"/>
      <dgm:spPr/>
    </dgm:pt>
    <dgm:pt modelId="{07D2C17D-3BC2-499D-B448-A7647BEB205C}" type="pres">
      <dgm:prSet presAssocID="{C9FDAE49-A16A-46B6-A821-EFE1D736D29A}" presName="child4" presStyleLbl="bgAcc1" presStyleIdx="3" presStyleCnt="4" custScaleX="145414" custScaleY="161021"/>
      <dgm:spPr/>
      <dgm:t>
        <a:bodyPr/>
        <a:lstStyle/>
        <a:p>
          <a:endParaRPr lang="ru-RU"/>
        </a:p>
      </dgm:t>
    </dgm:pt>
    <dgm:pt modelId="{4A277420-F67F-4699-B063-C8FE485B014D}" type="pres">
      <dgm:prSet presAssocID="{C9FDAE49-A16A-46B6-A821-EFE1D736D29A}" presName="child4Text" presStyleLbl="bgAcc1" presStyleIdx="3" presStyleCnt="4">
        <dgm:presLayoutVars>
          <dgm:bulletEnabled val="1"/>
        </dgm:presLayoutVars>
      </dgm:prSet>
      <dgm:spPr/>
      <dgm:t>
        <a:bodyPr/>
        <a:lstStyle/>
        <a:p>
          <a:endParaRPr lang="ru-RU"/>
        </a:p>
      </dgm:t>
    </dgm:pt>
    <dgm:pt modelId="{D9EE81D2-B4E2-43B9-88FA-2F72FFE37962}" type="pres">
      <dgm:prSet presAssocID="{C9FDAE49-A16A-46B6-A821-EFE1D736D29A}" presName="childPlaceholder" presStyleCnt="0"/>
      <dgm:spPr/>
    </dgm:pt>
    <dgm:pt modelId="{3D700215-C61D-41AD-AF50-5AB9AE9230AF}" type="pres">
      <dgm:prSet presAssocID="{C9FDAE49-A16A-46B6-A821-EFE1D736D29A}" presName="circle" presStyleCnt="0"/>
      <dgm:spPr/>
    </dgm:pt>
    <dgm:pt modelId="{84E9BBDB-0BC6-46A2-AEA0-7BC1594763BA}" type="pres">
      <dgm:prSet presAssocID="{C9FDAE49-A16A-46B6-A821-EFE1D736D29A}" presName="quadrant1" presStyleLbl="node1" presStyleIdx="0" presStyleCnt="4" custLinFactNeighborX="-140" custLinFactNeighborY="1131">
        <dgm:presLayoutVars>
          <dgm:chMax val="1"/>
          <dgm:bulletEnabled val="1"/>
        </dgm:presLayoutVars>
      </dgm:prSet>
      <dgm:spPr/>
      <dgm:t>
        <a:bodyPr/>
        <a:lstStyle/>
        <a:p>
          <a:endParaRPr lang="ru-RU"/>
        </a:p>
      </dgm:t>
    </dgm:pt>
    <dgm:pt modelId="{3A6F05D3-3C8D-41E8-9963-B89BD3684A15}" type="pres">
      <dgm:prSet presAssocID="{C9FDAE49-A16A-46B6-A821-EFE1D736D29A}" presName="quadrant2" presStyleLbl="node1" presStyleIdx="1" presStyleCnt="4">
        <dgm:presLayoutVars>
          <dgm:chMax val="1"/>
          <dgm:bulletEnabled val="1"/>
        </dgm:presLayoutVars>
      </dgm:prSet>
      <dgm:spPr/>
      <dgm:t>
        <a:bodyPr/>
        <a:lstStyle/>
        <a:p>
          <a:endParaRPr lang="ru-RU"/>
        </a:p>
      </dgm:t>
    </dgm:pt>
    <dgm:pt modelId="{03E3C168-235D-42A5-90F2-04DB7064E04A}" type="pres">
      <dgm:prSet presAssocID="{C9FDAE49-A16A-46B6-A821-EFE1D736D29A}" presName="quadrant3" presStyleLbl="node1" presStyleIdx="2" presStyleCnt="4" custLinFactNeighborX="2478" custLinFactNeighborY="164">
        <dgm:presLayoutVars>
          <dgm:chMax val="1"/>
          <dgm:bulletEnabled val="1"/>
        </dgm:presLayoutVars>
      </dgm:prSet>
      <dgm:spPr/>
      <dgm:t>
        <a:bodyPr/>
        <a:lstStyle/>
        <a:p>
          <a:endParaRPr lang="ru-RU"/>
        </a:p>
      </dgm:t>
    </dgm:pt>
    <dgm:pt modelId="{76B2A030-9310-4282-A987-1240685C4AAF}" type="pres">
      <dgm:prSet presAssocID="{C9FDAE49-A16A-46B6-A821-EFE1D736D29A}" presName="quadrant4" presStyleLbl="node1" presStyleIdx="3" presStyleCnt="4">
        <dgm:presLayoutVars>
          <dgm:chMax val="1"/>
          <dgm:bulletEnabled val="1"/>
        </dgm:presLayoutVars>
      </dgm:prSet>
      <dgm:spPr/>
      <dgm:t>
        <a:bodyPr/>
        <a:lstStyle/>
        <a:p>
          <a:endParaRPr lang="ru-RU"/>
        </a:p>
      </dgm:t>
    </dgm:pt>
    <dgm:pt modelId="{4E387597-5257-4BF0-91FA-4A6702E2C874}" type="pres">
      <dgm:prSet presAssocID="{C9FDAE49-A16A-46B6-A821-EFE1D736D29A}" presName="quadrantPlaceholder" presStyleCnt="0"/>
      <dgm:spPr/>
    </dgm:pt>
    <dgm:pt modelId="{3083FD66-4424-4A70-B0A3-B6456AD0BDC2}" type="pres">
      <dgm:prSet presAssocID="{C9FDAE49-A16A-46B6-A821-EFE1D736D29A}" presName="center1" presStyleLbl="fgShp" presStyleIdx="0" presStyleCnt="2"/>
      <dgm:spPr/>
    </dgm:pt>
    <dgm:pt modelId="{0AA22A6E-D925-4233-B0D0-DFA7608538FB}" type="pres">
      <dgm:prSet presAssocID="{C9FDAE49-A16A-46B6-A821-EFE1D736D29A}" presName="center2" presStyleLbl="fgShp" presStyleIdx="1" presStyleCnt="2"/>
      <dgm:spPr/>
    </dgm:pt>
  </dgm:ptLst>
  <dgm:cxnLst>
    <dgm:cxn modelId="{EE70C17A-9A7C-4125-83D6-CD3177953BF1}" srcId="{E777BA56-72A3-42CA-BD21-F63F8EFED45E}" destId="{19C63C82-8AC4-4507-AC3D-E864A429473B}" srcOrd="0" destOrd="0" parTransId="{0B199F71-5F4B-425F-A51C-4D5507F8D441}" sibTransId="{FD13AC72-6030-47E3-BD03-3D41982B741E}"/>
    <dgm:cxn modelId="{681D08B1-2F14-4C4E-B5D6-A5B60072E428}" type="presOf" srcId="{B0B8A1BA-591E-4D95-9EDE-1169A441E264}" destId="{84E9BBDB-0BC6-46A2-AEA0-7BC1594763BA}" srcOrd="0" destOrd="0" presId="urn:microsoft.com/office/officeart/2005/8/layout/cycle4"/>
    <dgm:cxn modelId="{4624137C-3DA9-4C99-BAD7-E61E145777C0}" srcId="{C9FDAE49-A16A-46B6-A821-EFE1D736D29A}" destId="{E777BA56-72A3-42CA-BD21-F63F8EFED45E}" srcOrd="2" destOrd="0" parTransId="{C0614AFF-0660-49D3-AFDD-E5BBA4A60599}" sibTransId="{EA18AF86-769D-4B98-8F4B-6692FEDEAD5A}"/>
    <dgm:cxn modelId="{11E9DBBD-471B-4A27-BDF7-3149799D4DC2}" srcId="{915DA6F1-8288-4DE9-B1FD-3E7296635D26}" destId="{D595AE77-637C-4B3B-9513-5EF1FEE70897}" srcOrd="0" destOrd="0" parTransId="{4CE7C508-C8EA-4516-B24C-9114D6DCA0A0}" sibTransId="{9E3D7DF9-4320-46D8-B43A-575FF7F8EBC1}"/>
    <dgm:cxn modelId="{75CA5259-3A73-4885-A7CA-3199B0AE313C}" srcId="{C9FDAE49-A16A-46B6-A821-EFE1D736D29A}" destId="{B0B8A1BA-591E-4D95-9EDE-1169A441E264}" srcOrd="0" destOrd="0" parTransId="{68BFF91A-208F-4D5F-B823-85992A125113}" sibTransId="{79CACA34-E180-4C64-B852-F8A54008001B}"/>
    <dgm:cxn modelId="{22D088A3-D233-4696-B6A5-D76FA334AD19}" type="presOf" srcId="{915DA6F1-8288-4DE9-B1FD-3E7296635D26}" destId="{3A6F05D3-3C8D-41E8-9963-B89BD3684A15}" srcOrd="0" destOrd="0" presId="urn:microsoft.com/office/officeart/2005/8/layout/cycle4"/>
    <dgm:cxn modelId="{60A51295-3455-4AF6-B1A3-9C7E2DAF3760}" type="presOf" srcId="{C9FDAE49-A16A-46B6-A821-EFE1D736D29A}" destId="{1BB3B20A-86D0-41A9-9C5B-32583A2A3223}" srcOrd="0" destOrd="0" presId="urn:microsoft.com/office/officeart/2005/8/layout/cycle4"/>
    <dgm:cxn modelId="{2D381AB7-37FF-4720-8F47-1C37D97E9F31}" type="presOf" srcId="{CFCA6369-FDB8-422E-8DA2-1497420C03FE}" destId="{76B2A030-9310-4282-A987-1240685C4AAF}" srcOrd="0" destOrd="0" presId="urn:microsoft.com/office/officeart/2005/8/layout/cycle4"/>
    <dgm:cxn modelId="{CB1113BC-D5BE-44D9-AA5F-9984E6F0C3FA}" type="presOf" srcId="{D595AE77-637C-4B3B-9513-5EF1FEE70897}" destId="{9B8EC7F4-02AF-4A1F-AFA8-08E0B237514E}" srcOrd="1" destOrd="0" presId="urn:microsoft.com/office/officeart/2005/8/layout/cycle4"/>
    <dgm:cxn modelId="{CDAEB2A2-77D0-4AB9-9093-08ED35A4B6A0}" type="presOf" srcId="{40E6007B-24C6-44A6-99A7-89EA89BD94D8}" destId="{4A277420-F67F-4699-B063-C8FE485B014D}" srcOrd="1" destOrd="0" presId="urn:microsoft.com/office/officeart/2005/8/layout/cycle4"/>
    <dgm:cxn modelId="{3222187B-C6C9-420C-89FA-6B4E6BC76F19}" type="presOf" srcId="{19F102FC-5780-4ED4-8B12-3D89F0CF5651}" destId="{530D4579-1B8D-4CF4-8C28-BC5840B96836}" srcOrd="0" destOrd="0" presId="urn:microsoft.com/office/officeart/2005/8/layout/cycle4"/>
    <dgm:cxn modelId="{C5A04646-F1EC-4A85-815C-2131B5F30505}" type="presOf" srcId="{19C63C82-8AC4-4507-AC3D-E864A429473B}" destId="{180E37BA-9ED2-4083-A309-ECF441881F8A}" srcOrd="0" destOrd="0" presId="urn:microsoft.com/office/officeart/2005/8/layout/cycle4"/>
    <dgm:cxn modelId="{1A1DBDCD-5758-432C-A804-3A294E1C03BD}" srcId="{C9FDAE49-A16A-46B6-A821-EFE1D736D29A}" destId="{915DA6F1-8288-4DE9-B1FD-3E7296635D26}" srcOrd="1" destOrd="0" parTransId="{44E48FD3-BE0E-46A9-BCB6-763218A3B1A9}" sibTransId="{471BB4BC-7B18-48C6-842F-B30A6EB8171D}"/>
    <dgm:cxn modelId="{F68BA168-ED1F-46CD-982B-211567FE7576}" srcId="{B0B8A1BA-591E-4D95-9EDE-1169A441E264}" destId="{19F102FC-5780-4ED4-8B12-3D89F0CF5651}" srcOrd="0" destOrd="0" parTransId="{E099C0E0-549B-49A6-87E0-AA59FFB086D9}" sibTransId="{15FBB70D-1BA4-4AC6-93DD-494616E70987}"/>
    <dgm:cxn modelId="{19F8346D-799F-496A-BD02-2C923FCD04F6}" srcId="{CFCA6369-FDB8-422E-8DA2-1497420C03FE}" destId="{40E6007B-24C6-44A6-99A7-89EA89BD94D8}" srcOrd="0" destOrd="0" parTransId="{86DF87E7-B535-44BA-B40A-EA9C90A66971}" sibTransId="{DF854B32-74E7-4128-A867-94606B22526E}"/>
    <dgm:cxn modelId="{D7E1241E-8991-44B6-B675-B12E0F495C63}" type="presOf" srcId="{40E6007B-24C6-44A6-99A7-89EA89BD94D8}" destId="{07D2C17D-3BC2-499D-B448-A7647BEB205C}" srcOrd="0" destOrd="0" presId="urn:microsoft.com/office/officeart/2005/8/layout/cycle4"/>
    <dgm:cxn modelId="{25AB01B6-38DB-4A41-AC2E-C9C1A022DBAB}" type="presOf" srcId="{E777BA56-72A3-42CA-BD21-F63F8EFED45E}" destId="{03E3C168-235D-42A5-90F2-04DB7064E04A}" srcOrd="0" destOrd="0" presId="urn:microsoft.com/office/officeart/2005/8/layout/cycle4"/>
    <dgm:cxn modelId="{93B9662A-23CD-4239-B5A0-1B22049FE172}" type="presOf" srcId="{D595AE77-637C-4B3B-9513-5EF1FEE70897}" destId="{DD5CC1D3-7009-4993-9E2E-9A2BCF4C6125}" srcOrd="0" destOrd="0" presId="urn:microsoft.com/office/officeart/2005/8/layout/cycle4"/>
    <dgm:cxn modelId="{90CA1F8E-F93D-4CAA-96B6-1BE59B09438E}" type="presOf" srcId="{19C63C82-8AC4-4507-AC3D-E864A429473B}" destId="{A523B179-1DCB-4969-A673-946C35AB88B3}" srcOrd="1" destOrd="0" presId="urn:microsoft.com/office/officeart/2005/8/layout/cycle4"/>
    <dgm:cxn modelId="{78886340-E7EB-4F68-BD25-3BBB4CBECBFA}" srcId="{C9FDAE49-A16A-46B6-A821-EFE1D736D29A}" destId="{CFCA6369-FDB8-422E-8DA2-1497420C03FE}" srcOrd="3" destOrd="0" parTransId="{E906F89B-4B9E-4707-8233-F74DE88E8EAF}" sibTransId="{731B9DF8-23AE-461C-8404-1626368D455C}"/>
    <dgm:cxn modelId="{51B83E52-1995-4872-8A46-3A73E4204B6B}" type="presOf" srcId="{19F102FC-5780-4ED4-8B12-3D89F0CF5651}" destId="{BB1D8198-A871-4A72-A43A-B4C75B5E4DBC}" srcOrd="1" destOrd="0" presId="urn:microsoft.com/office/officeart/2005/8/layout/cycle4"/>
    <dgm:cxn modelId="{E76E0532-9F1C-44E9-A6F7-62387753CF85}" type="presParOf" srcId="{1BB3B20A-86D0-41A9-9C5B-32583A2A3223}" destId="{F0A5B8E3-1A4B-4247-981A-62FE770BE45B}" srcOrd="0" destOrd="0" presId="urn:microsoft.com/office/officeart/2005/8/layout/cycle4"/>
    <dgm:cxn modelId="{9FA9A47A-3300-4392-91FC-6E7475274479}" type="presParOf" srcId="{F0A5B8E3-1A4B-4247-981A-62FE770BE45B}" destId="{AD59975E-07F2-438D-90E7-62AC068FA131}" srcOrd="0" destOrd="0" presId="urn:microsoft.com/office/officeart/2005/8/layout/cycle4"/>
    <dgm:cxn modelId="{408E2F88-E311-427F-93F4-22E5481F6650}" type="presParOf" srcId="{AD59975E-07F2-438D-90E7-62AC068FA131}" destId="{530D4579-1B8D-4CF4-8C28-BC5840B96836}" srcOrd="0" destOrd="0" presId="urn:microsoft.com/office/officeart/2005/8/layout/cycle4"/>
    <dgm:cxn modelId="{3DA77D60-497E-4066-9130-FB7FDE4E1EE3}" type="presParOf" srcId="{AD59975E-07F2-438D-90E7-62AC068FA131}" destId="{BB1D8198-A871-4A72-A43A-B4C75B5E4DBC}" srcOrd="1" destOrd="0" presId="urn:microsoft.com/office/officeart/2005/8/layout/cycle4"/>
    <dgm:cxn modelId="{03D595E7-A37B-43A4-BC2D-D9CBFA5624BB}" type="presParOf" srcId="{F0A5B8E3-1A4B-4247-981A-62FE770BE45B}" destId="{B874E27C-AEBC-4CD9-B1AE-0DBF09324F37}" srcOrd="1" destOrd="0" presId="urn:microsoft.com/office/officeart/2005/8/layout/cycle4"/>
    <dgm:cxn modelId="{F6664621-B088-4A52-99F6-F513F222568F}" type="presParOf" srcId="{B874E27C-AEBC-4CD9-B1AE-0DBF09324F37}" destId="{DD5CC1D3-7009-4993-9E2E-9A2BCF4C6125}" srcOrd="0" destOrd="0" presId="urn:microsoft.com/office/officeart/2005/8/layout/cycle4"/>
    <dgm:cxn modelId="{D29F6D7A-2E6E-4452-AE53-FD06FD3B5E9B}" type="presParOf" srcId="{B874E27C-AEBC-4CD9-B1AE-0DBF09324F37}" destId="{9B8EC7F4-02AF-4A1F-AFA8-08E0B237514E}" srcOrd="1" destOrd="0" presId="urn:microsoft.com/office/officeart/2005/8/layout/cycle4"/>
    <dgm:cxn modelId="{C7C4419C-8BE4-4483-B314-2EF298CCEF6A}" type="presParOf" srcId="{F0A5B8E3-1A4B-4247-981A-62FE770BE45B}" destId="{DA59E957-486D-4084-AA13-EBFE944C324D}" srcOrd="2" destOrd="0" presId="urn:microsoft.com/office/officeart/2005/8/layout/cycle4"/>
    <dgm:cxn modelId="{05598553-1CC5-4D7B-A3B2-1F6821CE3320}" type="presParOf" srcId="{DA59E957-486D-4084-AA13-EBFE944C324D}" destId="{180E37BA-9ED2-4083-A309-ECF441881F8A}" srcOrd="0" destOrd="0" presId="urn:microsoft.com/office/officeart/2005/8/layout/cycle4"/>
    <dgm:cxn modelId="{D23E38D0-66B5-45C2-B6CB-C854FE936FDB}" type="presParOf" srcId="{DA59E957-486D-4084-AA13-EBFE944C324D}" destId="{A523B179-1DCB-4969-A673-946C35AB88B3}" srcOrd="1" destOrd="0" presId="urn:microsoft.com/office/officeart/2005/8/layout/cycle4"/>
    <dgm:cxn modelId="{9B8CB4B2-A023-4F3B-AA32-3B23C67D354D}" type="presParOf" srcId="{F0A5B8E3-1A4B-4247-981A-62FE770BE45B}" destId="{8B6087F3-7520-4AF7-BA5F-4D555B52D4B0}" srcOrd="3" destOrd="0" presId="urn:microsoft.com/office/officeart/2005/8/layout/cycle4"/>
    <dgm:cxn modelId="{75FF9322-4ADD-4B47-8043-291B3C2C7BAF}" type="presParOf" srcId="{8B6087F3-7520-4AF7-BA5F-4D555B52D4B0}" destId="{07D2C17D-3BC2-499D-B448-A7647BEB205C}" srcOrd="0" destOrd="0" presId="urn:microsoft.com/office/officeart/2005/8/layout/cycle4"/>
    <dgm:cxn modelId="{F2A5840B-9D33-4797-9E62-486D75C2085A}" type="presParOf" srcId="{8B6087F3-7520-4AF7-BA5F-4D555B52D4B0}" destId="{4A277420-F67F-4699-B063-C8FE485B014D}" srcOrd="1" destOrd="0" presId="urn:microsoft.com/office/officeart/2005/8/layout/cycle4"/>
    <dgm:cxn modelId="{83172E4E-A2E4-44D4-9BFC-19AED44E4C18}" type="presParOf" srcId="{F0A5B8E3-1A4B-4247-981A-62FE770BE45B}" destId="{D9EE81D2-B4E2-43B9-88FA-2F72FFE37962}" srcOrd="4" destOrd="0" presId="urn:microsoft.com/office/officeart/2005/8/layout/cycle4"/>
    <dgm:cxn modelId="{FD209D6B-B635-4C49-9FB6-26B937C800A6}" type="presParOf" srcId="{1BB3B20A-86D0-41A9-9C5B-32583A2A3223}" destId="{3D700215-C61D-41AD-AF50-5AB9AE9230AF}" srcOrd="1" destOrd="0" presId="urn:microsoft.com/office/officeart/2005/8/layout/cycle4"/>
    <dgm:cxn modelId="{20C01A4D-C8E0-4A0E-8CA9-2975270158B5}" type="presParOf" srcId="{3D700215-C61D-41AD-AF50-5AB9AE9230AF}" destId="{84E9BBDB-0BC6-46A2-AEA0-7BC1594763BA}" srcOrd="0" destOrd="0" presId="urn:microsoft.com/office/officeart/2005/8/layout/cycle4"/>
    <dgm:cxn modelId="{07AC0A9A-2C15-4A94-AB35-36AA43619921}" type="presParOf" srcId="{3D700215-C61D-41AD-AF50-5AB9AE9230AF}" destId="{3A6F05D3-3C8D-41E8-9963-B89BD3684A15}" srcOrd="1" destOrd="0" presId="urn:microsoft.com/office/officeart/2005/8/layout/cycle4"/>
    <dgm:cxn modelId="{98D022E4-A1D4-4D83-A62D-A07BB6E1CBB5}" type="presParOf" srcId="{3D700215-C61D-41AD-AF50-5AB9AE9230AF}" destId="{03E3C168-235D-42A5-90F2-04DB7064E04A}" srcOrd="2" destOrd="0" presId="urn:microsoft.com/office/officeart/2005/8/layout/cycle4"/>
    <dgm:cxn modelId="{E9DEC6D3-6B45-4187-814F-4CE4FC1F7250}" type="presParOf" srcId="{3D700215-C61D-41AD-AF50-5AB9AE9230AF}" destId="{76B2A030-9310-4282-A987-1240685C4AAF}" srcOrd="3" destOrd="0" presId="urn:microsoft.com/office/officeart/2005/8/layout/cycle4"/>
    <dgm:cxn modelId="{2ACF01A8-A09D-4F58-AE7D-1B1F0337D69F}" type="presParOf" srcId="{3D700215-C61D-41AD-AF50-5AB9AE9230AF}" destId="{4E387597-5257-4BF0-91FA-4A6702E2C874}" srcOrd="4" destOrd="0" presId="urn:microsoft.com/office/officeart/2005/8/layout/cycle4"/>
    <dgm:cxn modelId="{DAE7A1EF-12D2-426B-9A60-FBE658E58462}" type="presParOf" srcId="{1BB3B20A-86D0-41A9-9C5B-32583A2A3223}" destId="{3083FD66-4424-4A70-B0A3-B6456AD0BDC2}" srcOrd="2" destOrd="0" presId="urn:microsoft.com/office/officeart/2005/8/layout/cycle4"/>
    <dgm:cxn modelId="{BA68484D-245C-4D9F-88F7-B66FBCD4791C}" type="presParOf" srcId="{1BB3B20A-86D0-41A9-9C5B-32583A2A3223}" destId="{0AA22A6E-D925-4233-B0D0-DFA7608538FB}" srcOrd="3" destOrd="0" presId="urn:microsoft.com/office/officeart/2005/8/layout/cycle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D61A116-CDFA-406C-B4E6-EB45C46874D3}">
      <dsp:nvSpPr>
        <dsp:cNvPr id="0" name=""/>
        <dsp:cNvSpPr/>
      </dsp:nvSpPr>
      <dsp:spPr>
        <a:xfrm>
          <a:off x="0" y="1109171"/>
          <a:ext cx="8043890" cy="579600"/>
        </a:xfrm>
        <a:prstGeom prst="rect">
          <a:avLst/>
        </a:prstGeom>
        <a:solidFill>
          <a:schemeClr val="accent3">
            <a:alpha val="90000"/>
            <a:tint val="40000"/>
            <a:hueOff val="0"/>
            <a:satOff val="0"/>
            <a:lumOff val="0"/>
            <a:alphaOff val="0"/>
          </a:schemeClr>
        </a:solidFill>
        <a:ln w="12700" cap="flat" cmpd="sng" algn="ctr">
          <a:solidFill>
            <a:schemeClr val="accent3">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DFF03C1F-F5AE-421D-AB23-C0E04F13E663}">
      <dsp:nvSpPr>
        <dsp:cNvPr id="0" name=""/>
        <dsp:cNvSpPr/>
      </dsp:nvSpPr>
      <dsp:spPr>
        <a:xfrm>
          <a:off x="402194" y="769691"/>
          <a:ext cx="5630723" cy="678960"/>
        </a:xfrm>
        <a:prstGeom prst="roundRect">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12828" tIns="0" rIns="212828" bIns="0" numCol="1" spcCol="1270" anchor="ctr" anchorCtr="0">
          <a:noAutofit/>
        </a:bodyPr>
        <a:lstStyle/>
        <a:p>
          <a:pPr lvl="0" algn="l" defTabSz="1022350">
            <a:lnSpc>
              <a:spcPct val="90000"/>
            </a:lnSpc>
            <a:spcBef>
              <a:spcPct val="0"/>
            </a:spcBef>
            <a:spcAft>
              <a:spcPct val="35000"/>
            </a:spcAft>
          </a:pPr>
          <a:r>
            <a:rPr lang="kk-KZ" sz="2300" b="1" kern="1200" dirty="0" smtClean="0"/>
            <a:t>Жалпы ғылыми (тұжырымдамалық) категориялар</a:t>
          </a:r>
          <a:r>
            <a:rPr lang="kk-KZ" sz="2300" kern="1200" dirty="0" smtClean="0"/>
            <a:t> </a:t>
          </a:r>
          <a:endParaRPr lang="ru-RU" sz="2300" kern="1200" dirty="0"/>
        </a:p>
      </dsp:txBody>
      <dsp:txXfrm>
        <a:off x="402194" y="769691"/>
        <a:ext cx="5630723" cy="678960"/>
      </dsp:txXfrm>
    </dsp:sp>
    <dsp:sp modelId="{62654E55-D951-44A9-A5ED-E7DC3C80D479}">
      <dsp:nvSpPr>
        <dsp:cNvPr id="0" name=""/>
        <dsp:cNvSpPr/>
      </dsp:nvSpPr>
      <dsp:spPr>
        <a:xfrm>
          <a:off x="0" y="2152451"/>
          <a:ext cx="8043890" cy="579600"/>
        </a:xfrm>
        <a:prstGeom prst="rect">
          <a:avLst/>
        </a:prstGeom>
        <a:solidFill>
          <a:schemeClr val="accent3">
            <a:alpha val="90000"/>
            <a:tint val="40000"/>
            <a:hueOff val="0"/>
            <a:satOff val="0"/>
            <a:lumOff val="0"/>
            <a:alphaOff val="0"/>
          </a:schemeClr>
        </a:solidFill>
        <a:ln w="12700" cap="flat" cmpd="sng" algn="ctr">
          <a:solidFill>
            <a:schemeClr val="accent3">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F68F1CBF-B640-41A9-B141-046237EB502E}">
      <dsp:nvSpPr>
        <dsp:cNvPr id="0" name=""/>
        <dsp:cNvSpPr/>
      </dsp:nvSpPr>
      <dsp:spPr>
        <a:xfrm>
          <a:off x="402194" y="1812971"/>
          <a:ext cx="5630723" cy="678960"/>
        </a:xfrm>
        <a:prstGeom prst="roundRect">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12828" tIns="0" rIns="212828" bIns="0" numCol="1" spcCol="1270" anchor="ctr" anchorCtr="0">
          <a:noAutofit/>
        </a:bodyPr>
        <a:lstStyle/>
        <a:p>
          <a:pPr lvl="0" algn="l" defTabSz="1022350">
            <a:lnSpc>
              <a:spcPct val="90000"/>
            </a:lnSpc>
            <a:spcBef>
              <a:spcPct val="0"/>
            </a:spcBef>
            <a:spcAft>
              <a:spcPct val="35000"/>
            </a:spcAft>
          </a:pPr>
          <a:r>
            <a:rPr lang="kk-KZ" sz="2300" b="1" kern="1200" dirty="0" smtClean="0"/>
            <a:t>Жалпы әлеуметтік категориялар</a:t>
          </a:r>
          <a:endParaRPr lang="ru-RU" sz="2300" kern="1200" dirty="0"/>
        </a:p>
      </dsp:txBody>
      <dsp:txXfrm>
        <a:off x="402194" y="1812971"/>
        <a:ext cx="5630723" cy="678960"/>
      </dsp:txXfrm>
    </dsp:sp>
    <dsp:sp modelId="{D7BDFFDC-E895-46CF-85B3-40C6B9EE3FBA}">
      <dsp:nvSpPr>
        <dsp:cNvPr id="0" name=""/>
        <dsp:cNvSpPr/>
      </dsp:nvSpPr>
      <dsp:spPr>
        <a:xfrm>
          <a:off x="0" y="3195731"/>
          <a:ext cx="8043890" cy="579600"/>
        </a:xfrm>
        <a:prstGeom prst="rect">
          <a:avLst/>
        </a:prstGeom>
        <a:solidFill>
          <a:schemeClr val="accent3">
            <a:alpha val="90000"/>
            <a:tint val="40000"/>
            <a:hueOff val="0"/>
            <a:satOff val="0"/>
            <a:lumOff val="0"/>
            <a:alphaOff val="0"/>
          </a:schemeClr>
        </a:solidFill>
        <a:ln w="12700" cap="flat" cmpd="sng" algn="ctr">
          <a:solidFill>
            <a:schemeClr val="accent3">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sp>
    <dsp:sp modelId="{B291950A-14E3-48CF-8E83-6112C85AC639}">
      <dsp:nvSpPr>
        <dsp:cNvPr id="0" name=""/>
        <dsp:cNvSpPr/>
      </dsp:nvSpPr>
      <dsp:spPr>
        <a:xfrm>
          <a:off x="402194" y="2856251"/>
          <a:ext cx="5630723" cy="678960"/>
        </a:xfrm>
        <a:prstGeom prst="roundRect">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12828" tIns="0" rIns="212828" bIns="0" numCol="1" spcCol="1270" anchor="ctr" anchorCtr="0">
          <a:noAutofit/>
        </a:bodyPr>
        <a:lstStyle/>
        <a:p>
          <a:pPr lvl="0" algn="l" defTabSz="1022350">
            <a:lnSpc>
              <a:spcPct val="90000"/>
            </a:lnSpc>
            <a:spcBef>
              <a:spcPct val="0"/>
            </a:spcBef>
            <a:spcAft>
              <a:spcPct val="35000"/>
            </a:spcAft>
          </a:pPr>
          <a:r>
            <a:rPr lang="kk-KZ" sz="2300" b="1" kern="1200" dirty="0" smtClean="0"/>
            <a:t>Өзіндік ерекшелігі бар категориялар</a:t>
          </a:r>
          <a:r>
            <a:rPr lang="kk-KZ" sz="2300" kern="1200" dirty="0" smtClean="0"/>
            <a:t> </a:t>
          </a:r>
          <a:endParaRPr lang="ru-RU" sz="2300" kern="1200" dirty="0"/>
        </a:p>
      </dsp:txBody>
      <dsp:txXfrm>
        <a:off x="402194" y="2856251"/>
        <a:ext cx="5630723" cy="67896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80E37BA-9ED2-4083-A309-ECF441881F8A}">
      <dsp:nvSpPr>
        <dsp:cNvPr id="0" name=""/>
        <dsp:cNvSpPr/>
      </dsp:nvSpPr>
      <dsp:spPr>
        <a:xfrm>
          <a:off x="4229039" y="2668868"/>
          <a:ext cx="2743286" cy="226820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kk-KZ" sz="1400" kern="1200" dirty="0" smtClean="0"/>
            <a:t>Ол өз қажеттіліктерін жақсы біліп қана қоймай, оны қанағаттандырудың құралдары жайлы қажетті ақпартқа да ие. </a:t>
          </a:r>
          <a:endParaRPr lang="ru-RU" sz="1400" kern="1200" dirty="0"/>
        </a:p>
      </dsp:txBody>
      <dsp:txXfrm>
        <a:off x="5052025" y="3235920"/>
        <a:ext cx="1920300" cy="1701157"/>
      </dsp:txXfrm>
    </dsp:sp>
    <dsp:sp modelId="{07D2C17D-3BC2-499D-B448-A7647BEB205C}">
      <dsp:nvSpPr>
        <dsp:cNvPr id="0" name=""/>
        <dsp:cNvSpPr/>
      </dsp:nvSpPr>
      <dsp:spPr>
        <a:xfrm>
          <a:off x="287638" y="2637802"/>
          <a:ext cx="3282580" cy="235458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t" anchorCtr="0">
          <a:noAutofit/>
        </a:bodyPr>
        <a:lstStyle/>
        <a:p>
          <a:pPr marL="114300" lvl="1" indent="-114300" algn="l" defTabSz="533400">
            <a:lnSpc>
              <a:spcPct val="90000"/>
            </a:lnSpc>
            <a:spcBef>
              <a:spcPct val="0"/>
            </a:spcBef>
            <a:spcAft>
              <a:spcPct val="15000"/>
            </a:spcAft>
            <a:buChar char="••"/>
          </a:pPr>
          <a:r>
            <a:rPr lang="kk-KZ" sz="1200" kern="1200" dirty="0" smtClean="0"/>
            <a:t>Ол алға қойылған мақсатына біртіндеп жетуге тырысады және оған жетудің қандай да бір құралын таңдауда салыстырмалы түрдегі шығындарға көңіл аударады</a:t>
          </a:r>
          <a:endParaRPr lang="ru-RU" sz="1200" kern="1200" dirty="0"/>
        </a:p>
      </dsp:txBody>
      <dsp:txXfrm>
        <a:off x="287638" y="3226448"/>
        <a:ext cx="2297806" cy="1765940"/>
      </dsp:txXfrm>
    </dsp:sp>
    <dsp:sp modelId="{DD5CC1D3-7009-4993-9E2E-9A2BCF4C6125}">
      <dsp:nvSpPr>
        <dsp:cNvPr id="0" name=""/>
        <dsp:cNvSpPr/>
      </dsp:nvSpPr>
      <dsp:spPr>
        <a:xfrm>
          <a:off x="4044157" y="-375938"/>
          <a:ext cx="3135804" cy="216735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kk-KZ" sz="1400" kern="1200" dirty="0" smtClean="0"/>
            <a:t>Ол бірінші кезекте өз мүддесін ойлайды және жеке пайдасын ұлғайтуға тырысады.</a:t>
          </a:r>
          <a:endParaRPr lang="ru-RU" sz="1400" kern="1200" dirty="0"/>
        </a:p>
      </dsp:txBody>
      <dsp:txXfrm>
        <a:off x="4984899" y="-375938"/>
        <a:ext cx="2195062" cy="1625516"/>
      </dsp:txXfrm>
    </dsp:sp>
    <dsp:sp modelId="{530D4579-1B8D-4CF4-8C28-BC5840B96836}">
      <dsp:nvSpPr>
        <dsp:cNvPr id="0" name=""/>
        <dsp:cNvSpPr/>
      </dsp:nvSpPr>
      <dsp:spPr>
        <a:xfrm>
          <a:off x="345540" y="-351913"/>
          <a:ext cx="3166775" cy="211930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pPr>
          <a:r>
            <a:rPr lang="kk-KZ" sz="1400" kern="1200" dirty="0" smtClean="0"/>
            <a:t>Ол жеке қалауларынан негізделіп, дербес шешім қабылдайтын атомданған индивид</a:t>
          </a:r>
          <a:endParaRPr lang="ru-RU" sz="1400" kern="1200" dirty="0"/>
        </a:p>
      </dsp:txBody>
      <dsp:txXfrm>
        <a:off x="345540" y="-351913"/>
        <a:ext cx="2216742" cy="1589478"/>
      </dsp:txXfrm>
    </dsp:sp>
    <dsp:sp modelId="{84E9BBDB-0BC6-46A2-AEA0-7BC1594763BA}">
      <dsp:nvSpPr>
        <dsp:cNvPr id="0" name=""/>
        <dsp:cNvSpPr/>
      </dsp:nvSpPr>
      <dsp:spPr>
        <a:xfrm>
          <a:off x="1706678" y="306252"/>
          <a:ext cx="1978655" cy="1978655"/>
        </a:xfrm>
        <a:prstGeom prst="pieWedg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kk-KZ" sz="2000" kern="1200" dirty="0" smtClean="0"/>
            <a:t>Адам тәуелсіз</a:t>
          </a:r>
          <a:endParaRPr lang="ru-RU" sz="2000" kern="1200" dirty="0"/>
        </a:p>
      </dsp:txBody>
      <dsp:txXfrm>
        <a:off x="1706678" y="306252"/>
        <a:ext cx="1978655" cy="1978655"/>
      </dsp:txXfrm>
    </dsp:sp>
    <dsp:sp modelId="{3A6F05D3-3C8D-41E8-9963-B89BD3684A15}">
      <dsp:nvSpPr>
        <dsp:cNvPr id="0" name=""/>
        <dsp:cNvSpPr/>
      </dsp:nvSpPr>
      <dsp:spPr>
        <a:xfrm rot="5400000">
          <a:off x="3779496" y="283873"/>
          <a:ext cx="1978655" cy="1978655"/>
        </a:xfrm>
        <a:prstGeom prst="pieWedg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kk-KZ" sz="2000" kern="1200" dirty="0" smtClean="0"/>
            <a:t>Адам өзімшіл</a:t>
          </a:r>
          <a:r>
            <a:rPr lang="kk-KZ" sz="3000" kern="1200" dirty="0" smtClean="0"/>
            <a:t> </a:t>
          </a:r>
          <a:endParaRPr lang="ru-RU" sz="3000" kern="1200" dirty="0"/>
        </a:p>
      </dsp:txBody>
      <dsp:txXfrm rot="5400000">
        <a:off x="3779496" y="283873"/>
        <a:ext cx="1978655" cy="1978655"/>
      </dsp:txXfrm>
    </dsp:sp>
    <dsp:sp modelId="{03E3C168-235D-42A5-90F2-04DB7064E04A}">
      <dsp:nvSpPr>
        <dsp:cNvPr id="0" name=""/>
        <dsp:cNvSpPr/>
      </dsp:nvSpPr>
      <dsp:spPr>
        <a:xfrm rot="10800000">
          <a:off x="3828527" y="2357166"/>
          <a:ext cx="1978655" cy="1978655"/>
        </a:xfrm>
        <a:prstGeom prst="pieWedg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kk-KZ" sz="2000" kern="1200" dirty="0" smtClean="0"/>
            <a:t>Адам хабардар</a:t>
          </a:r>
          <a:endParaRPr lang="ru-RU" sz="2000" kern="1200" dirty="0"/>
        </a:p>
      </dsp:txBody>
      <dsp:txXfrm rot="10800000">
        <a:off x="3828527" y="2357166"/>
        <a:ext cx="1978655" cy="1978655"/>
      </dsp:txXfrm>
    </dsp:sp>
    <dsp:sp modelId="{76B2A030-9310-4282-A987-1240685C4AAF}">
      <dsp:nvSpPr>
        <dsp:cNvPr id="0" name=""/>
        <dsp:cNvSpPr/>
      </dsp:nvSpPr>
      <dsp:spPr>
        <a:xfrm rot="16200000">
          <a:off x="1709448" y="2353921"/>
          <a:ext cx="1978655" cy="1978655"/>
        </a:xfrm>
        <a:prstGeom prst="pieWedg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kk-KZ" sz="2000" kern="1200" dirty="0" smtClean="0">
              <a:latin typeface="Times New Roman" pitchFamily="18" charset="0"/>
              <a:cs typeface="Times New Roman" pitchFamily="18" charset="0"/>
            </a:rPr>
            <a:t>Адам рационалды</a:t>
          </a:r>
          <a:endParaRPr lang="ru-RU" sz="2000" kern="1200" dirty="0">
            <a:latin typeface="Times New Roman" pitchFamily="18" charset="0"/>
            <a:cs typeface="Times New Roman" pitchFamily="18" charset="0"/>
          </a:endParaRPr>
        </a:p>
      </dsp:txBody>
      <dsp:txXfrm rot="16200000">
        <a:off x="1709448" y="2353921"/>
        <a:ext cx="1978655" cy="1978655"/>
      </dsp:txXfrm>
    </dsp:sp>
    <dsp:sp modelId="{3083FD66-4424-4A70-B0A3-B6456AD0BDC2}">
      <dsp:nvSpPr>
        <dsp:cNvPr id="0" name=""/>
        <dsp:cNvSpPr/>
      </dsp:nvSpPr>
      <dsp:spPr>
        <a:xfrm>
          <a:off x="3392219" y="1896957"/>
          <a:ext cx="683161" cy="594053"/>
        </a:xfrm>
        <a:prstGeom prst="circular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AA22A6E-D925-4233-B0D0-DFA7608538FB}">
      <dsp:nvSpPr>
        <dsp:cNvPr id="0" name=""/>
        <dsp:cNvSpPr/>
      </dsp:nvSpPr>
      <dsp:spPr>
        <a:xfrm rot="10800000">
          <a:off x="3392219" y="2125439"/>
          <a:ext cx="683161" cy="594053"/>
        </a:xfrm>
        <a:prstGeom prst="circular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88DC61-98A1-4A58-9031-C6E8468F5027}" type="datetimeFigureOut">
              <a:rPr lang="ru-RU" smtClean="0"/>
              <a:pPr/>
              <a:t>11.12.2011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32FFC6-A181-4D1D-ACA6-2309447C864A}"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D0BE2B16-F42B-4286-BD5B-17D28864E6B9}" type="datetimeFigureOut">
              <a:rPr lang="ru-RU" smtClean="0"/>
              <a:pPr/>
              <a:t>11.12.2011</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3FC7B024-EABE-4A84-8BDC-7506318804C1}"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0BE2B16-F42B-4286-BD5B-17D28864E6B9}" type="datetimeFigureOut">
              <a:rPr lang="ru-RU" smtClean="0"/>
              <a:pPr/>
              <a:t>11.12.2011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FC7B024-EABE-4A84-8BDC-7506318804C1}"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0BE2B16-F42B-4286-BD5B-17D28864E6B9}" type="datetimeFigureOut">
              <a:rPr lang="ru-RU" smtClean="0"/>
              <a:pPr/>
              <a:t>11.12.2011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FC7B024-EABE-4A84-8BDC-7506318804C1}"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D0BE2B16-F42B-4286-BD5B-17D28864E6B9}" type="datetimeFigureOut">
              <a:rPr lang="ru-RU" smtClean="0"/>
              <a:pPr/>
              <a:t>11.12.2011</a:t>
            </a:fld>
            <a:endParaRPr lang="ru-RU"/>
          </a:p>
        </p:txBody>
      </p:sp>
      <p:sp>
        <p:nvSpPr>
          <p:cNvPr id="9" name="Номер слайда 8"/>
          <p:cNvSpPr>
            <a:spLocks noGrp="1"/>
          </p:cNvSpPr>
          <p:nvPr>
            <p:ph type="sldNum" sz="quarter" idx="15"/>
          </p:nvPr>
        </p:nvSpPr>
        <p:spPr/>
        <p:txBody>
          <a:bodyPr rtlCol="0"/>
          <a:lstStyle/>
          <a:p>
            <a:fld id="{3FC7B024-EABE-4A84-8BDC-7506318804C1}"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D0BE2B16-F42B-4286-BD5B-17D28864E6B9}" type="datetimeFigureOut">
              <a:rPr lang="ru-RU" smtClean="0"/>
              <a:pPr/>
              <a:t>11.12.2011</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3FC7B024-EABE-4A84-8BDC-7506318804C1}"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D0BE2B16-F42B-4286-BD5B-17D28864E6B9}" type="datetimeFigureOut">
              <a:rPr lang="ru-RU" smtClean="0"/>
              <a:pPr/>
              <a:t>11.12.2011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FC7B024-EABE-4A84-8BDC-7506318804C1}" type="slidenum">
              <a:rPr lang="ru-RU" smtClean="0"/>
              <a:pPr/>
              <a:t>‹#›</a:t>
            </a:fld>
            <a:endParaRPr lang="ru-RU"/>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D0BE2B16-F42B-4286-BD5B-17D28864E6B9}" type="datetimeFigureOut">
              <a:rPr lang="ru-RU" smtClean="0"/>
              <a:pPr/>
              <a:t>11.12.2011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FC7B024-EABE-4A84-8BDC-7506318804C1}" type="slidenum">
              <a:rPr lang="ru-RU" smtClean="0"/>
              <a:pPr/>
              <a:t>‹#›</a:t>
            </a:fld>
            <a:endParaRPr lang="ru-RU"/>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D0BE2B16-F42B-4286-BD5B-17D28864E6B9}" type="datetimeFigureOut">
              <a:rPr lang="ru-RU" smtClean="0"/>
              <a:pPr/>
              <a:t>11.12.2011</a:t>
            </a:fld>
            <a:endParaRPr lang="ru-RU"/>
          </a:p>
        </p:txBody>
      </p:sp>
      <p:sp>
        <p:nvSpPr>
          <p:cNvPr id="7" name="Номер слайда 6"/>
          <p:cNvSpPr>
            <a:spLocks noGrp="1"/>
          </p:cNvSpPr>
          <p:nvPr>
            <p:ph type="sldNum" sz="quarter" idx="11"/>
          </p:nvPr>
        </p:nvSpPr>
        <p:spPr/>
        <p:txBody>
          <a:bodyPr rtlCol="0"/>
          <a:lstStyle/>
          <a:p>
            <a:fld id="{3FC7B024-EABE-4A84-8BDC-7506318804C1}"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0BE2B16-F42B-4286-BD5B-17D28864E6B9}" type="datetimeFigureOut">
              <a:rPr lang="ru-RU" smtClean="0"/>
              <a:pPr/>
              <a:t>11.12.2011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FC7B024-EABE-4A84-8BDC-7506318804C1}"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D0BE2B16-F42B-4286-BD5B-17D28864E6B9}" type="datetimeFigureOut">
              <a:rPr lang="ru-RU" smtClean="0"/>
              <a:pPr/>
              <a:t>11.12.2011</a:t>
            </a:fld>
            <a:endParaRPr lang="ru-RU"/>
          </a:p>
        </p:txBody>
      </p:sp>
      <p:sp>
        <p:nvSpPr>
          <p:cNvPr id="22" name="Номер слайда 21"/>
          <p:cNvSpPr>
            <a:spLocks noGrp="1"/>
          </p:cNvSpPr>
          <p:nvPr>
            <p:ph type="sldNum" sz="quarter" idx="15"/>
          </p:nvPr>
        </p:nvSpPr>
        <p:spPr/>
        <p:txBody>
          <a:bodyPr rtlCol="0"/>
          <a:lstStyle/>
          <a:p>
            <a:fld id="{3FC7B024-EABE-4A84-8BDC-7506318804C1}"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D0BE2B16-F42B-4286-BD5B-17D28864E6B9}" type="datetimeFigureOut">
              <a:rPr lang="ru-RU" smtClean="0"/>
              <a:pPr/>
              <a:t>11.12.2011</a:t>
            </a:fld>
            <a:endParaRPr lang="ru-RU"/>
          </a:p>
        </p:txBody>
      </p:sp>
      <p:sp>
        <p:nvSpPr>
          <p:cNvPr id="18" name="Номер слайда 17"/>
          <p:cNvSpPr>
            <a:spLocks noGrp="1"/>
          </p:cNvSpPr>
          <p:nvPr>
            <p:ph type="sldNum" sz="quarter" idx="11"/>
          </p:nvPr>
        </p:nvSpPr>
        <p:spPr/>
        <p:txBody>
          <a:bodyPr rtlCol="0"/>
          <a:lstStyle/>
          <a:p>
            <a:fld id="{3FC7B024-EABE-4A84-8BDC-7506318804C1}"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D0BE2B16-F42B-4286-BD5B-17D28864E6B9}" type="datetimeFigureOut">
              <a:rPr lang="ru-RU" smtClean="0"/>
              <a:pPr/>
              <a:t>11.12.2011</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3FC7B024-EABE-4A84-8BDC-7506318804C1}"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43042" y="214290"/>
            <a:ext cx="7072362" cy="714380"/>
          </a:xfrm>
        </p:spPr>
        <p:txBody>
          <a:bodyPr/>
          <a:lstStyle/>
          <a:p>
            <a:r>
              <a:rPr lang="en-US" dirty="0" smtClean="0">
                <a:latin typeface="Times New Roman"/>
                <a:cs typeface="Times New Roman"/>
              </a:rPr>
              <a:t>“</a:t>
            </a:r>
            <a:r>
              <a:rPr lang="kk-KZ" dirty="0" smtClean="0"/>
              <a:t>Астана медицина университеті</a:t>
            </a:r>
            <a:r>
              <a:rPr lang="en-US" dirty="0" smtClean="0">
                <a:latin typeface="Times New Roman"/>
                <a:cs typeface="Times New Roman"/>
              </a:rPr>
              <a:t>”</a:t>
            </a:r>
            <a:r>
              <a:rPr lang="kk-KZ" dirty="0" smtClean="0">
                <a:latin typeface="Times New Roman"/>
                <a:cs typeface="Times New Roman"/>
              </a:rPr>
              <a:t>АҚ</a:t>
            </a:r>
            <a:endParaRPr lang="ru-RU" dirty="0"/>
          </a:p>
        </p:txBody>
      </p:sp>
      <p:sp>
        <p:nvSpPr>
          <p:cNvPr id="3" name="Подзаголовок 2"/>
          <p:cNvSpPr>
            <a:spLocks noGrp="1"/>
          </p:cNvSpPr>
          <p:nvPr>
            <p:ph type="subTitle" idx="1"/>
          </p:nvPr>
        </p:nvSpPr>
        <p:spPr>
          <a:xfrm>
            <a:off x="1214414" y="1357298"/>
            <a:ext cx="7429552" cy="5072098"/>
          </a:xfrm>
        </p:spPr>
        <p:txBody>
          <a:bodyPr>
            <a:normAutofit/>
          </a:bodyPr>
          <a:lstStyle/>
          <a:p>
            <a:endParaRPr lang="kk-KZ" sz="2400" dirty="0" smtClean="0"/>
          </a:p>
          <a:p>
            <a:endParaRPr lang="kk-KZ" sz="2400" dirty="0" smtClean="0"/>
          </a:p>
          <a:p>
            <a:endParaRPr lang="kk-KZ" sz="2400" dirty="0" smtClean="0"/>
          </a:p>
          <a:p>
            <a:endParaRPr lang="kk-KZ" sz="2400" dirty="0" smtClean="0"/>
          </a:p>
          <a:p>
            <a:r>
              <a:rPr lang="kk-KZ" sz="2400" dirty="0" smtClean="0"/>
              <a:t> Тақырыбы: </a:t>
            </a:r>
            <a:r>
              <a:rPr lang="kk-KZ" sz="2800" i="1" dirty="0" smtClean="0">
                <a:solidFill>
                  <a:schemeClr val="accent3">
                    <a:lumMod val="75000"/>
                  </a:schemeClr>
                </a:solidFill>
              </a:rPr>
              <a:t>Экономикалық әлеуметтану</a:t>
            </a:r>
          </a:p>
          <a:p>
            <a:pPr algn="r"/>
            <a:endParaRPr lang="kk-KZ" sz="2800" i="1" dirty="0" smtClean="0">
              <a:solidFill>
                <a:schemeClr val="accent3">
                  <a:lumMod val="75000"/>
                </a:schemeClr>
              </a:solidFill>
            </a:endParaRPr>
          </a:p>
          <a:p>
            <a:pPr algn="r"/>
            <a:r>
              <a:rPr lang="kk-KZ" sz="2400" i="1" dirty="0" smtClean="0">
                <a:solidFill>
                  <a:schemeClr val="tx1"/>
                </a:solidFill>
              </a:rPr>
              <a:t>Орындаған:Сембаева Г.К.</a:t>
            </a:r>
          </a:p>
          <a:p>
            <a:pPr algn="r"/>
            <a:r>
              <a:rPr lang="kk-KZ" sz="2400" i="1" dirty="0" smtClean="0">
                <a:solidFill>
                  <a:schemeClr val="tx1"/>
                </a:solidFill>
              </a:rPr>
              <a:t>Тексерген:Қалменова Б.Т.</a:t>
            </a:r>
          </a:p>
          <a:p>
            <a:pPr algn="r"/>
            <a:endParaRPr lang="kk-KZ" sz="2400" i="1" dirty="0" smtClean="0">
              <a:solidFill>
                <a:schemeClr val="tx1"/>
              </a:solidFill>
            </a:endParaRPr>
          </a:p>
          <a:p>
            <a:pPr algn="r"/>
            <a:endParaRPr lang="kk-KZ" sz="2400" i="1" dirty="0" smtClean="0">
              <a:solidFill>
                <a:schemeClr val="tx1"/>
              </a:solidFill>
            </a:endParaRPr>
          </a:p>
          <a:p>
            <a:pPr algn="ctr"/>
            <a:r>
              <a:rPr lang="en-US" sz="2400" i="1" dirty="0" smtClean="0">
                <a:solidFill>
                  <a:schemeClr val="tx1"/>
                </a:solidFill>
              </a:rPr>
              <a:t>2011</a:t>
            </a:r>
            <a:r>
              <a:rPr lang="ru-RU" sz="2400" i="1" dirty="0" smtClean="0">
                <a:solidFill>
                  <a:schemeClr val="tx1"/>
                </a:solidFill>
              </a:rPr>
              <a:t> Астана</a:t>
            </a:r>
          </a:p>
          <a:p>
            <a:pPr algn="ctr"/>
            <a:endParaRPr lang="kk-KZ" sz="2400" i="1" dirty="0" smtClean="0">
              <a:solidFill>
                <a:schemeClr val="tx1"/>
              </a:solidFill>
            </a:endParaRPr>
          </a:p>
          <a:p>
            <a:pPr algn="ctr"/>
            <a:endParaRPr lang="ru-RU" sz="2400" i="1" dirty="0">
              <a:solidFill>
                <a:schemeClr val="tx1"/>
              </a:solidFill>
            </a:endParaRPr>
          </a:p>
        </p:txBody>
      </p:sp>
      <p:sp>
        <p:nvSpPr>
          <p:cNvPr id="4" name="Прямоугольник 3"/>
          <p:cNvSpPr/>
          <p:nvPr/>
        </p:nvSpPr>
        <p:spPr>
          <a:xfrm>
            <a:off x="1285852" y="1857364"/>
            <a:ext cx="7143800" cy="1200329"/>
          </a:xfrm>
          <a:prstGeom prst="rect">
            <a:avLst/>
          </a:prstGeom>
          <a:noFill/>
        </p:spPr>
        <p:txBody>
          <a:bodyPr wrap="square" lIns="91440" tIns="45720" rIns="91440" bIns="45720">
            <a:spAutoFit/>
          </a:bodyPr>
          <a:lstStyle/>
          <a:p>
            <a:pPr algn="ctr"/>
            <a:r>
              <a:rPr lang="kk-KZ" sz="72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Презентация</a:t>
            </a:r>
            <a:endParaRPr lang="ru-RU" sz="72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428604"/>
            <a:ext cx="8043890" cy="6045348"/>
          </a:xfrm>
        </p:spPr>
        <p:txBody>
          <a:bodyPr>
            <a:normAutofit fontScale="85000" lnSpcReduction="20000"/>
          </a:bodyPr>
          <a:lstStyle/>
          <a:p>
            <a:r>
              <a:rPr lang="ru-RU" b="1" dirty="0" smtClean="0"/>
              <a:t>Огюст Конт</a:t>
            </a:r>
            <a:r>
              <a:rPr lang="ru-RU" dirty="0" smtClean="0"/>
              <a:t> (1798 - 1857) - француз </a:t>
            </a:r>
            <a:r>
              <a:rPr lang="ru-RU" dirty="0" err="1" smtClean="0"/>
              <a:t>социологы</a:t>
            </a:r>
            <a:r>
              <a:rPr lang="ru-RU" dirty="0" smtClean="0"/>
              <a:t> </a:t>
            </a:r>
            <a:r>
              <a:rPr lang="ru-RU" dirty="0" err="1" smtClean="0"/>
              <a:t>және </a:t>
            </a:r>
            <a:r>
              <a:rPr lang="ru-RU" dirty="0" smtClean="0"/>
              <a:t>философы. </a:t>
            </a:r>
            <a:r>
              <a:rPr lang="ru-RU" dirty="0" err="1" smtClean="0"/>
              <a:t>Ол</a:t>
            </a:r>
            <a:r>
              <a:rPr lang="ru-RU" dirty="0" smtClean="0"/>
              <a:t> </a:t>
            </a:r>
            <a:r>
              <a:rPr lang="ru-RU" dirty="0" err="1" smtClean="0"/>
              <a:t>дәстүрлі философиядағы дерексіз</a:t>
            </a:r>
            <a:r>
              <a:rPr lang="ru-RU" dirty="0" smtClean="0"/>
              <a:t> </a:t>
            </a:r>
            <a:r>
              <a:rPr lang="ru-RU" dirty="0" err="1" smtClean="0"/>
              <a:t>конструкциялар</a:t>
            </a:r>
            <a:r>
              <a:rPr lang="ru-RU" dirty="0" smtClean="0"/>
              <a:t> мен </a:t>
            </a:r>
            <a:r>
              <a:rPr lang="ru-RU" dirty="0" err="1" smtClean="0"/>
              <a:t>заңдық ойлардағы шашыраңқы эмпирикалық байытуларға қарағанда қоғамдық өмірдегі диахроникалық және синхроникалық аспектілердегі</a:t>
            </a:r>
            <a:r>
              <a:rPr lang="ru-RU" dirty="0" smtClean="0"/>
              <a:t> </a:t>
            </a:r>
            <a:r>
              <a:rPr lang="ru-RU" dirty="0" err="1" smtClean="0"/>
              <a:t>құбылыстарды ғылыми зерттеп</a:t>
            </a:r>
            <a:r>
              <a:rPr lang="ru-RU" dirty="0" smtClean="0"/>
              <a:t> </a:t>
            </a:r>
            <a:r>
              <a:rPr lang="ru-RU" dirty="0" err="1" smtClean="0"/>
              <a:t>білуді</a:t>
            </a:r>
            <a:r>
              <a:rPr lang="ru-RU" dirty="0" smtClean="0"/>
              <a:t> </a:t>
            </a:r>
            <a:r>
              <a:rPr lang="ru-RU" dirty="0" err="1" smtClean="0"/>
              <a:t>ескере</a:t>
            </a:r>
            <a:r>
              <a:rPr lang="ru-RU" dirty="0" smtClean="0"/>
              <a:t> </a:t>
            </a:r>
            <a:r>
              <a:rPr lang="ru-RU" dirty="0" err="1" smtClean="0"/>
              <a:t>отырып</a:t>
            </a:r>
            <a:r>
              <a:rPr lang="ru-RU" dirty="0" smtClean="0"/>
              <a:t> “социология” </a:t>
            </a:r>
            <a:r>
              <a:rPr lang="ru-RU" dirty="0" err="1" smtClean="0"/>
              <a:t>ұғымын енгізді</a:t>
            </a:r>
            <a:r>
              <a:rPr lang="ru-RU" dirty="0" smtClean="0"/>
              <a:t>.</a:t>
            </a:r>
          </a:p>
          <a:p>
            <a:r>
              <a:rPr lang="ru-RU" dirty="0" smtClean="0"/>
              <a:t>О.Конт </a:t>
            </a:r>
            <a:r>
              <a:rPr lang="ru-RU" dirty="0" err="1" smtClean="0"/>
              <a:t>қазіргі заманды</a:t>
            </a:r>
            <a:r>
              <a:rPr lang="ru-RU" dirty="0" smtClean="0"/>
              <a:t> </a:t>
            </a:r>
            <a:r>
              <a:rPr lang="ru-RU" dirty="0" err="1" smtClean="0"/>
              <a:t>анықтап-тануға талпыныс</a:t>
            </a:r>
            <a:r>
              <a:rPr lang="ru-RU" dirty="0" smtClean="0"/>
              <a:t> </a:t>
            </a:r>
            <a:r>
              <a:rPr lang="ru-RU" dirty="0" err="1" smtClean="0"/>
              <a:t>жасап</a:t>
            </a:r>
            <a:r>
              <a:rPr lang="ru-RU" dirty="0" smtClean="0"/>
              <a:t> </a:t>
            </a:r>
            <a:r>
              <a:rPr lang="ru-RU" dirty="0" err="1" smtClean="0"/>
              <a:t>көрді</a:t>
            </a:r>
            <a:r>
              <a:rPr lang="ru-RU" dirty="0" smtClean="0"/>
              <a:t>. </a:t>
            </a:r>
            <a:r>
              <a:rPr lang="ru-RU" dirty="0" err="1" smtClean="0"/>
              <a:t>Ол</a:t>
            </a:r>
            <a:r>
              <a:rPr lang="ru-RU" dirty="0" smtClean="0"/>
              <a:t> </a:t>
            </a:r>
            <a:r>
              <a:rPr lang="ru-RU" dirty="0" err="1" smtClean="0"/>
              <a:t>жаңа әлеуметтік тәртіптің бірқатар ерекшеліктеріне</a:t>
            </a:r>
            <a:r>
              <a:rPr lang="ru-RU" dirty="0" smtClean="0"/>
              <a:t> </a:t>
            </a:r>
            <a:r>
              <a:rPr lang="ru-RU" dirty="0" err="1" smtClean="0"/>
              <a:t>көңіл аударды</a:t>
            </a:r>
            <a:r>
              <a:rPr lang="ru-RU" dirty="0" smtClean="0"/>
              <a:t>: 1) </a:t>
            </a:r>
            <a:r>
              <a:rPr lang="ru-RU" dirty="0" err="1" smtClean="0"/>
              <a:t>еркін</a:t>
            </a:r>
            <a:r>
              <a:rPr lang="ru-RU" dirty="0" smtClean="0"/>
              <a:t> </a:t>
            </a:r>
            <a:r>
              <a:rPr lang="ru-RU" dirty="0" err="1" smtClean="0"/>
              <a:t>кәсіпкерлік </a:t>
            </a:r>
            <a:r>
              <a:rPr lang="ru-RU" dirty="0" smtClean="0"/>
              <a:t>пен </a:t>
            </a:r>
            <a:r>
              <a:rPr lang="ru-RU" dirty="0" err="1" smtClean="0"/>
              <a:t>бәсекелестікке негізделген</a:t>
            </a:r>
            <a:r>
              <a:rPr lang="ru-RU" dirty="0" smtClean="0"/>
              <a:t> </a:t>
            </a:r>
            <a:r>
              <a:rPr lang="ru-RU" dirty="0" err="1" smtClean="0"/>
              <a:t>экономикалық жүйенің қалыптасуы</a:t>
            </a:r>
            <a:r>
              <a:rPr lang="ru-RU" dirty="0" smtClean="0"/>
              <a:t>; 2) </a:t>
            </a:r>
            <a:r>
              <a:rPr lang="ru-RU" dirty="0" err="1" smtClean="0"/>
              <a:t>жұмыс күшінің қалады шоғырлануы</a:t>
            </a:r>
            <a:r>
              <a:rPr lang="ru-RU" dirty="0" smtClean="0"/>
              <a:t>; 3) </a:t>
            </a:r>
            <a:r>
              <a:rPr lang="ru-RU" dirty="0" err="1" smtClean="0"/>
              <a:t>өндірісте ғылым </a:t>
            </a:r>
            <a:r>
              <a:rPr lang="ru-RU" dirty="0" smtClean="0"/>
              <a:t>мен </a:t>
            </a:r>
            <a:r>
              <a:rPr lang="ru-RU" dirty="0" err="1" smtClean="0"/>
              <a:t>техниканың жетістіктерін</a:t>
            </a:r>
            <a:r>
              <a:rPr lang="ru-RU" dirty="0" smtClean="0"/>
              <a:t> </a:t>
            </a:r>
            <a:r>
              <a:rPr lang="ru-RU" dirty="0" err="1" smtClean="0"/>
              <a:t>пайдалану</a:t>
            </a:r>
            <a:r>
              <a:rPr lang="ru-RU" dirty="0" smtClean="0"/>
              <a:t>; 4) </a:t>
            </a:r>
            <a:r>
              <a:rPr lang="ru-RU" dirty="0" err="1" smtClean="0"/>
              <a:t>басшылар</a:t>
            </a:r>
            <a:r>
              <a:rPr lang="ru-RU" dirty="0" smtClean="0"/>
              <a:t> мен </a:t>
            </a:r>
            <a:r>
              <a:rPr lang="ru-RU" dirty="0" err="1" smtClean="0"/>
              <a:t>жалдамалы</a:t>
            </a:r>
            <a:r>
              <a:rPr lang="ru-RU" dirty="0" smtClean="0"/>
              <a:t> </a:t>
            </a:r>
            <a:r>
              <a:rPr lang="ru-RU" dirty="0" err="1" smtClean="0"/>
              <a:t>жұмысшылар арасында</a:t>
            </a:r>
            <a:r>
              <a:rPr lang="ru-RU" dirty="0" smtClean="0"/>
              <a:t> </a:t>
            </a:r>
            <a:r>
              <a:rPr lang="ru-RU" dirty="0" err="1" smtClean="0"/>
              <a:t>жасырын</a:t>
            </a:r>
            <a:r>
              <a:rPr lang="ru-RU" dirty="0" smtClean="0"/>
              <a:t> </a:t>
            </a:r>
            <a:r>
              <a:rPr lang="ru-RU" dirty="0" err="1" smtClean="0"/>
              <a:t>немесе</a:t>
            </a:r>
            <a:r>
              <a:rPr lang="ru-RU" dirty="0" smtClean="0"/>
              <a:t> </a:t>
            </a:r>
            <a:r>
              <a:rPr lang="ru-RU" dirty="0" err="1" smtClean="0"/>
              <a:t>ашық қарама-қарсылықтың пайда</a:t>
            </a:r>
            <a:r>
              <a:rPr lang="ru-RU" dirty="0" smtClean="0"/>
              <a:t> </a:t>
            </a:r>
            <a:r>
              <a:rPr lang="ru-RU" dirty="0" err="1" smtClean="0"/>
              <a:t>болуы</a:t>
            </a:r>
            <a:r>
              <a:rPr lang="ru-RU" dirty="0" smtClean="0"/>
              <a:t>; 5) </a:t>
            </a:r>
            <a:r>
              <a:rPr lang="ru-RU" dirty="0" err="1" smtClean="0"/>
              <a:t>әлеуметтік теңсіздіктің күшейе түсуі</a:t>
            </a:r>
            <a:r>
              <a:rPr lang="ru-RU" dirty="0" smtClean="0"/>
              <a:t>; 6) </a:t>
            </a:r>
            <a:r>
              <a:rPr lang="ru-RU" dirty="0" err="1" smtClean="0"/>
              <a:t>табыс</a:t>
            </a:r>
            <a:r>
              <a:rPr lang="ru-RU" dirty="0" smtClean="0"/>
              <a:t> </a:t>
            </a:r>
            <a:r>
              <a:rPr lang="ru-RU" dirty="0" err="1" smtClean="0"/>
              <a:t>табуға бағыт ұстану</a:t>
            </a:r>
            <a:r>
              <a:rPr lang="ru-RU" dirty="0" smtClean="0"/>
              <a:t>.</a:t>
            </a:r>
          </a:p>
          <a:p>
            <a:r>
              <a:rPr lang="ru-RU" dirty="0" smtClean="0"/>
              <a:t>Конт </a:t>
            </a:r>
            <a:r>
              <a:rPr lang="ru-RU" dirty="0" err="1" smtClean="0"/>
              <a:t>индустриалдық қоғам </a:t>
            </a:r>
            <a:r>
              <a:rPr lang="ru-RU" dirty="0" smtClean="0"/>
              <a:t>мен </a:t>
            </a:r>
            <a:r>
              <a:rPr lang="ru-RU" dirty="0" err="1" smtClean="0"/>
              <a:t>өндірістің адамға және мәдениетке әсер ету</a:t>
            </a:r>
            <a:r>
              <a:rPr lang="ru-RU" dirty="0" smtClean="0"/>
              <a:t> </a:t>
            </a:r>
            <a:r>
              <a:rPr lang="ru-RU" dirty="0" err="1" smtClean="0"/>
              <a:t>теориясын</a:t>
            </a:r>
            <a:r>
              <a:rPr lang="ru-RU" dirty="0" smtClean="0"/>
              <a:t> </a:t>
            </a:r>
            <a:r>
              <a:rPr lang="ru-RU" dirty="0" err="1" smtClean="0"/>
              <a:t>дамытты</a:t>
            </a:r>
            <a:r>
              <a:rPr lang="ru-RU" dirty="0" smtClean="0"/>
              <a:t>. </a:t>
            </a:r>
            <a:r>
              <a:rPr lang="ru-RU" dirty="0" err="1" smtClean="0"/>
              <a:t>Оның теориясы</a:t>
            </a:r>
            <a:r>
              <a:rPr lang="ru-RU" dirty="0" smtClean="0"/>
              <a:t> </a:t>
            </a:r>
            <a:r>
              <a:rPr lang="ru-RU" dirty="0" err="1" smtClean="0"/>
              <a:t>бойынша</a:t>
            </a:r>
            <a:r>
              <a:rPr lang="ru-RU" dirty="0" smtClean="0"/>
              <a:t> </a:t>
            </a:r>
            <a:r>
              <a:rPr lang="ru-RU" dirty="0" err="1" smtClean="0"/>
              <a:t>өндіруші </a:t>
            </a:r>
            <a:r>
              <a:rPr lang="ru-RU" dirty="0" smtClean="0"/>
              <a:t>мен </a:t>
            </a:r>
            <a:r>
              <a:rPr lang="ru-RU" dirty="0" err="1" smtClean="0"/>
              <a:t>ойлап</a:t>
            </a:r>
            <a:r>
              <a:rPr lang="ru-RU" dirty="0" smtClean="0"/>
              <a:t> </a:t>
            </a:r>
            <a:r>
              <a:rPr lang="ru-RU" dirty="0" err="1" smtClean="0"/>
              <a:t>табушының түйсігі өрлеуді тудырады</a:t>
            </a:r>
            <a:r>
              <a:rPr lang="ru-RU" dirty="0" smtClean="0"/>
              <a:t>. </a:t>
            </a:r>
            <a:r>
              <a:rPr lang="ru-RU" dirty="0" err="1" smtClean="0"/>
              <a:t>Өндірістің дамуы</a:t>
            </a:r>
            <a:r>
              <a:rPr lang="ru-RU" dirty="0" smtClean="0"/>
              <a:t> </a:t>
            </a:r>
            <a:r>
              <a:rPr lang="ru-RU" dirty="0" err="1" smtClean="0"/>
              <a:t>адамның өмір сүруін жеңілдетіп қана қоймай, сонымен</a:t>
            </a:r>
            <a:r>
              <a:rPr lang="ru-RU" dirty="0" smtClean="0"/>
              <a:t> </a:t>
            </a:r>
            <a:r>
              <a:rPr lang="ru-RU" dirty="0" err="1" smtClean="0"/>
              <a:t>бірге</a:t>
            </a:r>
            <a:r>
              <a:rPr lang="ru-RU" dirty="0" smtClean="0"/>
              <a:t> </a:t>
            </a:r>
            <a:r>
              <a:rPr lang="ru-RU" dirty="0" err="1" smtClean="0"/>
              <a:t>тұлғаны жоққа шығарады және әлеуметтік тәртіпті бұзады.</a:t>
            </a:r>
            <a:endParaRPr lang="ru-RU" dirty="0" smtClean="0"/>
          </a:p>
          <a:p>
            <a:pPr>
              <a:buNone/>
            </a:pPr>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214290"/>
            <a:ext cx="8258204" cy="6429420"/>
          </a:xfrm>
        </p:spPr>
        <p:txBody>
          <a:bodyPr>
            <a:normAutofit fontScale="70000" lnSpcReduction="20000"/>
          </a:bodyPr>
          <a:lstStyle/>
          <a:p>
            <a:r>
              <a:rPr lang="ru-RU" b="1" dirty="0" smtClean="0"/>
              <a:t>Карл Маркс</a:t>
            </a:r>
            <a:r>
              <a:rPr lang="ru-RU" dirty="0" smtClean="0"/>
              <a:t> </a:t>
            </a:r>
            <a:r>
              <a:rPr lang="ru-RU" sz="2600" dirty="0" smtClean="0"/>
              <a:t>(1818 - 1883) - </a:t>
            </a:r>
            <a:r>
              <a:rPr lang="ru-RU" sz="2600" dirty="0" err="1" smtClean="0"/>
              <a:t>неміс</a:t>
            </a:r>
            <a:r>
              <a:rPr lang="ru-RU" sz="2600" dirty="0" smtClean="0"/>
              <a:t> </a:t>
            </a:r>
            <a:r>
              <a:rPr lang="ru-RU" sz="2600" dirty="0" err="1" smtClean="0"/>
              <a:t>социологы</a:t>
            </a:r>
            <a:r>
              <a:rPr lang="ru-RU" sz="2600" dirty="0" smtClean="0"/>
              <a:t>, философы </a:t>
            </a:r>
            <a:r>
              <a:rPr lang="ru-RU" sz="2600" dirty="0" err="1" smtClean="0"/>
              <a:t>және экономисі</a:t>
            </a:r>
            <a:r>
              <a:rPr lang="ru-RU" sz="2600" dirty="0" smtClean="0"/>
              <a:t>. </a:t>
            </a:r>
            <a:r>
              <a:rPr lang="ru-RU" sz="2600" dirty="0" err="1" smtClean="0"/>
              <a:t>Ол</a:t>
            </a:r>
            <a:r>
              <a:rPr lang="ru-RU" sz="2600" dirty="0" smtClean="0"/>
              <a:t> </a:t>
            </a:r>
            <a:r>
              <a:rPr lang="ru-RU" sz="2600" dirty="0" err="1" smtClean="0"/>
              <a:t>жасаған қазіргі заманғы капиталистік</a:t>
            </a:r>
            <a:r>
              <a:rPr lang="ru-RU" sz="2600" dirty="0" smtClean="0"/>
              <a:t> </a:t>
            </a:r>
            <a:r>
              <a:rPr lang="ru-RU" sz="2600" dirty="0" err="1" smtClean="0"/>
              <a:t>қоғамның бейнесі</a:t>
            </a:r>
            <a:r>
              <a:rPr lang="ru-RU" sz="2600" dirty="0" smtClean="0"/>
              <a:t> </a:t>
            </a:r>
            <a:r>
              <a:rPr lang="ru-RU" sz="2600" dirty="0" err="1" smtClean="0"/>
              <a:t>кең тарады</a:t>
            </a:r>
            <a:r>
              <a:rPr lang="ru-RU" sz="2600" dirty="0" smtClean="0"/>
              <a:t>. Маркс </a:t>
            </a:r>
            <a:r>
              <a:rPr lang="ru-RU" sz="2600" dirty="0" err="1" smtClean="0"/>
              <a:t>капитализмге</a:t>
            </a:r>
            <a:r>
              <a:rPr lang="ru-RU" sz="2600" dirty="0" smtClean="0"/>
              <a:t> </a:t>
            </a:r>
            <a:r>
              <a:rPr lang="ru-RU" sz="2600" dirty="0" err="1" smtClean="0"/>
              <a:t>күшті сыни</a:t>
            </a:r>
            <a:r>
              <a:rPr lang="ru-RU" sz="2600" dirty="0" smtClean="0"/>
              <a:t> </a:t>
            </a:r>
            <a:r>
              <a:rPr lang="ru-RU" sz="2600" dirty="0" err="1" smtClean="0"/>
              <a:t>және идеологиялық сипат</a:t>
            </a:r>
            <a:r>
              <a:rPr lang="ru-RU" sz="2600" dirty="0" smtClean="0"/>
              <a:t> </a:t>
            </a:r>
            <a:r>
              <a:rPr lang="ru-RU" sz="2600" dirty="0" err="1" smtClean="0"/>
              <a:t>берді</a:t>
            </a:r>
            <a:r>
              <a:rPr lang="ru-RU" sz="2600" dirty="0" smtClean="0"/>
              <a:t>.</a:t>
            </a:r>
          </a:p>
          <a:p>
            <a:r>
              <a:rPr lang="ru-RU" sz="2600" dirty="0" smtClean="0"/>
              <a:t>Маркс </a:t>
            </a:r>
            <a:r>
              <a:rPr lang="ru-RU" sz="2600" dirty="0" err="1" smtClean="0"/>
              <a:t>көтерген ең танымал</a:t>
            </a:r>
            <a:r>
              <a:rPr lang="ru-RU" sz="2600" dirty="0" smtClean="0"/>
              <a:t> </a:t>
            </a:r>
            <a:r>
              <a:rPr lang="ru-RU" sz="2600" dirty="0" err="1" smtClean="0"/>
              <a:t>тақырып </a:t>
            </a:r>
            <a:r>
              <a:rPr lang="ru-RU" sz="2600" dirty="0" smtClean="0"/>
              <a:t>“</a:t>
            </a:r>
            <a:r>
              <a:rPr lang="ru-RU" sz="2600" dirty="0" err="1" smtClean="0"/>
              <a:t>жатсыну</a:t>
            </a:r>
            <a:r>
              <a:rPr lang="ru-RU" sz="2600" dirty="0" smtClean="0"/>
              <a:t>” </a:t>
            </a:r>
            <a:r>
              <a:rPr lang="ru-RU" sz="2600" dirty="0" err="1" smtClean="0"/>
              <a:t>болып</a:t>
            </a:r>
            <a:r>
              <a:rPr lang="ru-RU" sz="2600" dirty="0" smtClean="0"/>
              <a:t> </a:t>
            </a:r>
            <a:r>
              <a:rPr lang="ru-RU" sz="2600" dirty="0" err="1" smtClean="0"/>
              <a:t>табылады</a:t>
            </a:r>
            <a:r>
              <a:rPr lang="ru-RU" sz="2600" dirty="0" smtClean="0"/>
              <a:t>. </a:t>
            </a:r>
            <a:r>
              <a:rPr lang="ru-RU" sz="2600" dirty="0" err="1" smtClean="0"/>
              <a:t>Маркстың пайымдауынша</a:t>
            </a:r>
            <a:r>
              <a:rPr lang="ru-RU" sz="2600" dirty="0" smtClean="0"/>
              <a:t>, </a:t>
            </a:r>
            <a:r>
              <a:rPr lang="ru-RU" sz="2600" dirty="0" err="1" smtClean="0"/>
              <a:t>адамдар</a:t>
            </a:r>
            <a:r>
              <a:rPr lang="ru-RU" sz="2600" dirty="0" smtClean="0"/>
              <a:t> </a:t>
            </a:r>
            <a:r>
              <a:rPr lang="ru-RU" sz="2600" dirty="0" err="1" smtClean="0"/>
              <a:t>табиғатынан еркін</a:t>
            </a:r>
            <a:r>
              <a:rPr lang="ru-RU" sz="2600" dirty="0" smtClean="0"/>
              <a:t>, </a:t>
            </a:r>
            <a:r>
              <a:rPr lang="ru-RU" sz="2600" dirty="0" err="1" smtClean="0"/>
              <a:t>үйір және жасампаздыққа бейім</a:t>
            </a:r>
            <a:r>
              <a:rPr lang="ru-RU" sz="2600" dirty="0" smtClean="0"/>
              <a:t>. </a:t>
            </a:r>
            <a:r>
              <a:rPr lang="ru-RU" sz="2600" dirty="0" err="1" smtClean="0"/>
              <a:t>Алайда</a:t>
            </a:r>
            <a:r>
              <a:rPr lang="ru-RU" sz="2600" dirty="0" smtClean="0"/>
              <a:t>, </a:t>
            </a:r>
            <a:r>
              <a:rPr lang="ru-RU" sz="2600" dirty="0" err="1" smtClean="0"/>
              <a:t>адамның табиғи мүмкіндіктерінің көрінуіне кедергі</a:t>
            </a:r>
            <a:r>
              <a:rPr lang="ru-RU" sz="2600" dirty="0" smtClean="0"/>
              <a:t> </a:t>
            </a:r>
            <a:r>
              <a:rPr lang="ru-RU" sz="2600" dirty="0" err="1" smtClean="0"/>
              <a:t>болатын</a:t>
            </a:r>
            <a:r>
              <a:rPr lang="ru-RU" sz="2600" dirty="0" smtClean="0"/>
              <a:t> </a:t>
            </a:r>
            <a:r>
              <a:rPr lang="ru-RU" sz="2600" dirty="0" err="1" smtClean="0"/>
              <a:t>белгілі</a:t>
            </a:r>
            <a:r>
              <a:rPr lang="ru-RU" sz="2600" dirty="0" smtClean="0"/>
              <a:t> </a:t>
            </a:r>
            <a:r>
              <a:rPr lang="ru-RU" sz="2600" dirty="0" err="1" smtClean="0"/>
              <a:t>бір</a:t>
            </a:r>
            <a:r>
              <a:rPr lang="ru-RU" sz="2600" dirty="0" smtClean="0"/>
              <a:t> </a:t>
            </a:r>
            <a:r>
              <a:rPr lang="ru-RU" sz="2600" dirty="0" err="1" smtClean="0"/>
              <a:t>тарихи</a:t>
            </a:r>
            <a:r>
              <a:rPr lang="ru-RU" sz="2600" dirty="0" smtClean="0"/>
              <a:t> </a:t>
            </a:r>
            <a:r>
              <a:rPr lang="ru-RU" sz="2600" dirty="0" err="1" smtClean="0"/>
              <a:t>жағдайлар туатын</a:t>
            </a:r>
            <a:r>
              <a:rPr lang="ru-RU" sz="2600" dirty="0" smtClean="0"/>
              <a:t> </a:t>
            </a:r>
            <a:r>
              <a:rPr lang="ru-RU" sz="2600" dirty="0" err="1" smtClean="0"/>
              <a:t>болса</a:t>
            </a:r>
            <a:r>
              <a:rPr lang="ru-RU" sz="2600" dirty="0" smtClean="0"/>
              <a:t>, </a:t>
            </a:r>
            <a:r>
              <a:rPr lang="ru-RU" sz="2600" dirty="0" err="1" smtClean="0"/>
              <a:t>онда</a:t>
            </a:r>
            <a:r>
              <a:rPr lang="ru-RU" sz="2600" dirty="0" smtClean="0"/>
              <a:t> </a:t>
            </a:r>
            <a:r>
              <a:rPr lang="ru-RU" sz="2600" dirty="0" err="1" smtClean="0"/>
              <a:t>олар</a:t>
            </a:r>
            <a:r>
              <a:rPr lang="ru-RU" sz="2600" dirty="0" smtClean="0"/>
              <a:t> </a:t>
            </a:r>
            <a:r>
              <a:rPr lang="ru-RU" sz="2600" dirty="0" err="1" smtClean="0"/>
              <a:t>табиғи бейімділіктерінен</a:t>
            </a:r>
            <a:r>
              <a:rPr lang="ru-RU" sz="2600" dirty="0" smtClean="0"/>
              <a:t> </a:t>
            </a:r>
            <a:r>
              <a:rPr lang="ru-RU" sz="2600" dirty="0" err="1" smtClean="0"/>
              <a:t>айырылып</a:t>
            </a:r>
            <a:r>
              <a:rPr lang="ru-RU" sz="2600" dirty="0" smtClean="0"/>
              <a:t> </a:t>
            </a:r>
            <a:r>
              <a:rPr lang="ru-RU" sz="2600" dirty="0" err="1" smtClean="0"/>
              <a:t>қалады.</a:t>
            </a:r>
            <a:r>
              <a:rPr lang="ru-RU" sz="2600" dirty="0" smtClean="0"/>
              <a:t> </a:t>
            </a:r>
            <a:r>
              <a:rPr lang="ru-RU" sz="2600" dirty="0" err="1" smtClean="0"/>
              <a:t>Мұндай парасаттан</a:t>
            </a:r>
            <a:r>
              <a:rPr lang="ru-RU" sz="2600" dirty="0" smtClean="0"/>
              <a:t> </a:t>
            </a:r>
            <a:r>
              <a:rPr lang="ru-RU" sz="2600" dirty="0" err="1" smtClean="0"/>
              <a:t>жұрдай қалатын жағдайлар қоғамдағы барлық топтар</a:t>
            </a:r>
            <a:r>
              <a:rPr lang="ru-RU" sz="2600" dirty="0" smtClean="0"/>
              <a:t> </a:t>
            </a:r>
            <a:r>
              <a:rPr lang="ru-RU" sz="2600" dirty="0" err="1" smtClean="0"/>
              <a:t>тарапынан</a:t>
            </a:r>
            <a:r>
              <a:rPr lang="ru-RU" sz="2600" dirty="0" smtClean="0"/>
              <a:t> </a:t>
            </a:r>
            <a:r>
              <a:rPr lang="ru-RU" sz="2600" dirty="0" err="1" smtClean="0"/>
              <a:t>болады</a:t>
            </a:r>
            <a:r>
              <a:rPr lang="ru-RU" sz="2600" dirty="0" smtClean="0"/>
              <a:t>, </a:t>
            </a:r>
            <a:r>
              <a:rPr lang="ru-RU" sz="2600" dirty="0" err="1" smtClean="0"/>
              <a:t>атап</a:t>
            </a:r>
            <a:r>
              <a:rPr lang="ru-RU" sz="2600" dirty="0" smtClean="0"/>
              <a:t> </a:t>
            </a:r>
            <a:r>
              <a:rPr lang="ru-RU" sz="2600" dirty="0" err="1" smtClean="0"/>
              <a:t>айтқанда қазіргі </a:t>
            </a:r>
            <a:r>
              <a:rPr lang="ru-RU" sz="2600" dirty="0" smtClean="0"/>
              <a:t>капитализм </a:t>
            </a:r>
            <a:r>
              <a:rPr lang="ru-RU" sz="2600" dirty="0" err="1" smtClean="0"/>
              <a:t>көптеген адамдарды</a:t>
            </a:r>
            <a:r>
              <a:rPr lang="ru-RU" sz="2600" dirty="0" smtClean="0"/>
              <a:t> </a:t>
            </a:r>
            <a:r>
              <a:rPr lang="ru-RU" sz="2600" dirty="0" err="1" smtClean="0"/>
              <a:t>тәуелділікке айналдырып</a:t>
            </a:r>
            <a:r>
              <a:rPr lang="ru-RU" sz="2600" dirty="0" smtClean="0"/>
              <a:t>, </a:t>
            </a:r>
            <a:r>
              <a:rPr lang="ru-RU" sz="2600" dirty="0" err="1" smtClean="0"/>
              <a:t>оларды</a:t>
            </a:r>
            <a:r>
              <a:rPr lang="ru-RU" sz="2600" dirty="0" smtClean="0"/>
              <a:t> </a:t>
            </a:r>
            <a:r>
              <a:rPr lang="ru-RU" sz="2600" dirty="0" err="1" smtClean="0"/>
              <a:t>қинап</a:t>
            </a:r>
            <a:r>
              <a:rPr lang="ru-RU" sz="2600" dirty="0" smtClean="0"/>
              <a:t>, </a:t>
            </a:r>
            <a:r>
              <a:rPr lang="ru-RU" sz="2600" dirty="0" err="1" smtClean="0"/>
              <a:t>экономикалық механизмнің жатсынған бөлшегіне айналдырып</a:t>
            </a:r>
            <a:r>
              <a:rPr lang="ru-RU" sz="2600" dirty="0" smtClean="0"/>
              <a:t> </a:t>
            </a:r>
            <a:r>
              <a:rPr lang="ru-RU" sz="2600" dirty="0" err="1" smtClean="0"/>
              <a:t>жіберді</a:t>
            </a:r>
            <a:r>
              <a:rPr lang="ru-RU" sz="2600" dirty="0" smtClean="0"/>
              <a:t>. </a:t>
            </a:r>
            <a:r>
              <a:rPr lang="ru-RU" sz="2600" dirty="0" err="1" smtClean="0"/>
              <a:t>Өз еңбегін және оның өнімін бақылаудан айырылған жұмысшы жатсына</a:t>
            </a:r>
            <a:r>
              <a:rPr lang="ru-RU" sz="2600" dirty="0" smtClean="0"/>
              <a:t> </a:t>
            </a:r>
            <a:r>
              <a:rPr lang="ru-RU" sz="2600" dirty="0" err="1" smtClean="0"/>
              <a:t>бастайды</a:t>
            </a:r>
            <a:r>
              <a:rPr lang="ru-RU" sz="2600" dirty="0" smtClean="0"/>
              <a:t>, </a:t>
            </a:r>
            <a:r>
              <a:rPr lang="ru-RU" sz="2600" dirty="0" err="1" smtClean="0"/>
              <a:t>өз еңбегінен, айналасындағы адамдардан</a:t>
            </a:r>
            <a:r>
              <a:rPr lang="ru-RU" sz="2600" dirty="0" smtClean="0"/>
              <a:t> </a:t>
            </a:r>
            <a:r>
              <a:rPr lang="ru-RU" sz="2600" dirty="0" err="1" smtClean="0"/>
              <a:t>және ақырында өз-өзінен шеттеле</a:t>
            </a:r>
            <a:r>
              <a:rPr lang="ru-RU" sz="2600" dirty="0" smtClean="0"/>
              <a:t> </a:t>
            </a:r>
            <a:r>
              <a:rPr lang="ru-RU" sz="2600" dirty="0" err="1" smtClean="0"/>
              <a:t>бастайды</a:t>
            </a:r>
            <a:r>
              <a:rPr lang="ru-RU" sz="2600" dirty="0" smtClean="0"/>
              <a:t>. Маркс </a:t>
            </a:r>
            <a:r>
              <a:rPr lang="ru-RU" sz="2600" dirty="0" err="1" smtClean="0"/>
              <a:t>атап</a:t>
            </a:r>
            <a:r>
              <a:rPr lang="ru-RU" sz="2600" dirty="0" smtClean="0"/>
              <a:t> </a:t>
            </a:r>
            <a:r>
              <a:rPr lang="ru-RU" sz="2600" dirty="0" err="1" smtClean="0"/>
              <a:t>кеткендей</a:t>
            </a:r>
            <a:r>
              <a:rPr lang="ru-RU" sz="2600" dirty="0" smtClean="0"/>
              <a:t>, </a:t>
            </a:r>
            <a:r>
              <a:rPr lang="ru-RU" sz="2600" dirty="0" err="1" smtClean="0"/>
              <a:t>жұмысшы еңбек процесінде</a:t>
            </a:r>
            <a:r>
              <a:rPr lang="ru-RU" sz="2600" dirty="0" smtClean="0"/>
              <a:t> </a:t>
            </a:r>
            <a:r>
              <a:rPr lang="ru-RU" sz="2600" dirty="0" err="1" smtClean="0"/>
              <a:t>өзін орнықтыра алмайды</a:t>
            </a:r>
            <a:r>
              <a:rPr lang="ru-RU" sz="2600" dirty="0" smtClean="0"/>
              <a:t>. </a:t>
            </a:r>
            <a:r>
              <a:rPr lang="ru-RU" sz="2600" dirty="0" err="1" smtClean="0"/>
              <a:t>Керісінше</a:t>
            </a:r>
            <a:r>
              <a:rPr lang="ru-RU" sz="2600" dirty="0" smtClean="0"/>
              <a:t>, </a:t>
            </a:r>
            <a:r>
              <a:rPr lang="ru-RU" sz="2600" dirty="0" err="1" smtClean="0"/>
              <a:t>өзін жоққа шығарып, бақытты емес</a:t>
            </a:r>
            <a:r>
              <a:rPr lang="ru-RU" sz="2600" dirty="0" smtClean="0"/>
              <a:t>, </a:t>
            </a:r>
            <a:r>
              <a:rPr lang="ru-RU" sz="2600" dirty="0" err="1" smtClean="0"/>
              <a:t>бақытсыз деп</a:t>
            </a:r>
            <a:r>
              <a:rPr lang="ru-RU" sz="2600" dirty="0" smtClean="0"/>
              <a:t> </a:t>
            </a:r>
            <a:r>
              <a:rPr lang="ru-RU" sz="2600" dirty="0" err="1" smtClean="0"/>
              <a:t>санайды</a:t>
            </a:r>
            <a:r>
              <a:rPr lang="ru-RU" sz="2600" dirty="0" smtClean="0"/>
              <a:t>. </a:t>
            </a:r>
            <a:r>
              <a:rPr lang="ru-RU" sz="2600" dirty="0" err="1" smtClean="0"/>
              <a:t>Ол</a:t>
            </a:r>
            <a:r>
              <a:rPr lang="ru-RU" sz="2600" dirty="0" smtClean="0"/>
              <a:t> </a:t>
            </a:r>
            <a:r>
              <a:rPr lang="ru-RU" sz="2600" dirty="0" err="1" smtClean="0"/>
              <a:t>үшін </a:t>
            </a:r>
            <a:r>
              <a:rPr lang="ru-RU" sz="2600" dirty="0" smtClean="0"/>
              <a:t>- </a:t>
            </a:r>
            <a:r>
              <a:rPr lang="ru-RU" sz="2600" dirty="0" err="1" smtClean="0"/>
              <a:t>еңбек дене</a:t>
            </a:r>
            <a:r>
              <a:rPr lang="ru-RU" sz="2600" dirty="0" smtClean="0"/>
              <a:t> </a:t>
            </a:r>
            <a:r>
              <a:rPr lang="ru-RU" sz="2600" dirty="0" err="1" smtClean="0"/>
              <a:t>және ақыл-ой күштерінің еркін</a:t>
            </a:r>
            <a:r>
              <a:rPr lang="ru-RU" sz="2600" dirty="0" smtClean="0"/>
              <a:t> </a:t>
            </a:r>
            <a:r>
              <a:rPr lang="ru-RU" sz="2600" dirty="0" err="1" smtClean="0"/>
              <a:t>ойыны</a:t>
            </a:r>
            <a:r>
              <a:rPr lang="ru-RU" sz="2600" dirty="0" smtClean="0"/>
              <a:t> </a:t>
            </a:r>
            <a:r>
              <a:rPr lang="ru-RU" sz="2600" dirty="0" err="1" smtClean="0"/>
              <a:t>емес</a:t>
            </a:r>
            <a:r>
              <a:rPr lang="ru-RU" sz="2600" dirty="0" smtClean="0"/>
              <a:t>, </a:t>
            </a:r>
            <a:r>
              <a:rPr lang="ru-RU" sz="2600" dirty="0" err="1" smtClean="0"/>
              <a:t>қаны </a:t>
            </a:r>
            <a:r>
              <a:rPr lang="ru-RU" sz="2600" dirty="0" smtClean="0"/>
              <a:t>мен </a:t>
            </a:r>
            <a:r>
              <a:rPr lang="ru-RU" sz="2600" dirty="0" err="1" smtClean="0"/>
              <a:t>сүйегін жансыздандыру</a:t>
            </a:r>
            <a:r>
              <a:rPr lang="ru-RU" sz="2600" dirty="0" smtClean="0"/>
              <a:t> </a:t>
            </a:r>
            <a:r>
              <a:rPr lang="ru-RU" sz="2600" dirty="0" err="1" smtClean="0"/>
              <a:t>және сананы</a:t>
            </a:r>
            <a:r>
              <a:rPr lang="ru-RU" sz="2600" dirty="0" smtClean="0"/>
              <a:t> </a:t>
            </a:r>
            <a:r>
              <a:rPr lang="ru-RU" sz="2600" dirty="0" err="1" smtClean="0"/>
              <a:t>бұзу</a:t>
            </a:r>
            <a:r>
              <a:rPr lang="ru-RU" sz="2600" dirty="0" smtClean="0"/>
              <a:t>. </a:t>
            </a:r>
            <a:r>
              <a:rPr lang="ru-RU" sz="2600" dirty="0" err="1" smtClean="0"/>
              <a:t>Сонымен</a:t>
            </a:r>
            <a:r>
              <a:rPr lang="ru-RU" sz="2600" dirty="0" smtClean="0"/>
              <a:t>, </a:t>
            </a:r>
            <a:r>
              <a:rPr lang="ru-RU" sz="2600" dirty="0" err="1" smtClean="0"/>
              <a:t>жатсыну</a:t>
            </a:r>
            <a:r>
              <a:rPr lang="ru-RU" sz="2600" dirty="0" smtClean="0"/>
              <a:t> </a:t>
            </a:r>
            <a:r>
              <a:rPr lang="ru-RU" sz="2600" dirty="0" err="1" smtClean="0"/>
              <a:t>социоцентристік</a:t>
            </a:r>
            <a:r>
              <a:rPr lang="ru-RU" sz="2600" dirty="0" smtClean="0"/>
              <a:t> </a:t>
            </a:r>
            <a:r>
              <a:rPr lang="ru-RU" sz="2600" dirty="0" err="1" smtClean="0"/>
              <a:t>серпіндердің (өзімшілдік, атомизация</a:t>
            </a:r>
            <a:r>
              <a:rPr lang="ru-RU" sz="2600" dirty="0" smtClean="0"/>
              <a:t>), </a:t>
            </a:r>
            <a:r>
              <a:rPr lang="ru-RU" sz="2600" dirty="0" err="1" smtClean="0"/>
              <a:t>шығармашылықтың жоқтығының (кертартпалық, еңбектің бір</a:t>
            </a:r>
            <a:r>
              <a:rPr lang="ru-RU" sz="2600" dirty="0" smtClean="0"/>
              <a:t> </a:t>
            </a:r>
            <a:r>
              <a:rPr lang="ru-RU" sz="2600" dirty="0" err="1" smtClean="0"/>
              <a:t>сарындылығы</a:t>
            </a:r>
            <a:r>
              <a:rPr lang="ru-RU" sz="2600" dirty="0" smtClean="0"/>
              <a:t>), </a:t>
            </a:r>
            <a:r>
              <a:rPr lang="ru-RU" sz="2600" dirty="0" err="1" smtClean="0"/>
              <a:t>күшеюіне, әрекеттерді бақылаудан (енжарлық</a:t>
            </a:r>
            <a:r>
              <a:rPr lang="ru-RU" sz="2600" dirty="0" smtClean="0"/>
              <a:t>), </a:t>
            </a:r>
            <a:r>
              <a:rPr lang="ru-RU" sz="2600" dirty="0" err="1" smtClean="0"/>
              <a:t>дербестіктен</a:t>
            </a:r>
            <a:r>
              <a:rPr lang="ru-RU" sz="2600" dirty="0" smtClean="0"/>
              <a:t> (</a:t>
            </a:r>
            <a:r>
              <a:rPr lang="ru-RU" sz="2600" dirty="0" err="1" smtClean="0"/>
              <a:t>адамдарды</a:t>
            </a:r>
            <a:r>
              <a:rPr lang="ru-RU" sz="2600" dirty="0" smtClean="0"/>
              <a:t> </a:t>
            </a:r>
            <a:r>
              <a:rPr lang="ru-RU" sz="2600" dirty="0" err="1" smtClean="0"/>
              <a:t>басқарушы заттар</a:t>
            </a:r>
            <a:r>
              <a:rPr lang="ru-RU" sz="2600" dirty="0" smtClean="0"/>
              <a:t> </a:t>
            </a:r>
            <a:r>
              <a:rPr lang="ru-RU" sz="2600" dirty="0" err="1" smtClean="0"/>
              <a:t>фетешизмі</a:t>
            </a:r>
            <a:r>
              <a:rPr lang="ru-RU" sz="2600" dirty="0" smtClean="0"/>
              <a:t>), бас </a:t>
            </a:r>
            <a:r>
              <a:rPr lang="ru-RU" sz="2600" dirty="0" err="1" smtClean="0"/>
              <a:t>тартуына</a:t>
            </a:r>
            <a:r>
              <a:rPr lang="ru-RU" sz="2600" dirty="0" smtClean="0"/>
              <a:t> бара-бар. Адам </a:t>
            </a:r>
            <a:r>
              <a:rPr lang="ru-RU" sz="2600" dirty="0" err="1" smtClean="0"/>
              <a:t>табиғаты өз мәнін жоғалтып алады</a:t>
            </a:r>
            <a:r>
              <a:rPr lang="ru-RU" sz="2600" dirty="0" smtClean="0"/>
              <a:t>. </a:t>
            </a:r>
            <a:r>
              <a:rPr lang="ru-RU" sz="2600" dirty="0" err="1" smtClean="0"/>
              <a:t>Оларды</a:t>
            </a:r>
            <a:r>
              <a:rPr lang="ru-RU" sz="2600" dirty="0" smtClean="0"/>
              <a:t> </a:t>
            </a:r>
            <a:r>
              <a:rPr lang="ru-RU" sz="2600" dirty="0" err="1" smtClean="0"/>
              <a:t>қалпына келтіру</a:t>
            </a:r>
            <a:r>
              <a:rPr lang="ru-RU" sz="2600" dirty="0" smtClean="0"/>
              <a:t> </a:t>
            </a:r>
            <a:r>
              <a:rPr lang="ru-RU" sz="2600" dirty="0" err="1" smtClean="0"/>
              <a:t>жатсынудан</a:t>
            </a:r>
            <a:r>
              <a:rPr lang="ru-RU" sz="2600" dirty="0" smtClean="0"/>
              <a:t> </a:t>
            </a:r>
            <a:r>
              <a:rPr lang="ru-RU" sz="2600" dirty="0" err="1" smtClean="0"/>
              <a:t>арылған жағдайда ғана мүмкін болады</a:t>
            </a:r>
            <a:r>
              <a:rPr lang="ru-RU" sz="2600" dirty="0" smtClean="0"/>
              <a:t>, ал оны </a:t>
            </a:r>
            <a:r>
              <a:rPr lang="ru-RU" sz="2600" dirty="0" err="1" smtClean="0"/>
              <a:t>тудырушы</a:t>
            </a:r>
            <a:r>
              <a:rPr lang="ru-RU" sz="2600" dirty="0" smtClean="0"/>
              <a:t> </a:t>
            </a:r>
            <a:r>
              <a:rPr lang="ru-RU" sz="2600" dirty="0" err="1" smtClean="0"/>
              <a:t>әлеуметтік жағдайлардың төңкерісін</a:t>
            </a:r>
            <a:r>
              <a:rPr lang="ru-RU" sz="2600" dirty="0" smtClean="0"/>
              <a:t>, </a:t>
            </a:r>
            <a:r>
              <a:rPr lang="ru-RU" sz="2600" dirty="0" err="1" smtClean="0"/>
              <a:t>тапсыз</a:t>
            </a:r>
            <a:r>
              <a:rPr lang="ru-RU" sz="2600" dirty="0" smtClean="0"/>
              <a:t> </a:t>
            </a:r>
            <a:r>
              <a:rPr lang="ru-RU" sz="2600" dirty="0" err="1" smtClean="0"/>
              <a:t>коммунистік</a:t>
            </a:r>
            <a:r>
              <a:rPr lang="ru-RU" sz="2600" dirty="0" smtClean="0"/>
              <a:t> </a:t>
            </a:r>
            <a:r>
              <a:rPr lang="ru-RU" sz="2600" dirty="0" err="1" smtClean="0"/>
              <a:t>қоғамның орнауын</a:t>
            </a:r>
            <a:r>
              <a:rPr lang="ru-RU" sz="2600" dirty="0" smtClean="0"/>
              <a:t> </a:t>
            </a:r>
            <a:r>
              <a:rPr lang="ru-RU" sz="2600" dirty="0" err="1" smtClean="0"/>
              <a:t>талап</a:t>
            </a:r>
            <a:r>
              <a:rPr lang="ru-RU" sz="2600" dirty="0" smtClean="0"/>
              <a:t> </a:t>
            </a:r>
            <a:r>
              <a:rPr lang="ru-RU" sz="2600" dirty="0" err="1" smtClean="0"/>
              <a:t>етеді</a:t>
            </a:r>
            <a:r>
              <a:rPr lang="ru-RU" sz="2600" dirty="0" smtClean="0"/>
              <a:t> </a:t>
            </a:r>
            <a:endParaRPr lang="ru-RU" sz="26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642918"/>
            <a:ext cx="7467600" cy="5831034"/>
          </a:xfrm>
        </p:spPr>
        <p:txBody>
          <a:bodyPr>
            <a:normAutofit fontScale="92500"/>
          </a:bodyPr>
          <a:lstStyle/>
          <a:p>
            <a:r>
              <a:rPr lang="ru-RU" b="1" dirty="0" smtClean="0"/>
              <a:t>Герберт Спенсер</a:t>
            </a:r>
            <a:r>
              <a:rPr lang="ru-RU" dirty="0" smtClean="0"/>
              <a:t> (1820 - 1903) - </a:t>
            </a:r>
            <a:r>
              <a:rPr lang="ru-RU" dirty="0" err="1" smtClean="0"/>
              <a:t>ағылшын социологы</a:t>
            </a:r>
            <a:r>
              <a:rPr lang="ru-RU" dirty="0" smtClean="0"/>
              <a:t> </a:t>
            </a:r>
            <a:r>
              <a:rPr lang="ru-RU" dirty="0" err="1" smtClean="0"/>
              <a:t>және экономисі</a:t>
            </a:r>
            <a:r>
              <a:rPr lang="ru-RU" dirty="0" smtClean="0"/>
              <a:t>, </a:t>
            </a:r>
            <a:r>
              <a:rPr lang="ru-RU" dirty="0" err="1" smtClean="0"/>
              <a:t>өз еңбектерінде әлеуметтік </a:t>
            </a:r>
            <a:r>
              <a:rPr lang="ru-RU" dirty="0" smtClean="0"/>
              <a:t>даму </a:t>
            </a:r>
            <a:r>
              <a:rPr lang="ru-RU" dirty="0" err="1" smtClean="0"/>
              <a:t>және әлеуметтік </a:t>
            </a:r>
            <a:r>
              <a:rPr lang="ru-RU" dirty="0" smtClean="0"/>
              <a:t>эволюция </a:t>
            </a:r>
            <a:r>
              <a:rPr lang="ru-RU" dirty="0" err="1" smtClean="0"/>
              <a:t>мәселелеріне </a:t>
            </a:r>
            <a:r>
              <a:rPr lang="ru-RU" dirty="0" smtClean="0"/>
              <a:t>баса </a:t>
            </a:r>
            <a:r>
              <a:rPr lang="ru-RU" dirty="0" err="1" smtClean="0"/>
              <a:t>назар</a:t>
            </a:r>
            <a:r>
              <a:rPr lang="ru-RU" dirty="0" smtClean="0"/>
              <a:t> </a:t>
            </a:r>
            <a:r>
              <a:rPr lang="ru-RU" dirty="0" err="1" smtClean="0"/>
              <a:t>аударды</a:t>
            </a:r>
            <a:r>
              <a:rPr lang="ru-RU" dirty="0" smtClean="0"/>
              <a:t>. </a:t>
            </a:r>
            <a:r>
              <a:rPr lang="ru-RU" dirty="0" err="1" smtClean="0"/>
              <a:t>Ол</a:t>
            </a:r>
            <a:r>
              <a:rPr lang="ru-RU" dirty="0" smtClean="0"/>
              <a:t> </a:t>
            </a:r>
            <a:r>
              <a:rPr lang="ru-RU" dirty="0" err="1" smtClean="0"/>
              <a:t>“әскери” және “өндірістік” қоғамның полярлық қарама-қайшылық үлгісін жасай</a:t>
            </a:r>
            <a:r>
              <a:rPr lang="ru-RU" dirty="0" smtClean="0"/>
              <a:t> </a:t>
            </a:r>
            <a:r>
              <a:rPr lang="ru-RU" dirty="0" err="1" smtClean="0"/>
              <a:t>отырып</a:t>
            </a:r>
            <a:r>
              <a:rPr lang="ru-RU" dirty="0" smtClean="0"/>
              <a:t>, </a:t>
            </a:r>
            <a:r>
              <a:rPr lang="ru-RU" dirty="0" err="1" smtClean="0"/>
              <a:t>қазіргі қоғамға дәстүрлі қоғамды қарама-қарсы қояды.</a:t>
            </a:r>
            <a:r>
              <a:rPr lang="ru-RU" dirty="0" smtClean="0"/>
              <a:t> Спенсер </a:t>
            </a:r>
            <a:r>
              <a:rPr lang="ru-RU" dirty="0" err="1" smtClean="0"/>
              <a:t>жаңа әлеуметтік құрылыстың маңызды белгілерін</a:t>
            </a:r>
            <a:r>
              <a:rPr lang="ru-RU" dirty="0" smtClean="0"/>
              <a:t> </a:t>
            </a:r>
            <a:r>
              <a:rPr lang="ru-RU" dirty="0" err="1" smtClean="0"/>
              <a:t>ашты</a:t>
            </a:r>
            <a:r>
              <a:rPr lang="ru-RU" dirty="0" smtClean="0"/>
              <a:t>. </a:t>
            </a:r>
            <a:r>
              <a:rPr lang="ru-RU" dirty="0" err="1" smtClean="0"/>
              <a:t>Олар</a:t>
            </a:r>
            <a:r>
              <a:rPr lang="ru-RU" dirty="0" smtClean="0"/>
              <a:t> - </a:t>
            </a:r>
            <a:r>
              <a:rPr lang="ru-RU" dirty="0" err="1" smtClean="0"/>
              <a:t>дамудың, қиратудың және реттеудің шешуші</a:t>
            </a:r>
            <a:r>
              <a:rPr lang="ru-RU" dirty="0" smtClean="0"/>
              <a:t> </a:t>
            </a:r>
            <a:r>
              <a:rPr lang="ru-RU" dirty="0" err="1" smtClean="0"/>
              <a:t>фокторлары</a:t>
            </a:r>
            <a:r>
              <a:rPr lang="ru-RU" dirty="0" smtClean="0"/>
              <a:t> </a:t>
            </a:r>
            <a:r>
              <a:rPr lang="ru-RU" dirty="0" err="1" smtClean="0"/>
              <a:t>болып</a:t>
            </a:r>
            <a:r>
              <a:rPr lang="ru-RU" dirty="0" smtClean="0"/>
              <a:t> </a:t>
            </a:r>
            <a:r>
              <a:rPr lang="ru-RU" dirty="0" err="1" smtClean="0"/>
              <a:t>саналатын</a:t>
            </a:r>
            <a:r>
              <a:rPr lang="ru-RU" dirty="0" smtClean="0"/>
              <a:t> </a:t>
            </a:r>
            <a:r>
              <a:rPr lang="ru-RU" dirty="0" err="1" smtClean="0"/>
              <a:t>әлеуметтік күрес </a:t>
            </a:r>
            <a:r>
              <a:rPr lang="ru-RU" dirty="0" smtClean="0"/>
              <a:t>пен </a:t>
            </a:r>
            <a:r>
              <a:rPr lang="ru-RU" dirty="0" err="1" smtClean="0"/>
              <a:t>бәсекелестік</a:t>
            </a:r>
            <a:r>
              <a:rPr lang="ru-RU" dirty="0" smtClean="0"/>
              <a:t>. </a:t>
            </a:r>
            <a:r>
              <a:rPr lang="ru-RU" dirty="0" err="1" smtClean="0"/>
              <a:t>Міне</a:t>
            </a:r>
            <a:r>
              <a:rPr lang="ru-RU" dirty="0" smtClean="0"/>
              <a:t> </a:t>
            </a:r>
            <a:r>
              <a:rPr lang="ru-RU" dirty="0" err="1" smtClean="0"/>
              <a:t>осылар</a:t>
            </a:r>
            <a:r>
              <a:rPr lang="ru-RU" dirty="0" smtClean="0"/>
              <a:t> </a:t>
            </a:r>
            <a:r>
              <a:rPr lang="ru-RU" dirty="0" err="1" smtClean="0"/>
              <a:t>қоғамдағы әлеуметтік-экономикалық айырмашылықтардың ең маңызды қайнар көзі болып</a:t>
            </a:r>
            <a:r>
              <a:rPr lang="ru-RU" dirty="0" smtClean="0"/>
              <a:t> </a:t>
            </a:r>
            <a:r>
              <a:rPr lang="ru-RU" dirty="0" err="1" smtClean="0"/>
              <a:t>табылады</a:t>
            </a:r>
            <a:r>
              <a:rPr lang="ru-RU" dirty="0" smtClean="0"/>
              <a:t>. </a:t>
            </a:r>
            <a:r>
              <a:rPr lang="ru-RU" dirty="0" err="1" smtClean="0"/>
              <a:t>Жеңіске жеткендер</a:t>
            </a:r>
            <a:r>
              <a:rPr lang="ru-RU" dirty="0" smtClean="0"/>
              <a:t> </a:t>
            </a:r>
            <a:r>
              <a:rPr lang="ru-RU" dirty="0" err="1" smtClean="0"/>
              <a:t>меншік</a:t>
            </a:r>
            <a:r>
              <a:rPr lang="ru-RU" dirty="0" smtClean="0"/>
              <a:t> </a:t>
            </a:r>
            <a:r>
              <a:rPr lang="ru-RU" dirty="0" err="1" smtClean="0"/>
              <a:t>иелерінің тобын</a:t>
            </a:r>
            <a:r>
              <a:rPr lang="ru-RU" dirty="0" smtClean="0"/>
              <a:t> </a:t>
            </a:r>
            <a:r>
              <a:rPr lang="ru-RU" dirty="0" err="1" smtClean="0"/>
              <a:t>құрады, </a:t>
            </a:r>
            <a:r>
              <a:rPr lang="ru-RU" dirty="0" smtClean="0"/>
              <a:t>ал </a:t>
            </a:r>
            <a:r>
              <a:rPr lang="ru-RU" dirty="0" err="1" smtClean="0"/>
              <a:t>жеңіліс тапқандар </a:t>
            </a:r>
            <a:r>
              <a:rPr lang="ru-RU" dirty="0" smtClean="0"/>
              <a:t>- </a:t>
            </a:r>
            <a:r>
              <a:rPr lang="ru-RU" dirty="0" err="1" smtClean="0"/>
              <a:t>жалданбалы</a:t>
            </a:r>
            <a:r>
              <a:rPr lang="ru-RU" dirty="0" smtClean="0"/>
              <a:t> </a:t>
            </a:r>
            <a:r>
              <a:rPr lang="ru-RU" dirty="0" err="1" smtClean="0"/>
              <a:t>жұмысшылар </a:t>
            </a:r>
            <a:r>
              <a:rPr lang="ru-RU" dirty="0" smtClean="0"/>
              <a:t>т.б. </a:t>
            </a:r>
            <a:r>
              <a:rPr lang="ru-RU" dirty="0" err="1" smtClean="0"/>
              <a:t>қалыптастырады; жеңілгендердің ерте</a:t>
            </a:r>
            <a:r>
              <a:rPr lang="ru-RU" dirty="0" smtClean="0"/>
              <a:t> </a:t>
            </a:r>
            <a:r>
              <a:rPr lang="ru-RU" dirty="0" err="1" smtClean="0"/>
              <a:t>ме</a:t>
            </a:r>
            <a:r>
              <a:rPr lang="ru-RU" dirty="0" smtClean="0"/>
              <a:t> </a:t>
            </a:r>
            <a:r>
              <a:rPr lang="ru-RU" dirty="0" err="1" smtClean="0"/>
              <a:t>кеш</a:t>
            </a:r>
            <a:r>
              <a:rPr lang="ru-RU" dirty="0" smtClean="0"/>
              <a:t> </a:t>
            </a:r>
            <a:r>
              <a:rPr lang="ru-RU" dirty="0" err="1" smtClean="0"/>
              <a:t>пе</a:t>
            </a:r>
            <a:r>
              <a:rPr lang="ru-RU" dirty="0" smtClean="0"/>
              <a:t> </a:t>
            </a:r>
            <a:r>
              <a:rPr lang="ru-RU" dirty="0" err="1" smtClean="0"/>
              <a:t>абырой</a:t>
            </a:r>
            <a:r>
              <a:rPr lang="ru-RU" dirty="0" smtClean="0"/>
              <a:t> </a:t>
            </a:r>
            <a:r>
              <a:rPr lang="ru-RU" dirty="0" err="1" smtClean="0"/>
              <a:t>сезімі</a:t>
            </a:r>
            <a:r>
              <a:rPr lang="ru-RU" dirty="0" smtClean="0"/>
              <a:t> </a:t>
            </a:r>
            <a:r>
              <a:rPr lang="ru-RU" dirty="0" err="1" smtClean="0"/>
              <a:t>оянады</a:t>
            </a:r>
            <a:r>
              <a:rPr lang="ru-RU" dirty="0" smtClean="0"/>
              <a:t> </a:t>
            </a:r>
            <a:r>
              <a:rPr lang="ru-RU" dirty="0" err="1" smtClean="0"/>
              <a:t>және оның салдарының бірнеше</a:t>
            </a:r>
            <a:r>
              <a:rPr lang="ru-RU" dirty="0" smtClean="0"/>
              <a:t> </a:t>
            </a:r>
            <a:r>
              <a:rPr lang="ru-RU" dirty="0" err="1" smtClean="0"/>
              <a:t>нұсқасы болады</a:t>
            </a:r>
            <a:r>
              <a:rPr lang="ru-RU" dirty="0" smtClean="0"/>
              <a:t>.</a:t>
            </a: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352928" cy="2434282"/>
          </a:xfrm>
        </p:spPr>
        <p:txBody>
          <a:bodyPr>
            <a:noAutofit/>
          </a:bodyPr>
          <a:lstStyle/>
          <a:p>
            <a:r>
              <a:rPr lang="kk-KZ" sz="2000" b="1" dirty="0" smtClean="0"/>
              <a:t/>
            </a:r>
            <a:br>
              <a:rPr lang="kk-KZ" sz="2000" b="1" dirty="0" smtClean="0"/>
            </a:br>
            <a:r>
              <a:rPr lang="kk-KZ" sz="2400" b="1" i="1" dirty="0" smtClean="0">
                <a:solidFill>
                  <a:schemeClr val="accent3">
                    <a:lumMod val="50000"/>
                  </a:schemeClr>
                </a:solidFill>
              </a:rPr>
              <a:t>Экономикалық әлеуметтанудың негізгі категориялары</a:t>
            </a:r>
            <a:r>
              <a:rPr lang="kk-KZ" sz="2400" b="1" dirty="0" smtClean="0"/>
              <a:t>:</a:t>
            </a:r>
            <a:r>
              <a:rPr lang="kk-KZ" sz="2000" b="1" dirty="0" smtClean="0"/>
              <a:t/>
            </a:r>
            <a:br>
              <a:rPr lang="kk-KZ" sz="2000" b="1" dirty="0" smtClean="0"/>
            </a:br>
            <a:r>
              <a:rPr lang="kk-KZ" sz="2000" b="1" dirty="0" smtClean="0"/>
              <a:t>Басқа </a:t>
            </a:r>
            <a:r>
              <a:rPr lang="kk-KZ" sz="2000" b="1" dirty="0" smtClean="0"/>
              <a:t>да арнайы социологиялық теориялар сияқты экономикалық социология да әлеуметтік қатынастарды зерттеуде түсіп отырған саласының мәнін ашатын жалпы социологиялық категориялар мен өзіндік ерекшелігі бар ұғымдарды қолданады. Ғылымның бұл саласын алға тартып отырған көптеген категорияларға байланысты келесі топтарға бөлуге болады</a:t>
            </a:r>
            <a:endParaRPr lang="ru-RU" sz="2000" b="1" dirty="0"/>
          </a:p>
        </p:txBody>
      </p:sp>
      <p:graphicFrame>
        <p:nvGraphicFramePr>
          <p:cNvPr id="4" name="Содержимое 3"/>
          <p:cNvGraphicFramePr>
            <a:graphicFrameLocks noGrp="1"/>
          </p:cNvGraphicFramePr>
          <p:nvPr>
            <p:ph sz="quarter" idx="1"/>
          </p:nvPr>
        </p:nvGraphicFramePr>
        <p:xfrm>
          <a:off x="539552" y="2996952"/>
          <a:ext cx="8043890" cy="45450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785794"/>
            <a:ext cx="7829576" cy="5688158"/>
          </a:xfrm>
        </p:spPr>
        <p:txBody>
          <a:bodyPr>
            <a:normAutofit/>
          </a:bodyPr>
          <a:lstStyle/>
          <a:p>
            <a:r>
              <a:rPr lang="kk-KZ" sz="2800" b="1" dirty="0" smtClean="0">
                <a:solidFill>
                  <a:schemeClr val="accent1">
                    <a:lumMod val="50000"/>
                  </a:schemeClr>
                </a:solidFill>
              </a:rPr>
              <a:t>Жалпы ғылыми (тұжырымдамалық) категориялар</a:t>
            </a:r>
            <a:r>
              <a:rPr lang="kk-KZ" sz="2800" dirty="0" smtClean="0">
                <a:solidFill>
                  <a:schemeClr val="accent1">
                    <a:lumMod val="50000"/>
                  </a:schemeClr>
                </a:solidFill>
              </a:rPr>
              <a:t> - құрылым, жүйе, функция, процесс, байланыс, тұрақтылық, өзгерушілік, даму және т.с.с. Олар жалпы әдістеменің тілін құрайды, экономикалық және әлеуметтік салаларды, экономикалық қатынастар мен процестерді реттеудің әлеуметтік механизмдерін сипаттау құралы ретінде қолданылады</a:t>
            </a:r>
            <a:endParaRPr lang="ru-RU" sz="2800" dirty="0">
              <a:solidFill>
                <a:schemeClr val="accent1">
                  <a:lumMod val="50000"/>
                </a:scheme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500042"/>
            <a:ext cx="7829576" cy="5973910"/>
          </a:xfrm>
        </p:spPr>
        <p:txBody>
          <a:bodyPr/>
          <a:lstStyle/>
          <a:p>
            <a:r>
              <a:rPr lang="kk-KZ" b="1" dirty="0" smtClean="0">
                <a:solidFill>
                  <a:schemeClr val="accent1">
                    <a:lumMod val="50000"/>
                  </a:schemeClr>
                </a:solidFill>
              </a:rPr>
              <a:t>Жалпы әлеуметтік категориялар,</a:t>
            </a:r>
            <a:r>
              <a:rPr lang="kk-KZ" dirty="0" smtClean="0">
                <a:solidFill>
                  <a:schemeClr val="accent1">
                    <a:lumMod val="50000"/>
                  </a:schemeClr>
                </a:solidFill>
              </a:rPr>
              <a:t> басқа да әлеуметтік ғылымдардың сөздігінен алынған. Айталық, экономикалық теориядан - нарық, өндіріс, тұтыну, айырбас, бөліп беру, жеке меншік, бәсекелестік, жұмыспен қамту, трансакциялар және т.б. сияқты терминдер қолданылады. Философиядан - қоғамдық сана, қоғамдық қатынастар, заңдылықтар, мәдениет; әлеуметтік психологиядан - ұжым, тұлға, дәлелдеу, сәйкестендіру; жалпы социологиядан - әлеуметтік қатынастар, топтар, ұйымдар, институттар, әлеуметтік құрылым, стратификация және басқалар.</a:t>
            </a:r>
            <a:endParaRPr lang="ru-RU" dirty="0">
              <a:solidFill>
                <a:schemeClr val="accent1">
                  <a:lumMod val="50000"/>
                </a:schemeClr>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500042"/>
            <a:ext cx="7467600" cy="5973910"/>
          </a:xfrm>
        </p:spPr>
        <p:txBody>
          <a:bodyPr>
            <a:normAutofit/>
          </a:bodyPr>
          <a:lstStyle/>
          <a:p>
            <a:r>
              <a:rPr lang="kk-KZ" sz="2800" b="1" dirty="0" smtClean="0">
                <a:solidFill>
                  <a:schemeClr val="accent1">
                    <a:lumMod val="50000"/>
                  </a:schemeClr>
                </a:solidFill>
              </a:rPr>
              <a:t>Өзіндік ерекшелігі бар категориялар</a:t>
            </a:r>
            <a:r>
              <a:rPr lang="kk-KZ" sz="2800" dirty="0" smtClean="0">
                <a:solidFill>
                  <a:schemeClr val="accent1">
                    <a:lumMod val="50000"/>
                  </a:schemeClr>
                </a:solidFill>
              </a:rPr>
              <a:t> экономикалық социологияның жеке категориялары болып табылады, оның әлеуметтік-экономикалық құбылыстарды (экономикалық әрекет, шаруашылық ниеттемесі, экономикалық стратификация, экономикалық мүдделер, таптаурындар, келісім-шарттық қатынастар, әлеуметтік-экономикалық қолдау жүйелері және т.б.) танып білудегі амалдарды білдіреді</a:t>
            </a:r>
            <a:endParaRPr lang="ru-RU" sz="2800" dirty="0">
              <a:solidFill>
                <a:schemeClr val="accent1">
                  <a:lumMod val="50000"/>
                </a:schemeClr>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500042"/>
            <a:ext cx="7467600" cy="5973910"/>
          </a:xfrm>
        </p:spPr>
        <p:txBody>
          <a:bodyPr>
            <a:normAutofit/>
          </a:bodyPr>
          <a:lstStyle/>
          <a:p>
            <a:r>
              <a:rPr lang="kk-KZ" sz="2800" dirty="0" smtClean="0"/>
              <a:t>Экономикалық социологияның категориялар жүйесі келешегі бар экономикалық-социологиялық мектептер мен бағыттардың дамуының арқасында баий түседі. Олардың қатарына экономикалық жүріс-тұрыс, рационалды таңдау, адам капиталы, жаңа институционализм теориясы және басқалары кіреді.</a:t>
            </a:r>
            <a:endParaRPr lang="ru-RU" sz="2800" dirty="0" smtClean="0"/>
          </a:p>
          <a:p>
            <a:endParaRPr lang="ru-RU" sz="2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829576" cy="1154098"/>
          </a:xfrm>
        </p:spPr>
        <p:txBody>
          <a:bodyPr>
            <a:noAutofit/>
          </a:bodyPr>
          <a:lstStyle/>
          <a:p>
            <a:r>
              <a:rPr lang="kk-KZ" sz="1800" dirty="0" smtClean="0"/>
              <a:t>Адамдардың экономикадағы әрекетін социологиялық тұрғыдан түсіндіру </a:t>
            </a:r>
            <a:r>
              <a:rPr lang="kk-KZ" sz="1800" b="1" i="1" dirty="0" smtClean="0"/>
              <a:t>экономикалық-социологиялық адам үлгілерінің</a:t>
            </a:r>
            <a:r>
              <a:rPr lang="kk-KZ" sz="1800" dirty="0" smtClean="0"/>
              <a:t> түсіндірмелі мүмкіндіктерін есепке ала отырып құрылады. Оны суреттеудің көптеген нұсқамаларына қарамастан, оларды негізгі төрт алғышарттарға бөлуге болады </a:t>
            </a:r>
            <a:endParaRPr lang="ru-RU" sz="1800" dirty="0"/>
          </a:p>
        </p:txBody>
      </p:sp>
      <p:graphicFrame>
        <p:nvGraphicFramePr>
          <p:cNvPr id="4" name="Содержимое 3"/>
          <p:cNvGraphicFramePr>
            <a:graphicFrameLocks noGrp="1"/>
          </p:cNvGraphicFramePr>
          <p:nvPr>
            <p:ph sz="quarter" idx="1"/>
          </p:nvPr>
        </p:nvGraphicFramePr>
        <p:xfrm>
          <a:off x="457200" y="1857375"/>
          <a:ext cx="7467600" cy="4616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571480"/>
            <a:ext cx="7467600" cy="5902472"/>
          </a:xfrm>
        </p:spPr>
        <p:txBody>
          <a:bodyPr>
            <a:noAutofit/>
          </a:bodyPr>
          <a:lstStyle/>
          <a:p>
            <a:r>
              <a:rPr lang="ru-RU" sz="2800" dirty="0" err="1" smtClean="0">
                <a:solidFill>
                  <a:schemeClr val="accent5">
                    <a:lumMod val="50000"/>
                  </a:schemeClr>
                </a:solidFill>
                <a:latin typeface="Times New Roman" pitchFamily="18" charset="0"/>
                <a:cs typeface="Times New Roman" pitchFamily="18" charset="0"/>
              </a:rPr>
              <a:t>Қорытындылайтын болсақ отандық экономикалық социологияның табысты</a:t>
            </a:r>
            <a:r>
              <a:rPr lang="ru-RU" sz="2800" dirty="0" smtClean="0">
                <a:solidFill>
                  <a:schemeClr val="accent5">
                    <a:lumMod val="50000"/>
                  </a:schemeClr>
                </a:solidFill>
                <a:latin typeface="Times New Roman" pitchFamily="18" charset="0"/>
                <a:cs typeface="Times New Roman" pitchFamily="18" charset="0"/>
              </a:rPr>
              <a:t> </a:t>
            </a:r>
            <a:r>
              <a:rPr lang="ru-RU" sz="2800" dirty="0" err="1" smtClean="0">
                <a:solidFill>
                  <a:schemeClr val="accent5">
                    <a:lumMod val="50000"/>
                  </a:schemeClr>
                </a:solidFill>
                <a:latin typeface="Times New Roman" pitchFamily="18" charset="0"/>
                <a:cs typeface="Times New Roman" pitchFamily="18" charset="0"/>
              </a:rPr>
              <a:t>дамуы</a:t>
            </a:r>
            <a:r>
              <a:rPr lang="ru-RU" sz="2800" dirty="0" smtClean="0">
                <a:solidFill>
                  <a:schemeClr val="accent5">
                    <a:lumMod val="50000"/>
                  </a:schemeClr>
                </a:solidFill>
                <a:latin typeface="Times New Roman" pitchFamily="18" charset="0"/>
                <a:cs typeface="Times New Roman" pitchFamily="18" charset="0"/>
              </a:rPr>
              <a:t> </a:t>
            </a:r>
            <a:r>
              <a:rPr lang="ru-RU" sz="2800" dirty="0" err="1" smtClean="0">
                <a:solidFill>
                  <a:schemeClr val="accent5">
                    <a:lumMod val="50000"/>
                  </a:schemeClr>
                </a:solidFill>
                <a:latin typeface="Times New Roman" pitchFamily="18" charset="0"/>
                <a:cs typeface="Times New Roman" pitchFamily="18" charset="0"/>
              </a:rPr>
              <a:t>Батыс</a:t>
            </a:r>
            <a:r>
              <a:rPr lang="ru-RU" sz="2800" dirty="0" smtClean="0">
                <a:solidFill>
                  <a:schemeClr val="accent5">
                    <a:lumMod val="50000"/>
                  </a:schemeClr>
                </a:solidFill>
                <a:latin typeface="Times New Roman" pitchFamily="18" charset="0"/>
                <a:cs typeface="Times New Roman" pitchFamily="18" charset="0"/>
              </a:rPr>
              <a:t> </a:t>
            </a:r>
            <a:r>
              <a:rPr lang="ru-RU" sz="2800" dirty="0" err="1" smtClean="0">
                <a:solidFill>
                  <a:schemeClr val="accent5">
                    <a:lumMod val="50000"/>
                  </a:schemeClr>
                </a:solidFill>
                <a:latin typeface="Times New Roman" pitchFamily="18" charset="0"/>
                <a:cs typeface="Times New Roman" pitchFamily="18" charset="0"/>
              </a:rPr>
              <a:t>социологиясындағы құрастырылған </a:t>
            </a:r>
            <a:r>
              <a:rPr lang="ru-RU" sz="2800" dirty="0" smtClean="0">
                <a:solidFill>
                  <a:schemeClr val="accent5">
                    <a:lumMod val="50000"/>
                  </a:schemeClr>
                </a:solidFill>
                <a:latin typeface="Times New Roman" pitchFamily="18" charset="0"/>
                <a:cs typeface="Times New Roman" pitchFamily="18" charset="0"/>
              </a:rPr>
              <a:t>бай </a:t>
            </a:r>
            <a:r>
              <a:rPr lang="ru-RU" sz="2800" dirty="0" err="1" smtClean="0">
                <a:solidFill>
                  <a:schemeClr val="accent5">
                    <a:lumMod val="50000"/>
                  </a:schemeClr>
                </a:solidFill>
                <a:latin typeface="Times New Roman" pitchFamily="18" charset="0"/>
                <a:cs typeface="Times New Roman" pitchFamily="18" charset="0"/>
              </a:rPr>
              <a:t>ұғымдар </a:t>
            </a:r>
            <a:r>
              <a:rPr lang="ru-RU" sz="2800" dirty="0" smtClean="0">
                <a:solidFill>
                  <a:schemeClr val="accent5">
                    <a:lumMod val="50000"/>
                  </a:schemeClr>
                </a:solidFill>
                <a:latin typeface="Times New Roman" pitchFamily="18" charset="0"/>
                <a:cs typeface="Times New Roman" pitchFamily="18" charset="0"/>
              </a:rPr>
              <a:t>мен </a:t>
            </a:r>
            <a:r>
              <a:rPr lang="ru-RU" sz="2800" dirty="0" err="1" smtClean="0">
                <a:solidFill>
                  <a:schemeClr val="accent5">
                    <a:lumMod val="50000"/>
                  </a:schemeClr>
                </a:solidFill>
                <a:latin typeface="Times New Roman" pitchFamily="18" charset="0"/>
                <a:cs typeface="Times New Roman" pitchFamily="18" charset="0"/>
              </a:rPr>
              <a:t>операциялық зерттеу</a:t>
            </a:r>
            <a:r>
              <a:rPr lang="ru-RU" sz="2800" dirty="0" smtClean="0">
                <a:solidFill>
                  <a:schemeClr val="accent5">
                    <a:lumMod val="50000"/>
                  </a:schemeClr>
                </a:solidFill>
                <a:latin typeface="Times New Roman" pitchFamily="18" charset="0"/>
                <a:cs typeface="Times New Roman" pitchFamily="18" charset="0"/>
              </a:rPr>
              <a:t> </a:t>
            </a:r>
            <a:r>
              <a:rPr lang="ru-RU" sz="2800" dirty="0" err="1" smtClean="0">
                <a:solidFill>
                  <a:schemeClr val="accent5">
                    <a:lumMod val="50000"/>
                  </a:schemeClr>
                </a:solidFill>
                <a:latin typeface="Times New Roman" pitchFamily="18" charset="0"/>
                <a:cs typeface="Times New Roman" pitchFamily="18" charset="0"/>
              </a:rPr>
              <a:t>схемаларын</a:t>
            </a:r>
            <a:r>
              <a:rPr lang="ru-RU" sz="2800" dirty="0" smtClean="0">
                <a:solidFill>
                  <a:schemeClr val="accent5">
                    <a:lumMod val="50000"/>
                  </a:schemeClr>
                </a:solidFill>
                <a:latin typeface="Times New Roman" pitchFamily="18" charset="0"/>
                <a:cs typeface="Times New Roman" pitchFamily="18" charset="0"/>
              </a:rPr>
              <a:t> </a:t>
            </a:r>
            <a:r>
              <a:rPr lang="ru-RU" sz="2800" dirty="0" err="1" smtClean="0">
                <a:solidFill>
                  <a:schemeClr val="accent5">
                    <a:lumMod val="50000"/>
                  </a:schemeClr>
                </a:solidFill>
                <a:latin typeface="Times New Roman" pitchFamily="18" charset="0"/>
                <a:cs typeface="Times New Roman" pitchFamily="18" charset="0"/>
              </a:rPr>
              <a:t>игеріп</a:t>
            </a:r>
            <a:r>
              <a:rPr lang="ru-RU" sz="2800" dirty="0" smtClean="0">
                <a:solidFill>
                  <a:schemeClr val="accent5">
                    <a:lumMod val="50000"/>
                  </a:schemeClr>
                </a:solidFill>
                <a:latin typeface="Times New Roman" pitchFamily="18" charset="0"/>
                <a:cs typeface="Times New Roman" pitchFamily="18" charset="0"/>
              </a:rPr>
              <a:t>, </a:t>
            </a:r>
            <a:r>
              <a:rPr lang="ru-RU" sz="2800" dirty="0" err="1" smtClean="0">
                <a:solidFill>
                  <a:schemeClr val="accent5">
                    <a:lumMod val="50000"/>
                  </a:schemeClr>
                </a:solidFill>
                <a:latin typeface="Times New Roman" pitchFamily="18" charset="0"/>
                <a:cs typeface="Times New Roman" pitchFamily="18" charset="0"/>
              </a:rPr>
              <a:t>қайта қорытуға </a:t>
            </a:r>
            <a:r>
              <a:rPr lang="ru-RU" sz="2800" dirty="0" err="1" smtClean="0">
                <a:solidFill>
                  <a:schemeClr val="accent5">
                    <a:lumMod val="50000"/>
                  </a:schemeClr>
                </a:solidFill>
                <a:latin typeface="Times New Roman" pitchFamily="18" charset="0"/>
                <a:cs typeface="Times New Roman" pitchFamily="18" charset="0"/>
              </a:rPr>
              <a:t>байланысты.Экономика</a:t>
            </a:r>
            <a:r>
              <a:rPr lang="ru-RU" sz="2800" dirty="0" smtClean="0">
                <a:solidFill>
                  <a:schemeClr val="accent5">
                    <a:lumMod val="50000"/>
                  </a:schemeClr>
                </a:solidFill>
                <a:latin typeface="Times New Roman" pitchFamily="18" charset="0"/>
                <a:cs typeface="Times New Roman" pitchFamily="18" charset="0"/>
              </a:rPr>
              <a:t> </a:t>
            </a:r>
            <a:r>
              <a:rPr lang="kk-KZ" sz="2800" dirty="0" smtClean="0">
                <a:solidFill>
                  <a:schemeClr val="accent5">
                    <a:lumMod val="50000"/>
                  </a:schemeClr>
                </a:solidFill>
                <a:latin typeface="Times New Roman" pitchFamily="18" charset="0"/>
                <a:cs typeface="Times New Roman" pitchFamily="18" charset="0"/>
              </a:rPr>
              <a:t>ғылымы әр бір қоғам әлеуметтік жағдайын реттеушісі болып табылады.Экономикалық әлеуметтанудың ең басты талабы қоғамның өз құндылықтарын зерттей отырып жан жақты процестерді қарастыру.</a:t>
            </a:r>
            <a:r>
              <a:rPr lang="ru-RU" sz="2800" dirty="0" smtClean="0">
                <a:solidFill>
                  <a:schemeClr val="accent5">
                    <a:lumMod val="50000"/>
                  </a:schemeClr>
                </a:solidFill>
                <a:latin typeface="Times New Roman" pitchFamily="18" charset="0"/>
                <a:cs typeface="Times New Roman" pitchFamily="18" charset="0"/>
              </a:rPr>
              <a:t> </a:t>
            </a:r>
            <a:endParaRPr lang="ru-RU" sz="2800" dirty="0">
              <a:solidFill>
                <a:schemeClr val="accent5">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kk-KZ" sz="6000" dirty="0" smtClean="0"/>
              <a:t>Жоспары:</a:t>
            </a:r>
            <a:endParaRPr lang="ru-RU" sz="6000" dirty="0"/>
          </a:p>
        </p:txBody>
      </p:sp>
      <p:sp>
        <p:nvSpPr>
          <p:cNvPr id="3" name="Содержимое 2"/>
          <p:cNvSpPr>
            <a:spLocks noGrp="1"/>
          </p:cNvSpPr>
          <p:nvPr>
            <p:ph sz="quarter" idx="1"/>
          </p:nvPr>
        </p:nvSpPr>
        <p:spPr/>
        <p:txBody>
          <a:bodyPr>
            <a:normAutofit lnSpcReduction="10000"/>
          </a:bodyPr>
          <a:lstStyle/>
          <a:p>
            <a:r>
              <a:rPr lang="kk-KZ" sz="3200" dirty="0" smtClean="0"/>
              <a:t>І.Кіріспе.</a:t>
            </a:r>
            <a:endParaRPr lang="kk-KZ" sz="3200" i="1" dirty="0" smtClean="0"/>
          </a:p>
          <a:p>
            <a:r>
              <a:rPr lang="kk-KZ" sz="3200" dirty="0" smtClean="0"/>
              <a:t>ІІ.Негізгі бөлім.</a:t>
            </a:r>
          </a:p>
          <a:p>
            <a:r>
              <a:rPr lang="en-US" sz="3200" dirty="0" smtClean="0"/>
              <a:t>1.</a:t>
            </a:r>
            <a:r>
              <a:rPr lang="kk-KZ" sz="3200" dirty="0" smtClean="0"/>
              <a:t>Экономикалық әлеуметтану .</a:t>
            </a:r>
          </a:p>
          <a:p>
            <a:r>
              <a:rPr lang="en-US" sz="3200" dirty="0" smtClean="0"/>
              <a:t>2.</a:t>
            </a:r>
            <a:r>
              <a:rPr lang="kk-KZ" sz="3200" dirty="0" smtClean="0"/>
              <a:t>Экономикалық әлеуметтанудың даму тарихы.</a:t>
            </a:r>
          </a:p>
          <a:p>
            <a:r>
              <a:rPr lang="en-US" sz="3200" dirty="0" smtClean="0"/>
              <a:t>3.</a:t>
            </a:r>
            <a:r>
              <a:rPr lang="kk-KZ" sz="3200" dirty="0" smtClean="0"/>
              <a:t>Экономикалық әлеуметтанудың негізгі категориялары.</a:t>
            </a:r>
          </a:p>
          <a:p>
            <a:r>
              <a:rPr lang="kk-KZ" sz="3200" dirty="0" smtClean="0"/>
              <a:t>ІІІ.Қорытынды.</a:t>
            </a:r>
          </a:p>
          <a:p>
            <a:r>
              <a:rPr lang="kk-KZ" sz="3200" dirty="0" smtClean="0"/>
              <a:t>І</a:t>
            </a:r>
            <a:r>
              <a:rPr lang="en-US" sz="3200" dirty="0" smtClean="0"/>
              <a:t>V.</a:t>
            </a:r>
            <a:r>
              <a:rPr lang="kk-KZ" sz="3200" dirty="0" smtClean="0"/>
              <a:t>Пайдаланылған әдебиеттер</a:t>
            </a:r>
            <a:r>
              <a:rPr lang="kk-KZ" dirty="0" smtClean="0"/>
              <a:t>.</a:t>
            </a:r>
            <a:endParaRPr lang="en-US" dirty="0" smtClean="0"/>
          </a:p>
          <a:p>
            <a:endParaRPr lang="kk-KZ"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quarter" idx="1"/>
          </p:nvPr>
        </p:nvSpPr>
        <p:spPr>
          <a:xfrm>
            <a:off x="457200" y="785794"/>
            <a:ext cx="7467600" cy="5688158"/>
          </a:xfrm>
        </p:spPr>
        <p:txBody>
          <a:bodyPr>
            <a:normAutofit/>
          </a:bodyPr>
          <a:lstStyle/>
          <a:p>
            <a:r>
              <a:rPr lang="kk-KZ" sz="3600" dirty="0" smtClean="0">
                <a:solidFill>
                  <a:schemeClr val="accent1">
                    <a:lumMod val="50000"/>
                  </a:schemeClr>
                </a:solidFill>
              </a:rPr>
              <a:t>Қолданылған әдебиеттер:</a:t>
            </a:r>
          </a:p>
          <a:p>
            <a:r>
              <a:rPr lang="en-US" sz="3600" i="1" dirty="0" smtClean="0">
                <a:solidFill>
                  <a:schemeClr val="accent1">
                    <a:lumMod val="50000"/>
                  </a:schemeClr>
                </a:solidFill>
              </a:rPr>
              <a:t>1.www.google.kz</a:t>
            </a:r>
          </a:p>
          <a:p>
            <a:r>
              <a:rPr lang="en-US" sz="3600" i="1" dirty="0" smtClean="0">
                <a:solidFill>
                  <a:schemeClr val="accent1">
                    <a:lumMod val="50000"/>
                  </a:schemeClr>
                </a:solidFill>
              </a:rPr>
              <a:t>2.kazref.narod.ru</a:t>
            </a:r>
            <a:endParaRPr lang="ru-RU" sz="3600" i="1" dirty="0">
              <a:solidFill>
                <a:schemeClr val="accent1">
                  <a:lumMod val="50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654032"/>
          </a:xfrm>
        </p:spPr>
        <p:txBody>
          <a:bodyPr/>
          <a:lstStyle/>
          <a:p>
            <a:r>
              <a:rPr lang="kk-KZ" dirty="0" smtClean="0"/>
              <a:t>Кіріспе.</a:t>
            </a:r>
            <a:endParaRPr lang="ru-RU" dirty="0"/>
          </a:p>
        </p:txBody>
      </p:sp>
      <p:sp>
        <p:nvSpPr>
          <p:cNvPr id="3" name="Содержимое 2"/>
          <p:cNvSpPr>
            <a:spLocks noGrp="1"/>
          </p:cNvSpPr>
          <p:nvPr>
            <p:ph sz="quarter" idx="1"/>
          </p:nvPr>
        </p:nvSpPr>
        <p:spPr>
          <a:xfrm>
            <a:off x="457200" y="928670"/>
            <a:ext cx="7467600" cy="5545282"/>
          </a:xfrm>
        </p:spPr>
        <p:txBody>
          <a:bodyPr>
            <a:normAutofit/>
          </a:bodyPr>
          <a:lstStyle/>
          <a:p>
            <a:r>
              <a:rPr lang="ru-RU" dirty="0" err="1" smtClean="0"/>
              <a:t>Экономикалық өмірге социологиялық тұрғыдан қарау, </a:t>
            </a:r>
            <a:r>
              <a:rPr lang="ru-RU" dirty="0" smtClean="0"/>
              <a:t>оны </a:t>
            </a:r>
            <a:r>
              <a:rPr lang="ru-RU" dirty="0" err="1" smtClean="0"/>
              <a:t>адамдар</a:t>
            </a:r>
            <a:r>
              <a:rPr lang="ru-RU" dirty="0" smtClean="0"/>
              <a:t> </a:t>
            </a:r>
            <a:r>
              <a:rPr lang="ru-RU" dirty="0" err="1" smtClean="0"/>
              <a:t>арасындағы қатынастардың бір</a:t>
            </a:r>
            <a:r>
              <a:rPr lang="ru-RU" dirty="0" smtClean="0"/>
              <a:t> </a:t>
            </a:r>
            <a:r>
              <a:rPr lang="ru-RU" dirty="0" err="1" smtClean="0"/>
              <a:t>саласы</a:t>
            </a:r>
            <a:r>
              <a:rPr lang="ru-RU" dirty="0" smtClean="0"/>
              <a:t> </a:t>
            </a:r>
            <a:r>
              <a:rPr lang="ru-RU" dirty="0" err="1" smtClean="0"/>
              <a:t>ретінде</a:t>
            </a:r>
            <a:r>
              <a:rPr lang="ru-RU" dirty="0" smtClean="0"/>
              <a:t> </a:t>
            </a:r>
            <a:r>
              <a:rPr lang="ru-RU" dirty="0" err="1" smtClean="0"/>
              <a:t>қарастыру</a:t>
            </a:r>
            <a:r>
              <a:rPr lang="ru-RU" dirty="0" smtClean="0"/>
              <a:t>, </a:t>
            </a:r>
            <a:r>
              <a:rPr lang="ru-RU" dirty="0" err="1" smtClean="0"/>
              <a:t>біздің түсінігімізді айтарлықтай кеңейтіп тереңдете түседі</a:t>
            </a:r>
            <a:r>
              <a:rPr lang="ru-RU" dirty="0" smtClean="0"/>
              <a:t>. </a:t>
            </a:r>
            <a:r>
              <a:rPr lang="ru-RU" dirty="0" err="1" smtClean="0"/>
              <a:t>Ол</a:t>
            </a:r>
            <a:r>
              <a:rPr lang="ru-RU" dirty="0" smtClean="0"/>
              <a:t> </a:t>
            </a:r>
            <a:r>
              <a:rPr lang="ru-RU" dirty="0" err="1" smtClean="0"/>
              <a:t>бүгінгі күнде заман</a:t>
            </a:r>
            <a:r>
              <a:rPr lang="ru-RU" dirty="0" smtClean="0"/>
              <a:t> </a:t>
            </a:r>
            <a:r>
              <a:rPr lang="ru-RU" dirty="0" err="1" smtClean="0"/>
              <a:t>талабына</a:t>
            </a:r>
            <a:r>
              <a:rPr lang="ru-RU" dirty="0" smtClean="0"/>
              <a:t> </a:t>
            </a:r>
            <a:r>
              <a:rPr lang="ru-RU" dirty="0" err="1" smtClean="0"/>
              <a:t>сай</a:t>
            </a:r>
            <a:r>
              <a:rPr lang="ru-RU" dirty="0" smtClean="0"/>
              <a:t> </a:t>
            </a:r>
            <a:r>
              <a:rPr lang="ru-RU" dirty="0" err="1" smtClean="0"/>
              <a:t>болып</a:t>
            </a:r>
            <a:r>
              <a:rPr lang="ru-RU" dirty="0" smtClean="0"/>
              <a:t> </a:t>
            </a:r>
            <a:r>
              <a:rPr lang="ru-RU" dirty="0" err="1" smtClean="0"/>
              <a:t>отырған нарық, өндіріс, тұтыну </a:t>
            </a:r>
            <a:r>
              <a:rPr lang="ru-RU" dirty="0" smtClean="0"/>
              <a:t>т.б </a:t>
            </a:r>
            <a:r>
              <a:rPr lang="ru-RU" dirty="0" err="1" smtClean="0"/>
              <a:t>процестердің экономикалық саралау</a:t>
            </a:r>
            <a:r>
              <a:rPr lang="ru-RU" dirty="0" smtClean="0"/>
              <a:t> </a:t>
            </a:r>
            <a:r>
              <a:rPr lang="ru-RU" dirty="0" err="1" smtClean="0"/>
              <a:t>саласында</a:t>
            </a:r>
            <a:r>
              <a:rPr lang="ru-RU" dirty="0" smtClean="0"/>
              <a:t> </a:t>
            </a:r>
            <a:r>
              <a:rPr lang="ru-RU" dirty="0" err="1" smtClean="0"/>
              <a:t>қандай </a:t>
            </a:r>
            <a:r>
              <a:rPr lang="ru-RU" dirty="0" smtClean="0"/>
              <a:t>да </a:t>
            </a:r>
            <a:r>
              <a:rPr lang="ru-RU" dirty="0" err="1" smtClean="0"/>
              <a:t>бір</a:t>
            </a:r>
            <a:r>
              <a:rPr lang="ru-RU" dirty="0" smtClean="0"/>
              <a:t> </a:t>
            </a:r>
            <a:r>
              <a:rPr lang="ru-RU" dirty="0" err="1" smtClean="0"/>
              <a:t>қосымша немесе</a:t>
            </a:r>
            <a:r>
              <a:rPr lang="ru-RU" dirty="0" smtClean="0"/>
              <a:t> </a:t>
            </a:r>
            <a:r>
              <a:rPr lang="ru-RU" dirty="0" err="1" smtClean="0"/>
              <a:t>қосалқы құрал болып</a:t>
            </a:r>
            <a:r>
              <a:rPr lang="ru-RU" dirty="0" smtClean="0"/>
              <a:t> </a:t>
            </a:r>
            <a:r>
              <a:rPr lang="ru-RU" dirty="0" err="1" smtClean="0"/>
              <a:t>саналмайды</a:t>
            </a:r>
            <a:r>
              <a:rPr lang="ru-RU" dirty="0" smtClean="0"/>
              <a:t>. </a:t>
            </a:r>
            <a:r>
              <a:rPr lang="ru-RU" dirty="0" err="1" smtClean="0"/>
              <a:t>Экономикалық </a:t>
            </a:r>
            <a:r>
              <a:rPr lang="ru-RU" dirty="0" smtClean="0"/>
              <a:t>социология </a:t>
            </a:r>
            <a:r>
              <a:rPr lang="ru-RU" dirty="0" err="1" smtClean="0"/>
              <a:t>экономиканы</a:t>
            </a:r>
            <a:r>
              <a:rPr lang="ru-RU" dirty="0" smtClean="0"/>
              <a:t> </a:t>
            </a:r>
            <a:r>
              <a:rPr lang="ru-RU" dirty="0" err="1" smtClean="0"/>
              <a:t>ондағы әреект етуші</a:t>
            </a:r>
            <a:r>
              <a:rPr lang="ru-RU" dirty="0" smtClean="0"/>
              <a:t> </a:t>
            </a:r>
            <a:r>
              <a:rPr lang="ru-RU" dirty="0" err="1" smtClean="0"/>
              <a:t>әлеуметтік топтардың белсенділігімен</a:t>
            </a:r>
            <a:r>
              <a:rPr lang="ru-RU" dirty="0" smtClean="0"/>
              <a:t>, </a:t>
            </a:r>
            <a:r>
              <a:rPr lang="ru-RU" dirty="0" err="1" smtClean="0"/>
              <a:t>олардың мүдделерімен</a:t>
            </a:r>
            <a:r>
              <a:rPr lang="ru-RU" dirty="0" smtClean="0"/>
              <a:t>, </a:t>
            </a:r>
            <a:r>
              <a:rPr lang="ru-RU" dirty="0" err="1" smtClean="0"/>
              <a:t>жүріс-тұрысы </a:t>
            </a:r>
            <a:r>
              <a:rPr lang="ru-RU" dirty="0" smtClean="0"/>
              <a:t>мен </a:t>
            </a:r>
            <a:r>
              <a:rPr lang="ru-RU" dirty="0" err="1" smtClean="0"/>
              <a:t>өзара әрекеттесуімен қозғау алатын</a:t>
            </a:r>
            <a:r>
              <a:rPr lang="ru-RU" dirty="0" smtClean="0"/>
              <a:t> </a:t>
            </a:r>
            <a:r>
              <a:rPr lang="ru-RU" dirty="0" err="1" smtClean="0"/>
              <a:t>әлеуметтік </a:t>
            </a:r>
            <a:r>
              <a:rPr lang="ru-RU" dirty="0" smtClean="0"/>
              <a:t>процесс </a:t>
            </a:r>
            <a:r>
              <a:rPr lang="ru-RU" dirty="0" err="1" smtClean="0"/>
              <a:t>ретінде</a:t>
            </a:r>
            <a:r>
              <a:rPr lang="ru-RU" dirty="0" smtClean="0"/>
              <a:t> </a:t>
            </a:r>
            <a:r>
              <a:rPr lang="ru-RU" dirty="0" err="1" smtClean="0"/>
              <a:t>сипаттайды</a:t>
            </a:r>
            <a:r>
              <a:rPr lang="ru-RU" dirty="0" smtClean="0"/>
              <a:t>.</a:t>
            </a:r>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642918"/>
            <a:ext cx="7467600" cy="5831034"/>
          </a:xfrm>
        </p:spPr>
        <p:txBody>
          <a:bodyPr>
            <a:normAutofit lnSpcReduction="10000"/>
          </a:bodyPr>
          <a:lstStyle/>
          <a:p>
            <a:r>
              <a:rPr lang="kk-KZ" dirty="0" smtClean="0"/>
              <a:t>Экономикалық социологияның іргелі ұғымдарына ең алдымен экономикалық жүріс-тұрыс, экономикалық әрекет, экономикалық сана мен ой, экономикалық мәдениет, шаруашылықты ұйымдастыру, экономикалық институт және басқалар жатқызылады. Экономикалық және социологиялық ғылымдардың бір-бірін толықтыруы нарықтық құбылыстарды зерттеудің өзектілігінің жоғарылау деңгейіне қарай нарықтық терминология экономикалық социологияға жақындай түседі. Олар нарықтық экономика, жақсы тұрмыс экономикасы, формальді және формальді емес экономика, жеке меншік, жекешелендіру, индивидтер мен шаруашылықтардың нарықтық жүріс-тұрысы, жұмыспен қамту және жұмыссыздық, еңбек нарығының икемділігі және т.с.с. </a:t>
            </a:r>
            <a:endParaRPr lang="ru-RU" dirty="0" smtClean="0"/>
          </a:p>
          <a:p>
            <a:endParaRPr lang="ru-RU" dirty="0"/>
          </a:p>
        </p:txBody>
      </p:sp>
      <p:sp>
        <p:nvSpPr>
          <p:cNvPr id="4" name="Номер слайда 3"/>
          <p:cNvSpPr>
            <a:spLocks noGrp="1"/>
          </p:cNvSpPr>
          <p:nvPr>
            <p:ph type="sldNum" sz="quarter" idx="15"/>
          </p:nvPr>
        </p:nvSpPr>
        <p:spPr/>
        <p:txBody>
          <a:bodyPr/>
          <a:lstStyle/>
          <a:p>
            <a:fld id="{3FC7B024-EABE-4A84-8BDC-7506318804C1}" type="slidenum">
              <a:rPr lang="ru-RU" smtClean="0"/>
              <a:pPr/>
              <a:t>4</a:t>
            </a:fld>
            <a:endParaRPr lang="ru-RU"/>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kk-KZ" dirty="0" smtClean="0"/>
              <a:t>Экономикалық әлеуметтану.</a:t>
            </a:r>
            <a:endParaRPr lang="ru-RU" dirty="0"/>
          </a:p>
        </p:txBody>
      </p:sp>
      <p:sp>
        <p:nvSpPr>
          <p:cNvPr id="3" name="Содержимое 2"/>
          <p:cNvSpPr>
            <a:spLocks noGrp="1"/>
          </p:cNvSpPr>
          <p:nvPr>
            <p:ph sz="quarter" idx="1"/>
          </p:nvPr>
        </p:nvSpPr>
        <p:spPr/>
        <p:txBody>
          <a:bodyPr>
            <a:normAutofit fontScale="85000" lnSpcReduction="20000"/>
          </a:bodyPr>
          <a:lstStyle/>
          <a:p>
            <a:r>
              <a:rPr lang="kk-KZ" dirty="0" smtClean="0"/>
              <a:t>Экономикалық әлеуметтану жалпы әлеуметтану ғылымының,қоғамның экономикалық өмірін зерттейтін теория.Бұл теория жалпы әлеуметтанудың қарқынды дамуымен және оның экономикалық процестермен тығыз байланысының негізінде пайда болған. </a:t>
            </a:r>
            <a:r>
              <a:rPr lang="kk-KZ" dirty="0" smtClean="0"/>
              <a:t>Экономикалық әлеуметтану экономикалық процестерді адамдардың іс-әректі, қызметінің жемісі ретінде қарайды.Қоғамдағы адамдардың материалдық тұрмыс жағдайы әр түрлі болғандықтан, олардың мұқтаждықты талап-тілектері де, тұтыну дәрежелері де әр түрлі. Сондықтан олар қоғамда әр түрлі рольдер, яғни қызмет атқарды,осыған сәйкес олар қоғамда әр түрлі орында, жағдайда,беделде болады.Экономикалық әлеуметтану экономиканы зерттеудің басты мәселесі ретінде экономиканы өз алдына жүйе деп қаралды.Ал,экономикалық жүйеде – өндіріс  - бөлу – айырбастау  - тұтыну жүзеге асырылады.Ал, бұл процестің нарықтық түрі «Сұраныс және ұсыныс». Нарық дегеніміз – тар мағынада – азық – түлік және басқа өндіріс бұйымдарын, тауарларды сататын сауда орны.</a:t>
            </a:r>
            <a:endParaRPr lang="ru-RU" dirty="0" smtClean="0"/>
          </a:p>
          <a:p>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714356"/>
            <a:ext cx="7467600" cy="5759596"/>
          </a:xfrm>
        </p:spPr>
        <p:txBody>
          <a:bodyPr>
            <a:normAutofit/>
          </a:bodyPr>
          <a:lstStyle/>
          <a:p>
            <a:r>
              <a:rPr lang="ru-RU" sz="2800" dirty="0" smtClean="0"/>
              <a:t>Т.И. </a:t>
            </a:r>
            <a:r>
              <a:rPr lang="ru-RU" sz="2800" dirty="0" err="1" smtClean="0"/>
              <a:t>Заславская</a:t>
            </a:r>
            <a:r>
              <a:rPr lang="ru-RU" sz="2800" dirty="0" smtClean="0"/>
              <a:t> </a:t>
            </a:r>
            <a:r>
              <a:rPr lang="ru-RU" sz="2800" dirty="0" err="1" smtClean="0"/>
              <a:t>және </a:t>
            </a:r>
            <a:r>
              <a:rPr lang="ru-RU" sz="2800" dirty="0" smtClean="0"/>
              <a:t>Р.В. Рывкина </a:t>
            </a:r>
            <a:r>
              <a:rPr lang="ru-RU" sz="2800" dirty="0" err="1" smtClean="0"/>
              <a:t>экономикалық социологияға </a:t>
            </a:r>
            <a:r>
              <a:rPr lang="ru-RU" sz="2800" dirty="0" smtClean="0"/>
              <a:t>“</a:t>
            </a:r>
            <a:r>
              <a:rPr lang="ru-RU" sz="2800" dirty="0" err="1" smtClean="0"/>
              <a:t>қоғамдық өмірдің екі</a:t>
            </a:r>
            <a:r>
              <a:rPr lang="ru-RU" sz="2800" dirty="0" smtClean="0"/>
              <a:t> - </a:t>
            </a:r>
            <a:r>
              <a:rPr lang="ru-RU" sz="2800" dirty="0" err="1" smtClean="0"/>
              <a:t>экономикалық және әлеуметтік салаларының өзара байланысын</a:t>
            </a:r>
            <a:r>
              <a:rPr lang="ru-RU" sz="2800" dirty="0" smtClean="0"/>
              <a:t> </a:t>
            </a:r>
            <a:r>
              <a:rPr lang="ru-RU" sz="2800" dirty="0" err="1" smtClean="0"/>
              <a:t>тиісінше</a:t>
            </a:r>
            <a:r>
              <a:rPr lang="ru-RU" sz="2800" dirty="0" smtClean="0"/>
              <a:t> </a:t>
            </a:r>
            <a:r>
              <a:rPr lang="ru-RU" sz="2800" dirty="0" err="1" smtClean="0"/>
              <a:t>екі</a:t>
            </a:r>
            <a:r>
              <a:rPr lang="ru-RU" sz="2800" dirty="0" smtClean="0"/>
              <a:t> </a:t>
            </a:r>
            <a:r>
              <a:rPr lang="ru-RU" sz="2800" dirty="0" err="1" smtClean="0"/>
              <a:t>жақты </a:t>
            </a:r>
            <a:r>
              <a:rPr lang="ru-RU" sz="2800" dirty="0" smtClean="0"/>
              <a:t>- </a:t>
            </a:r>
            <a:r>
              <a:rPr lang="ru-RU" sz="2800" dirty="0" err="1" smtClean="0"/>
              <a:t>экономикалық және әлеуметтік процестердің өзара байланыстары</a:t>
            </a:r>
            <a:r>
              <a:rPr lang="ru-RU" sz="2800" dirty="0" smtClean="0"/>
              <a:t> </a:t>
            </a:r>
            <a:r>
              <a:rPr lang="ru-RU" sz="2800" dirty="0" err="1" smtClean="0"/>
              <a:t>негізінде</a:t>
            </a:r>
            <a:r>
              <a:rPr lang="ru-RU" sz="2800" dirty="0" smtClean="0"/>
              <a:t> </a:t>
            </a:r>
            <a:r>
              <a:rPr lang="ru-RU" sz="2800" dirty="0" err="1" smtClean="0"/>
              <a:t>зерттейтін</a:t>
            </a:r>
            <a:r>
              <a:rPr lang="ru-RU" sz="2800" dirty="0" smtClean="0"/>
              <a:t> </a:t>
            </a:r>
            <a:r>
              <a:rPr lang="ru-RU" sz="2800" dirty="0" err="1" smtClean="0"/>
              <a:t>ғылым</a:t>
            </a:r>
            <a:r>
              <a:rPr lang="ru-RU" sz="2800" dirty="0" smtClean="0"/>
              <a:t>” </a:t>
            </a:r>
            <a:r>
              <a:rPr lang="ru-RU" sz="2800" dirty="0" err="1" smtClean="0"/>
              <a:t>деген</a:t>
            </a:r>
            <a:r>
              <a:rPr lang="ru-RU" sz="2800" dirty="0" smtClean="0"/>
              <a:t> </a:t>
            </a:r>
            <a:r>
              <a:rPr lang="ru-RU" sz="2800" dirty="0" err="1" smtClean="0"/>
              <a:t>анықтама береді</a:t>
            </a:r>
            <a:r>
              <a:rPr lang="ru-RU" sz="2800" dirty="0" smtClean="0"/>
              <a:t> . </a:t>
            </a:r>
            <a:r>
              <a:rPr lang="ru-RU" sz="2800" dirty="0" err="1" smtClean="0"/>
              <a:t>Әлеуметтік саланы</a:t>
            </a:r>
            <a:r>
              <a:rPr lang="ru-RU" sz="2800" dirty="0" smtClean="0"/>
              <a:t> </a:t>
            </a:r>
            <a:r>
              <a:rPr lang="ru-RU" sz="2800" dirty="0" err="1" smtClean="0"/>
              <a:t>олар</a:t>
            </a:r>
            <a:r>
              <a:rPr lang="ru-RU" sz="2800" dirty="0" smtClean="0"/>
              <a:t> </a:t>
            </a:r>
            <a:r>
              <a:rPr lang="ru-RU" sz="2800" dirty="0" err="1" smtClean="0"/>
              <a:t>қоғамдағы топтардың жағдайының әр текті</a:t>
            </a:r>
            <a:r>
              <a:rPr lang="ru-RU" sz="2800" dirty="0" smtClean="0"/>
              <a:t> </a:t>
            </a:r>
            <a:r>
              <a:rPr lang="ru-RU" sz="2800" dirty="0" err="1" smtClean="0"/>
              <a:t>болуымен</a:t>
            </a:r>
            <a:r>
              <a:rPr lang="ru-RU" sz="2800" dirty="0" smtClean="0"/>
              <a:t> </a:t>
            </a:r>
            <a:r>
              <a:rPr lang="ru-RU" sz="2800" dirty="0" err="1" smtClean="0"/>
              <a:t>байланысты</a:t>
            </a:r>
            <a:r>
              <a:rPr lang="ru-RU" sz="2800" dirty="0" smtClean="0"/>
              <a:t> </a:t>
            </a:r>
            <a:r>
              <a:rPr lang="ru-RU" sz="2800" dirty="0" err="1" smtClean="0"/>
              <a:t>әлеуметтік теңсіздік қатынастарының саласы</a:t>
            </a:r>
            <a:r>
              <a:rPr lang="ru-RU" sz="2800" dirty="0" smtClean="0"/>
              <a:t> </a:t>
            </a:r>
            <a:r>
              <a:rPr lang="ru-RU" sz="2800" dirty="0" err="1" smtClean="0"/>
              <a:t>деп</a:t>
            </a:r>
            <a:r>
              <a:rPr lang="ru-RU" sz="2800" dirty="0" smtClean="0"/>
              <a:t> </a:t>
            </a:r>
            <a:r>
              <a:rPr lang="ru-RU" sz="2800" dirty="0" err="1" smtClean="0"/>
              <a:t>түсіндіреді.</a:t>
            </a:r>
            <a:r>
              <a:rPr lang="ru-RU" sz="2800" dirty="0" smtClean="0"/>
              <a:t> </a:t>
            </a:r>
            <a:endParaRPr lang="ru-RU"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857232"/>
            <a:ext cx="7686700" cy="5616720"/>
          </a:xfrm>
        </p:spPr>
        <p:txBody>
          <a:bodyPr/>
          <a:lstStyle/>
          <a:p>
            <a:r>
              <a:rPr lang="ru-RU" dirty="0" smtClean="0"/>
              <a:t>А.И. Кравченко </a:t>
            </a:r>
            <a:r>
              <a:rPr lang="ru-RU" dirty="0" err="1" smtClean="0"/>
              <a:t>экономикалық </a:t>
            </a:r>
            <a:r>
              <a:rPr lang="ru-RU" dirty="0" smtClean="0"/>
              <a:t>социология - </a:t>
            </a:r>
            <a:r>
              <a:rPr lang="ru-RU" dirty="0" err="1" smtClean="0"/>
              <a:t>ол</a:t>
            </a:r>
            <a:r>
              <a:rPr lang="ru-RU" dirty="0" smtClean="0"/>
              <a:t> </a:t>
            </a:r>
            <a:r>
              <a:rPr lang="ru-RU" dirty="0" err="1" smtClean="0"/>
              <a:t>қоғам өмірінің түрлі салаларының </a:t>
            </a:r>
            <a:r>
              <a:rPr lang="ru-RU" dirty="0" smtClean="0"/>
              <a:t>(</a:t>
            </a:r>
            <a:r>
              <a:rPr lang="ru-RU" dirty="0" err="1" smtClean="0"/>
              <a:t>өндірісте</a:t>
            </a:r>
            <a:r>
              <a:rPr lang="ru-RU" dirty="0" smtClean="0"/>
              <a:t>, </a:t>
            </a:r>
            <a:r>
              <a:rPr lang="ru-RU" dirty="0" err="1" smtClean="0"/>
              <a:t>айырбаста</a:t>
            </a:r>
            <a:r>
              <a:rPr lang="ru-RU" dirty="0" smtClean="0"/>
              <a:t>, </a:t>
            </a:r>
            <a:r>
              <a:rPr lang="ru-RU" dirty="0" err="1" smtClean="0"/>
              <a:t>бөліп </a:t>
            </a:r>
            <a:r>
              <a:rPr lang="ru-RU" dirty="0" smtClean="0"/>
              <a:t>беру мен </a:t>
            </a:r>
            <a:r>
              <a:rPr lang="ru-RU" dirty="0" err="1" smtClean="0"/>
              <a:t>тұтынуда</a:t>
            </a:r>
            <a:r>
              <a:rPr lang="ru-RU" dirty="0" smtClean="0"/>
              <a:t>) </a:t>
            </a:r>
            <a:r>
              <a:rPr lang="ru-RU" dirty="0" err="1" smtClean="0"/>
              <a:t>үлкен әлеуметтік топтардың өнімдері ретінде</a:t>
            </a:r>
            <a:r>
              <a:rPr lang="ru-RU" dirty="0" smtClean="0"/>
              <a:t> </a:t>
            </a:r>
            <a:r>
              <a:rPr lang="ru-RU" dirty="0" err="1" smtClean="0"/>
              <a:t>адамдардың жүріс-тұрысы жайлы</a:t>
            </a:r>
            <a:r>
              <a:rPr lang="ru-RU" dirty="0" smtClean="0"/>
              <a:t> </a:t>
            </a:r>
            <a:r>
              <a:rPr lang="ru-RU" dirty="0" err="1" smtClean="0"/>
              <a:t>ғылыми білім</a:t>
            </a:r>
            <a:r>
              <a:rPr lang="ru-RU" dirty="0" smtClean="0"/>
              <a:t> </a:t>
            </a:r>
            <a:r>
              <a:rPr lang="ru-RU" dirty="0" err="1" smtClean="0"/>
              <a:t>жүйесі деп</a:t>
            </a:r>
            <a:r>
              <a:rPr lang="ru-RU" dirty="0" smtClean="0"/>
              <a:t> </a:t>
            </a:r>
            <a:r>
              <a:rPr lang="ru-RU" dirty="0" err="1" smtClean="0"/>
              <a:t>санайды</a:t>
            </a:r>
            <a:r>
              <a:rPr lang="ru-RU" dirty="0" smtClean="0"/>
              <a:t>. </a:t>
            </a:r>
            <a:r>
              <a:rPr lang="ru-RU" dirty="0" err="1" smtClean="0"/>
              <a:t>Ол</a:t>
            </a:r>
            <a:r>
              <a:rPr lang="ru-RU" dirty="0" smtClean="0"/>
              <a:t> </a:t>
            </a:r>
            <a:r>
              <a:rPr lang="ru-RU" dirty="0" err="1" smtClean="0"/>
              <a:t>экономикалық әрекеттің көрінуінің формаларын</a:t>
            </a:r>
            <a:r>
              <a:rPr lang="ru-RU" dirty="0" smtClean="0"/>
              <a:t> </a:t>
            </a:r>
            <a:r>
              <a:rPr lang="ru-RU" dirty="0" err="1" smtClean="0"/>
              <a:t>және адамдардың экономикалық мүдделерін білдіруді</a:t>
            </a:r>
            <a:r>
              <a:rPr lang="ru-RU" dirty="0" smtClean="0"/>
              <a:t>, </a:t>
            </a:r>
            <a:r>
              <a:rPr lang="ru-RU" dirty="0" err="1" smtClean="0"/>
              <a:t>сонымен</a:t>
            </a:r>
            <a:r>
              <a:rPr lang="ru-RU" dirty="0" smtClean="0"/>
              <a:t> </a:t>
            </a:r>
            <a:r>
              <a:rPr lang="ru-RU" dirty="0" err="1" smtClean="0"/>
              <a:t>қоса адамдарға экономикалық институттардың </a:t>
            </a:r>
            <a:r>
              <a:rPr lang="ru-RU" dirty="0" smtClean="0"/>
              <a:t>(</a:t>
            </a:r>
            <a:r>
              <a:rPr lang="ru-RU" dirty="0" err="1" smtClean="0"/>
              <a:t>жеке</a:t>
            </a:r>
            <a:r>
              <a:rPr lang="ru-RU" dirty="0" smtClean="0"/>
              <a:t> </a:t>
            </a:r>
            <a:r>
              <a:rPr lang="ru-RU" dirty="0" err="1" smtClean="0"/>
              <a:t>меншік</a:t>
            </a:r>
            <a:r>
              <a:rPr lang="ru-RU" dirty="0" smtClean="0"/>
              <a:t>, </a:t>
            </a:r>
            <a:r>
              <a:rPr lang="ru-RU" dirty="0" err="1" smtClean="0"/>
              <a:t>еңбек бөлінісі, тауарлар</a:t>
            </a:r>
            <a:r>
              <a:rPr lang="ru-RU" dirty="0" smtClean="0"/>
              <a:t> мен </a:t>
            </a:r>
            <a:r>
              <a:rPr lang="ru-RU" dirty="0" err="1" smtClean="0"/>
              <a:t>еңбек нарығы</a:t>
            </a:r>
            <a:r>
              <a:rPr lang="ru-RU" dirty="0" smtClean="0"/>
              <a:t>, </a:t>
            </a:r>
            <a:r>
              <a:rPr lang="ru-RU" dirty="0" err="1" smtClean="0"/>
              <a:t>қаржы </a:t>
            </a:r>
            <a:r>
              <a:rPr lang="ru-RU" dirty="0" smtClean="0"/>
              <a:t>институты т.б.) </a:t>
            </a:r>
            <a:r>
              <a:rPr lang="ru-RU" dirty="0" err="1" smtClean="0"/>
              <a:t>ұзақ және қысқа мерзімді</a:t>
            </a:r>
            <a:r>
              <a:rPr lang="ru-RU" dirty="0" smtClean="0"/>
              <a:t> </a:t>
            </a:r>
            <a:r>
              <a:rPr lang="ru-RU" dirty="0" err="1" smtClean="0"/>
              <a:t>әсер етудің механизмдері</a:t>
            </a:r>
            <a:r>
              <a:rPr lang="ru-RU" dirty="0" smtClean="0"/>
              <a:t> мен </a:t>
            </a:r>
            <a:r>
              <a:rPr lang="ru-RU" dirty="0" err="1" smtClean="0"/>
              <a:t>құрылымдарын зерттейді</a:t>
            </a:r>
            <a:r>
              <a:rPr lang="ru-RU" dirty="0" smtClean="0"/>
              <a:t> </a:t>
            </a: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642918"/>
            <a:ext cx="7467600" cy="5831034"/>
          </a:xfrm>
        </p:spPr>
        <p:txBody>
          <a:bodyPr>
            <a:normAutofit fontScale="92500" lnSpcReduction="10000"/>
          </a:bodyPr>
          <a:lstStyle/>
          <a:p>
            <a:r>
              <a:rPr lang="ru-RU" b="1" dirty="0" err="1" smtClean="0"/>
              <a:t>Экономикалық социологияның негізгі</a:t>
            </a:r>
            <a:r>
              <a:rPr lang="ru-RU" b="1" dirty="0" smtClean="0"/>
              <a:t> </a:t>
            </a:r>
            <a:r>
              <a:rPr lang="ru-RU" b="1" dirty="0" err="1" smtClean="0"/>
              <a:t>міндеті</a:t>
            </a:r>
            <a:r>
              <a:rPr lang="ru-RU" dirty="0" smtClean="0"/>
              <a:t> - </a:t>
            </a:r>
            <a:r>
              <a:rPr lang="ru-RU" dirty="0" err="1" smtClean="0"/>
              <a:t>экономикалық құбылыстар </a:t>
            </a:r>
            <a:r>
              <a:rPr lang="ru-RU" dirty="0" smtClean="0"/>
              <a:t>мен </a:t>
            </a:r>
            <a:r>
              <a:rPr lang="ru-RU" dirty="0" err="1" smtClean="0"/>
              <a:t>процестерді</a:t>
            </a:r>
            <a:r>
              <a:rPr lang="ru-RU" dirty="0" smtClean="0"/>
              <a:t> </a:t>
            </a:r>
            <a:r>
              <a:rPr lang="ru-RU" dirty="0" err="1" smtClean="0"/>
              <a:t>осында</a:t>
            </a:r>
            <a:r>
              <a:rPr lang="ru-RU" dirty="0" smtClean="0"/>
              <a:t> </a:t>
            </a:r>
            <a:r>
              <a:rPr lang="ru-RU" dirty="0" err="1" smtClean="0"/>
              <a:t>әрекет ететін</a:t>
            </a:r>
            <a:r>
              <a:rPr lang="ru-RU" dirty="0" smtClean="0"/>
              <a:t> </a:t>
            </a:r>
            <a:r>
              <a:rPr lang="ru-RU" dirty="0" err="1" smtClean="0"/>
              <a:t>индивидтер</a:t>
            </a:r>
            <a:r>
              <a:rPr lang="ru-RU" dirty="0" smtClean="0"/>
              <a:t> </a:t>
            </a:r>
            <a:r>
              <a:rPr lang="ru-RU" dirty="0" err="1" smtClean="0"/>
              <a:t>мен</a:t>
            </a:r>
            <a:r>
              <a:rPr lang="ru-RU" dirty="0" smtClean="0"/>
              <a:t> </a:t>
            </a:r>
            <a:r>
              <a:rPr lang="ru-RU" dirty="0" err="1" smtClean="0"/>
              <a:t>әлеуметтік топтардың мүдделері</a:t>
            </a:r>
            <a:r>
              <a:rPr lang="ru-RU" dirty="0" smtClean="0"/>
              <a:t>, </a:t>
            </a:r>
            <a:r>
              <a:rPr lang="ru-RU" dirty="0" err="1" smtClean="0"/>
              <a:t>мүмкіндіктері тұрғысынан социологиялық түсіндіру</a:t>
            </a:r>
            <a:r>
              <a:rPr lang="ru-RU" dirty="0" smtClean="0"/>
              <a:t>, </a:t>
            </a:r>
            <a:r>
              <a:rPr lang="ru-RU" dirty="0" err="1" smtClean="0"/>
              <a:t>сонымен</a:t>
            </a:r>
            <a:r>
              <a:rPr lang="ru-RU" dirty="0" smtClean="0"/>
              <a:t> </a:t>
            </a:r>
            <a:r>
              <a:rPr lang="ru-RU" dirty="0" err="1" smtClean="0"/>
              <a:t>қоса нақтылы бір</a:t>
            </a:r>
            <a:r>
              <a:rPr lang="ru-RU" dirty="0" smtClean="0"/>
              <a:t> </a:t>
            </a:r>
            <a:r>
              <a:rPr lang="ru-RU" dirty="0" err="1" smtClean="0"/>
              <a:t>қоғамның экономикасына</a:t>
            </a:r>
            <a:r>
              <a:rPr lang="ru-RU" dirty="0" smtClean="0"/>
              <a:t> </a:t>
            </a:r>
            <a:r>
              <a:rPr lang="ru-RU" dirty="0" err="1" smtClean="0"/>
              <a:t>әлеуметтік және мәдени факторлардың әсер етуін</a:t>
            </a:r>
            <a:r>
              <a:rPr lang="ru-RU" dirty="0" smtClean="0"/>
              <a:t> </a:t>
            </a:r>
            <a:r>
              <a:rPr lang="ru-RU" dirty="0" err="1" smtClean="0"/>
              <a:t>зерттеу</a:t>
            </a:r>
            <a:r>
              <a:rPr lang="ru-RU" dirty="0" smtClean="0"/>
              <a:t> </a:t>
            </a:r>
            <a:r>
              <a:rPr lang="ru-RU" dirty="0" err="1" smtClean="0"/>
              <a:t>болып</a:t>
            </a:r>
            <a:r>
              <a:rPr lang="ru-RU" dirty="0" smtClean="0"/>
              <a:t> </a:t>
            </a:r>
            <a:r>
              <a:rPr lang="ru-RU" dirty="0" err="1" smtClean="0"/>
              <a:t>табылады</a:t>
            </a:r>
            <a:r>
              <a:rPr lang="ru-RU" dirty="0" smtClean="0"/>
              <a:t>.</a:t>
            </a:r>
          </a:p>
          <a:p>
            <a:r>
              <a:rPr lang="ru-RU" dirty="0" err="1" smtClean="0"/>
              <a:t>Экономикалық </a:t>
            </a:r>
            <a:r>
              <a:rPr lang="ru-RU" dirty="0" smtClean="0"/>
              <a:t>социология </a:t>
            </a:r>
            <a:r>
              <a:rPr lang="ru-RU" dirty="0" err="1" smtClean="0"/>
              <a:t>бізге</a:t>
            </a:r>
            <a:r>
              <a:rPr lang="ru-RU" dirty="0" smtClean="0"/>
              <a:t> </a:t>
            </a:r>
            <a:r>
              <a:rPr lang="ru-RU" dirty="0" err="1" smtClean="0"/>
              <a:t>экономикалық дамудың әлеуметтік механизмдерін</a:t>
            </a:r>
            <a:r>
              <a:rPr lang="ru-RU" dirty="0" smtClean="0"/>
              <a:t> </a:t>
            </a:r>
            <a:r>
              <a:rPr lang="ru-RU" dirty="0" err="1" smtClean="0"/>
              <a:t>біртұтас жүйе ретінде</a:t>
            </a:r>
            <a:r>
              <a:rPr lang="ru-RU" dirty="0" smtClean="0"/>
              <a:t> </a:t>
            </a:r>
            <a:r>
              <a:rPr lang="ru-RU" dirty="0" err="1" smtClean="0"/>
              <a:t>тереңірек түсінуге жол</a:t>
            </a:r>
            <a:r>
              <a:rPr lang="ru-RU" dirty="0" smtClean="0"/>
              <a:t> </a:t>
            </a:r>
            <a:r>
              <a:rPr lang="ru-RU" dirty="0" err="1" smtClean="0"/>
              <a:t>ашады</a:t>
            </a:r>
            <a:r>
              <a:rPr lang="ru-RU" dirty="0" smtClean="0"/>
              <a:t>; </a:t>
            </a:r>
            <a:r>
              <a:rPr lang="ru-RU" dirty="0" err="1" smtClean="0"/>
              <a:t>нарықтық қатынастардың қалыптасуы </a:t>
            </a:r>
            <a:r>
              <a:rPr lang="ru-RU" dirty="0" smtClean="0"/>
              <a:t>мен </a:t>
            </a:r>
            <a:r>
              <a:rPr lang="ru-RU" dirty="0" err="1" smtClean="0"/>
              <a:t>қызмет етуі</a:t>
            </a:r>
            <a:r>
              <a:rPr lang="ru-RU" dirty="0" smtClean="0"/>
              <a:t> </a:t>
            </a:r>
            <a:r>
              <a:rPr lang="ru-RU" dirty="0" err="1" smtClean="0"/>
              <a:t>жағдайында адамдардың экономикалық іс-әрекеті</a:t>
            </a:r>
            <a:r>
              <a:rPr lang="ru-RU" dirty="0" smtClean="0"/>
              <a:t>; </a:t>
            </a:r>
            <a:r>
              <a:rPr lang="ru-RU" dirty="0" err="1" smtClean="0"/>
              <a:t>шаруашылық және қаржы институттарының қалыптасуына саяси</a:t>
            </a:r>
            <a:r>
              <a:rPr lang="ru-RU" dirty="0" smtClean="0"/>
              <a:t> </a:t>
            </a:r>
            <a:r>
              <a:rPr lang="ru-RU" dirty="0" err="1" smtClean="0"/>
              <a:t>және әлеуметтік әрекеттердің</a:t>
            </a:r>
            <a:r>
              <a:rPr lang="ru-RU" dirty="0" smtClean="0"/>
              <a:t>, </a:t>
            </a:r>
            <a:r>
              <a:rPr lang="ru-RU" dirty="0" err="1" smtClean="0"/>
              <a:t>қоғамдық пікірдің</a:t>
            </a:r>
            <a:r>
              <a:rPr lang="ru-RU" dirty="0" smtClean="0"/>
              <a:t>, </a:t>
            </a:r>
            <a:r>
              <a:rPr lang="ru-RU" dirty="0" err="1" smtClean="0"/>
              <a:t>діл</a:t>
            </a:r>
            <a:r>
              <a:rPr lang="ru-RU" dirty="0" smtClean="0"/>
              <a:t> (менталитет) пен </a:t>
            </a:r>
            <a:r>
              <a:rPr lang="ru-RU" dirty="0" err="1" smtClean="0"/>
              <a:t>мәдени дәстүрлердің әсерін ашу</a:t>
            </a:r>
            <a:r>
              <a:rPr lang="ru-RU" dirty="0" smtClean="0"/>
              <a:t>.</a:t>
            </a:r>
          </a:p>
          <a:p>
            <a:r>
              <a:rPr lang="ru-RU" dirty="0" smtClean="0"/>
              <a:t> </a:t>
            </a:r>
          </a:p>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428604"/>
            <a:ext cx="7972452" cy="6045348"/>
          </a:xfrm>
        </p:spPr>
        <p:txBody>
          <a:bodyPr>
            <a:normAutofit fontScale="92500"/>
          </a:bodyPr>
          <a:lstStyle/>
          <a:p>
            <a:r>
              <a:rPr lang="ru-RU" b="1" dirty="0" err="1" smtClean="0"/>
              <a:t>Экономикалық</a:t>
            </a:r>
            <a:r>
              <a:rPr lang="ru-RU" b="1" dirty="0" smtClean="0"/>
              <a:t> </a:t>
            </a:r>
            <a:r>
              <a:rPr lang="kk-KZ" b="1" dirty="0" smtClean="0"/>
              <a:t>әлеуметтанудың </a:t>
            </a:r>
            <a:r>
              <a:rPr lang="ru-RU" b="1" dirty="0" err="1" smtClean="0"/>
              <a:t>тарихи</a:t>
            </a:r>
            <a:r>
              <a:rPr lang="ru-RU" b="1" dirty="0" smtClean="0"/>
              <a:t> </a:t>
            </a:r>
            <a:r>
              <a:rPr lang="ru-RU" b="1" dirty="0" err="1" smtClean="0"/>
              <a:t>дамуы</a:t>
            </a:r>
            <a:endParaRPr lang="ru-RU" b="1" dirty="0" smtClean="0"/>
          </a:p>
          <a:p>
            <a:pPr>
              <a:buNone/>
            </a:pPr>
            <a:r>
              <a:rPr lang="ru-RU" dirty="0" smtClean="0"/>
              <a:t>   </a:t>
            </a:r>
            <a:r>
              <a:rPr lang="ru-RU" dirty="0" err="1" smtClean="0"/>
              <a:t>Экономикалық-әлеуметтік білімнің алғашқы элементтері</a:t>
            </a:r>
            <a:r>
              <a:rPr lang="ru-RU" dirty="0" smtClean="0"/>
              <a:t> </a:t>
            </a:r>
            <a:r>
              <a:rPr lang="ru-RU" dirty="0" err="1" smtClean="0"/>
              <a:t>қайта өркендеу және жаңа заман</a:t>
            </a:r>
            <a:r>
              <a:rPr lang="ru-RU" dirty="0" smtClean="0"/>
              <a:t> </a:t>
            </a:r>
            <a:r>
              <a:rPr lang="ru-RU" dirty="0" err="1" smtClean="0"/>
              <a:t>дәуірінде пайда</a:t>
            </a:r>
            <a:r>
              <a:rPr lang="ru-RU" dirty="0" smtClean="0"/>
              <a:t> </a:t>
            </a:r>
            <a:r>
              <a:rPr lang="ru-RU" dirty="0" err="1" smtClean="0"/>
              <a:t>болған.</a:t>
            </a:r>
            <a:r>
              <a:rPr lang="ru-RU" dirty="0" smtClean="0"/>
              <a:t> </a:t>
            </a:r>
            <a:r>
              <a:rPr lang="ru-RU" dirty="0" err="1" smtClean="0"/>
              <a:t>Алайда</a:t>
            </a:r>
            <a:r>
              <a:rPr lang="ru-RU" dirty="0" smtClean="0"/>
              <a:t> </a:t>
            </a:r>
            <a:r>
              <a:rPr lang="ru-RU" dirty="0" err="1" smtClean="0"/>
              <a:t>мұндай білімнің теориялық сипаты</a:t>
            </a:r>
            <a:r>
              <a:rPr lang="ru-RU" dirty="0" smtClean="0"/>
              <a:t> ХVІІІ </a:t>
            </a:r>
            <a:r>
              <a:rPr lang="ru-RU" dirty="0" err="1" smtClean="0"/>
              <a:t>ғасырда бастау</a:t>
            </a:r>
            <a:r>
              <a:rPr lang="ru-RU" dirty="0" smtClean="0"/>
              <a:t> ала </a:t>
            </a:r>
            <a:r>
              <a:rPr lang="ru-RU" dirty="0" err="1" smtClean="0"/>
              <a:t>бастады</a:t>
            </a:r>
            <a:r>
              <a:rPr lang="ru-RU" dirty="0" smtClean="0"/>
              <a:t>. </a:t>
            </a:r>
            <a:r>
              <a:rPr lang="ru-RU" dirty="0" err="1" smtClean="0"/>
              <a:t>Бұл уақытта философтар</a:t>
            </a:r>
            <a:r>
              <a:rPr lang="ru-RU" dirty="0" smtClean="0"/>
              <a:t> Шарль Луи Монтескье, Клод Гельвеций, </a:t>
            </a:r>
            <a:r>
              <a:rPr lang="ru-RU" dirty="0" err="1" smtClean="0"/>
              <a:t>экономистер</a:t>
            </a:r>
            <a:r>
              <a:rPr lang="ru-RU" dirty="0" smtClean="0"/>
              <a:t> Адам Смит, Томас Роберт Мальтус, Жан Шарль </a:t>
            </a:r>
            <a:r>
              <a:rPr lang="ru-RU" dirty="0" err="1" smtClean="0"/>
              <a:t>Сисмондидің</a:t>
            </a:r>
            <a:r>
              <a:rPr lang="ru-RU" dirty="0" smtClean="0"/>
              <a:t>, философ </a:t>
            </a:r>
            <a:r>
              <a:rPr lang="ru-RU" dirty="0" err="1" smtClean="0"/>
              <a:t>және социалист-утопистер</a:t>
            </a:r>
            <a:r>
              <a:rPr lang="ru-RU" dirty="0" smtClean="0"/>
              <a:t> Уильям </a:t>
            </a:r>
            <a:r>
              <a:rPr lang="ru-RU" dirty="0" err="1" smtClean="0"/>
              <a:t>Годвин</a:t>
            </a:r>
            <a:r>
              <a:rPr lang="ru-RU" dirty="0" smtClean="0"/>
              <a:t>, Анри Сен-Симон, Шарль </a:t>
            </a:r>
            <a:r>
              <a:rPr lang="ru-RU" dirty="0" err="1" smtClean="0"/>
              <a:t>Фурьенің ойлары</a:t>
            </a:r>
            <a:r>
              <a:rPr lang="ru-RU" dirty="0" smtClean="0"/>
              <a:t> </a:t>
            </a:r>
            <a:r>
              <a:rPr lang="ru-RU" dirty="0" err="1" smtClean="0"/>
              <a:t>құнды болды</a:t>
            </a:r>
            <a:r>
              <a:rPr lang="ru-RU" dirty="0" smtClean="0"/>
              <a:t>. Осы </a:t>
            </a:r>
            <a:r>
              <a:rPr lang="ru-RU" dirty="0" err="1" smtClean="0"/>
              <a:t>кезеңнің өзінде тәжірибешілердің</a:t>
            </a:r>
            <a:r>
              <a:rPr lang="ru-RU" dirty="0" smtClean="0"/>
              <a:t>, </a:t>
            </a:r>
            <a:r>
              <a:rPr lang="ru-RU" dirty="0" err="1" smtClean="0"/>
              <a:t>өндірісті басқарушылардың экономикалық-социологиялық білімге</a:t>
            </a:r>
            <a:r>
              <a:rPr lang="ru-RU" dirty="0" smtClean="0"/>
              <a:t> </a:t>
            </a:r>
            <a:r>
              <a:rPr lang="ru-RU" dirty="0" err="1" smtClean="0"/>
              <a:t>жүгінген алғашқы жәйттері пайда</a:t>
            </a:r>
            <a:r>
              <a:rPr lang="ru-RU" dirty="0" smtClean="0"/>
              <a:t> бола </a:t>
            </a:r>
            <a:r>
              <a:rPr lang="ru-RU" dirty="0" err="1" smtClean="0"/>
              <a:t>бастады</a:t>
            </a:r>
            <a:r>
              <a:rPr lang="ru-RU" dirty="0" smtClean="0"/>
              <a:t>. </a:t>
            </a:r>
            <a:r>
              <a:rPr lang="ru-RU" dirty="0" err="1" smtClean="0"/>
              <a:t>Бұл тұрғыда ең жарқын мысал</a:t>
            </a:r>
            <a:r>
              <a:rPr lang="ru-RU" dirty="0" smtClean="0"/>
              <a:t> - Роберт Оуэн.</a:t>
            </a:r>
          </a:p>
          <a:p>
            <a:r>
              <a:rPr lang="ru-RU" dirty="0" smtClean="0"/>
              <a:t>ХVІІІ </a:t>
            </a:r>
            <a:r>
              <a:rPr lang="ru-RU" dirty="0" err="1" smtClean="0"/>
              <a:t>ғасырда экономикалық социологияның дамуының </a:t>
            </a:r>
            <a:r>
              <a:rPr lang="ru-RU" dirty="0" smtClean="0"/>
              <a:t>“</a:t>
            </a:r>
            <a:r>
              <a:rPr lang="ru-RU" dirty="0" err="1" smtClean="0"/>
              <a:t>философиялық-экономикалық</a:t>
            </a:r>
            <a:r>
              <a:rPr lang="ru-RU" dirty="0" smtClean="0"/>
              <a:t>” </a:t>
            </a:r>
            <a:r>
              <a:rPr lang="ru-RU" dirty="0" err="1" smtClean="0"/>
              <a:t>кезеңі аяқталып</a:t>
            </a:r>
            <a:r>
              <a:rPr lang="ru-RU" dirty="0" smtClean="0"/>
              <a:t>, </a:t>
            </a:r>
            <a:r>
              <a:rPr lang="ru-RU" dirty="0" err="1" smtClean="0"/>
              <a:t>өзіндік </a:t>
            </a:r>
            <a:r>
              <a:rPr lang="ru-RU" dirty="0" smtClean="0"/>
              <a:t>“</a:t>
            </a:r>
            <a:r>
              <a:rPr lang="ru-RU" dirty="0" err="1" smtClean="0"/>
              <a:t>социологиялық</a:t>
            </a:r>
            <a:r>
              <a:rPr lang="ru-RU" dirty="0" smtClean="0"/>
              <a:t>” </a:t>
            </a:r>
            <a:r>
              <a:rPr lang="ru-RU" dirty="0" err="1" smtClean="0"/>
              <a:t>кезеңі басталды</a:t>
            </a:r>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171</TotalTime>
  <Words>1547</Words>
  <Application>Microsoft Office PowerPoint</Application>
  <PresentationFormat>Экран (4:3)</PresentationFormat>
  <Paragraphs>62</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Эркер</vt:lpstr>
      <vt:lpstr>“Астана медицина университеті”АҚ</vt:lpstr>
      <vt:lpstr>Жоспары:</vt:lpstr>
      <vt:lpstr>Кіріспе.</vt:lpstr>
      <vt:lpstr>Слайд 4</vt:lpstr>
      <vt:lpstr>Экономикалық әлеуметтану.</vt:lpstr>
      <vt:lpstr>Слайд 6</vt:lpstr>
      <vt:lpstr>Слайд 7</vt:lpstr>
      <vt:lpstr>Слайд 8</vt:lpstr>
      <vt:lpstr>Слайд 9</vt:lpstr>
      <vt:lpstr>Слайд 10</vt:lpstr>
      <vt:lpstr>Слайд 11</vt:lpstr>
      <vt:lpstr>Слайд 12</vt:lpstr>
      <vt:lpstr> Экономикалық әлеуметтанудың негізгі категориялары: Басқа да арнайы социологиялық теориялар сияқты экономикалық социология да әлеуметтік қатынастарды зерттеуде түсіп отырған саласының мәнін ашатын жалпы социологиялық категориялар мен өзіндік ерекшелігі бар ұғымдарды қолданады. Ғылымның бұл саласын алға тартып отырған көптеген категорияларға байланысты келесі топтарға бөлуге болады</vt:lpstr>
      <vt:lpstr>Слайд 14</vt:lpstr>
      <vt:lpstr>Слайд 15</vt:lpstr>
      <vt:lpstr>Слайд 16</vt:lpstr>
      <vt:lpstr>Слайд 17</vt:lpstr>
      <vt:lpstr>Адамдардың экономикадағы әрекетін социологиялық тұрғыдан түсіндіру экономикалық-социологиялық адам үлгілерінің түсіндірмелі мүмкіндіктерін есепке ала отырып құрылады. Оны суреттеудің көптеген нұсқамаларына қарамастан, оларды негізгі төрт алғышарттарға бөлуге болады </vt:lpstr>
      <vt:lpstr>Слайд 19</vt:lpstr>
      <vt:lpstr>Слайд 20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“Астана медицина университеті”АҚ</dc:title>
  <dc:creator>Владелец</dc:creator>
  <cp:lastModifiedBy>Владелец</cp:lastModifiedBy>
  <cp:revision>18</cp:revision>
  <dcterms:created xsi:type="dcterms:W3CDTF">2011-11-04T14:48:42Z</dcterms:created>
  <dcterms:modified xsi:type="dcterms:W3CDTF">2011-12-10T20:24:12Z</dcterms:modified>
</cp:coreProperties>
</file>