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3" r:id="rId10"/>
    <p:sldId id="264" r:id="rId11"/>
    <p:sldId id="265" r:id="rId12"/>
    <p:sldId id="266" r:id="rId13"/>
    <p:sldId id="274" r:id="rId14"/>
    <p:sldId id="267" r:id="rId15"/>
    <p:sldId id="268" r:id="rId16"/>
    <p:sldId id="269" r:id="rId17"/>
    <p:sldId id="270" r:id="rId18"/>
    <p:sldId id="275" r:id="rId19"/>
    <p:sldId id="271" r:id="rId20"/>
    <p:sldId id="276" r:id="rId21"/>
    <p:sldId id="272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6C313-7D31-4750-A735-658A77CB065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E415-377B-442F-BB26-03FB91EF6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6C313-7D31-4750-A735-658A77CB065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E415-377B-442F-BB26-03FB91EF6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6C313-7D31-4750-A735-658A77CB065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E415-377B-442F-BB26-03FB91EF6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6C313-7D31-4750-A735-658A77CB065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E415-377B-442F-BB26-03FB91EF6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6C313-7D31-4750-A735-658A77CB065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E415-377B-442F-BB26-03FB91EF6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6C313-7D31-4750-A735-658A77CB065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E415-377B-442F-BB26-03FB91EF6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6C313-7D31-4750-A735-658A77CB065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E415-377B-442F-BB26-03FB91EF6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6C313-7D31-4750-A735-658A77CB065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E415-377B-442F-BB26-03FB91EF6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6C313-7D31-4750-A735-658A77CB065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E415-377B-442F-BB26-03FB91EF6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6C313-7D31-4750-A735-658A77CB065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E415-377B-442F-BB26-03FB91EF6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6C313-7D31-4750-A735-658A77CB065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FE415-377B-442F-BB26-03FB91EF6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6C313-7D31-4750-A735-658A77CB0650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FE415-377B-442F-BB26-03FB91EF6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7"/>
            <a:ext cx="8712968" cy="129614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Капиталдың  жинақталуы  және экономикалық өсу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916832"/>
            <a:ext cx="8892480" cy="46085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365125" lvl="0" indent="-365125" algn="l"/>
            <a:r>
              <a:rPr lang="kk-KZ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Капиталдың  жинақталуы  және экономикалық өсу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sz="35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мақсаты, түрлері,  факторлары, қарқыны</a:t>
            </a:r>
            <a:endParaRPr lang="ru-RU" sz="35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125" lvl="0" indent="-365125" algn="l"/>
            <a:r>
              <a:rPr lang="kk-KZ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Экономикалық  өсудің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Кейнс үлгісі</a:t>
            </a:r>
          </a:p>
          <a:p>
            <a:pPr marL="441325" lvl="0" indent="-441325" algn="l"/>
            <a:r>
              <a:rPr lang="kk-KZ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Экономикалық өсудің  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еоклассикалық үлгісі </a:t>
            </a:r>
            <a:endParaRPr lang="ru-RU" sz="35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kk-KZ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kk-KZ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ҒТП-ң 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экономикалық өсуге 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әсері</a:t>
            </a:r>
            <a:r>
              <a:rPr lang="kk-KZ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35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125" lvl="0" indent="-365125" algn="l"/>
            <a:r>
              <a:rPr lang="kk-KZ" sz="3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64704"/>
            <a:ext cx="8712968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Жұмыс күшінің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сандық факторынан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басқа </a:t>
            </a:r>
          </a:p>
          <a:p>
            <a:pPr marL="0" indent="0" algn="ctr">
              <a:buNone/>
            </a:pP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сапа факторы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маңызды</a:t>
            </a:r>
          </a:p>
          <a:p>
            <a:pPr marL="0" indent="0"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және осы фактор  өндіріс  үрдісіндегі еңбек шығындарына да маңызды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Жұмысшының кәсіби білімі </a:t>
            </a:r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еңбектің өнімділігінің өсуін қалыптастырып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және  экономикалық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өсу қарқынының жоғарылауына 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әкеледі.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72008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Капиталдың жинақталу көлемі</a:t>
            </a:r>
            <a:r>
              <a:rPr lang="ru-RU" sz="3600" dirty="0" err="1" smtClean="0">
                <a:solidFill>
                  <a:srgbClr val="FF0000"/>
                </a:solidFill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4006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Өз кезегінде,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Капиталдың жиналуы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жинақталу нормасына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None/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Яғни,  жинақтау нормасы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неғұрлым өскен сайын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жинақталу капиталының көлемі соғұрлым жоғарылайды.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kk-KZ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Капитал өсімі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сонымен қатар, максималды жинақталған активтердің көлеміне байланысты. </a:t>
            </a:r>
          </a:p>
          <a:p>
            <a:pPr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Яғни,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капитал жинағы өскен сайын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жинақталған капиталдың </a:t>
            </a:r>
            <a:r>
              <a:rPr lang="kk-KZ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жылдамдығы  мен өсу қарқыны төмендейді. </a:t>
            </a:r>
          </a:p>
          <a:p>
            <a:pPr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437849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қатар ескеру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қажет, бір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жұмысшыға шаққандағы негізгі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капиталдың көлемі </a:t>
            </a:r>
            <a:br>
              <a:rPr lang="ru-RU" sz="3600" dirty="0" err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капиталдың жарақтануы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вооруженность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қалыптасады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осы фактор  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еңбек өнімділігі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динамикасын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анықтайтын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шешуші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фактор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229200"/>
            <a:ext cx="8568952" cy="1628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360363" algn="ctr">
              <a:buNone/>
            </a:pPr>
            <a:r>
              <a:rPr lang="kk-KZ" sz="41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1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0363"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0363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u="sng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60363"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Белгілі уақыттағы 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капитал салымы өсіп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360363" algn="ctr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ал </a:t>
            </a: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жұмыс күшінің көлемі </a:t>
            </a:r>
          </a:p>
          <a:p>
            <a:pPr marL="0" indent="360363" algn="ctr">
              <a:buNone/>
            </a:pPr>
            <a:r>
              <a:rPr lang="kk-KZ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оған қарағанда көбейсе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, онда 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еңбек өнімділігі 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түседі</a:t>
            </a:r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360363" algn="ctr">
              <a:buNone/>
            </a:pPr>
            <a:r>
              <a:rPr lang="kk-KZ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өйткені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бір адамға шаққандағы</a:t>
            </a:r>
          </a:p>
          <a:p>
            <a:pPr marL="0" indent="360363" algn="ctr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капиталдың жарақтануы  қысқарады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Экономикалық өсудің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факторы -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атап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айтсақ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табиғи ресурстардың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сапасы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саны.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348880"/>
            <a:ext cx="8640960" cy="43204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2 сұрақ.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Экономикалық  өсудің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Кейнс үлгісі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Кейнс үлгісінде 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жинақтау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инвестицияға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үлкен көңіл бөлінеді.  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Инвестицияның  өсуі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  )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өндіріс көлемі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таза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өнімге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мультипликациялық әсер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ете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ді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5436096" y="4437112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505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Инвестиция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атынан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әсер етуші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фактор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автономды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дербес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тәуелсіз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инвестициялар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тартылады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 = ∆Y/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∆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Ia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мұндағы 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инвестиция мультипликаторы;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∆Y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нақты табыс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өсімі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Ia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автономды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инвестиция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өсімі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25700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7038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Инвестицияның өсуі табыстың өсуіне әкелуі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акселерация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әсері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табыстардың өсуін </a:t>
            </a:r>
            <a:br>
              <a:rPr lang="ru-RU" sz="3600" dirty="0" err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инвестициялар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көлемінің өсуіне әкелу  </a:t>
            </a:r>
            <a:br>
              <a:rPr lang="ru-RU" sz="3600" dirty="0" err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байланыстылығын </a:t>
            </a:r>
            <a:br>
              <a:rPr lang="ru-RU" sz="3600" dirty="0" err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индуцияланған  инвестициялар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861048"/>
            <a:ext cx="8964488" cy="28083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сұрақ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Солоу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неоклассикалық үлгісі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Роберт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Солоудың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1957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еңбегінде экономикалық өсудің келесі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факторлары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зерттелген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ғылыми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техникалық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прогресс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капитал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жинақталуы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және 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еңбек ресурстарының өсуі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7058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Экономикалық өсуді ынталандыру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шығындарды көбейту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(G)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мен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салық мөлшерін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(Т)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төмендетумен реттеледі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Бұл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бюджет -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салық саясатының әсері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37312"/>
            <a:ext cx="8964488" cy="6206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Шектеу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құралы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ақша саясаты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арқылы пайыз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мөлшерінің өсуі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банк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резервтерінің көбеюі және құнды қағаздарды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арқылы жүргізіледі.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саясаттың негізінде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ақша ұсыныс азайып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оның құны көтеріледі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несие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алу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азаяды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яғни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экономикалық өсу шектеледі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892480" cy="568863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Әрине,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шаруашылықтың өсуі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не және </a:t>
            </a:r>
            <a:br>
              <a:rPr lang="ru-RU" sz="3600" dirty="0" err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әлемдік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экономика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құрылымы кеңеюіне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ҒТП 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әсері үлкен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Яғни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ҒТП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өндіргіш күштердің барлық бөліктеріне ісер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етеді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Өндіргіш күштер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………………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6165304"/>
            <a:ext cx="8229600" cy="504056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продолжение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сұрақ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Экономикалық  өсу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уақыт ішінде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қоғамдық өнімнің сапалық және сандық  жетілуі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996952"/>
            <a:ext cx="8640960" cy="345638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269875" algn="ctr">
              <a:spcBef>
                <a:spcPts val="0"/>
              </a:spcBef>
              <a:buNone/>
            </a:pPr>
            <a:r>
              <a:rPr lang="kk-KZ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Экономикалық өсу </a:t>
            </a:r>
            <a:r>
              <a:rPr lang="kk-KZ" sz="3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нәтижесінде</a:t>
            </a:r>
            <a:r>
              <a:rPr lang="kk-KZ" sz="3800" dirty="0" smtClean="0">
                <a:latin typeface="Times New Roman" pitchFamily="18" charset="0"/>
                <a:cs typeface="Times New Roman" pitchFamily="18" charset="0"/>
              </a:rPr>
              <a:t> белгілі бір  уақыт аралығында  ресурстар </a:t>
            </a:r>
          </a:p>
          <a:p>
            <a:pPr marL="0" indent="269875" algn="ctr">
              <a:spcBef>
                <a:spcPts val="0"/>
              </a:spcBef>
              <a:buNone/>
            </a:pPr>
            <a:r>
              <a:rPr lang="kk-KZ" sz="3800" dirty="0" smtClean="0">
                <a:latin typeface="Times New Roman" pitchFamily="18" charset="0"/>
                <a:cs typeface="Times New Roman" pitchFamily="18" charset="0"/>
              </a:rPr>
              <a:t>шектеулілігінің мәселесі шешіледі де,</a:t>
            </a:r>
          </a:p>
          <a:p>
            <a:pPr marL="0" indent="269875" algn="ctr">
              <a:spcBef>
                <a:spcPts val="0"/>
              </a:spcBef>
              <a:buNone/>
            </a:pPr>
            <a:r>
              <a:rPr lang="kk-KZ" sz="3800" dirty="0" smtClean="0">
                <a:latin typeface="Times New Roman" pitchFamily="18" charset="0"/>
                <a:cs typeface="Times New Roman" pitchFamily="18" charset="0"/>
              </a:rPr>
              <a:t> үлкен көлемдегі тұтынушылардың қажеттілігін қанағаттандыру</a:t>
            </a:r>
          </a:p>
          <a:p>
            <a:pPr marL="0" indent="269875" algn="ctr">
              <a:spcBef>
                <a:spcPts val="0"/>
              </a:spcBef>
              <a:buNone/>
            </a:pPr>
            <a:r>
              <a:rPr lang="kk-KZ" sz="3800" dirty="0" smtClean="0">
                <a:latin typeface="Times New Roman" pitchFamily="18" charset="0"/>
                <a:cs typeface="Times New Roman" pitchFamily="18" charset="0"/>
              </a:rPr>
              <a:t> мүмкін болады.</a:t>
            </a:r>
            <a:r>
              <a:rPr lang="kk-KZ" sz="3800" dirty="0" smtClean="0"/>
              <a:t> </a:t>
            </a:r>
            <a:endParaRPr lang="ru-RU" sz="3800" dirty="0" smtClean="0"/>
          </a:p>
          <a:p>
            <a:pPr marL="0" indent="269875" algn="ctr">
              <a:buNone/>
            </a:pPr>
            <a:endParaRPr lang="ru-RU" b="1" dirty="0" smtClean="0"/>
          </a:p>
          <a:p>
            <a:pPr marL="0" indent="269875" algn="ctr">
              <a:buNone/>
            </a:pPr>
            <a:r>
              <a:rPr lang="ru-RU" b="1" dirty="0" smtClean="0"/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Классикалық  экономикалық талд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қолданылатын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капиталдың өсуі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оның нормасын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төмендетеді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 тұрақты экономикалық  өсу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жаңа енгізілген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технология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арқылы мүмкін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Солоу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7058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Жаңа енгізілген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технология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технология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жүйесін өзгертеді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де,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жиынтық өнімділікті жоғарылатады.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Және ол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мына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формуладан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көрінеді: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err="1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AF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KL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мұндағы  </a:t>
            </a:r>
            <a:r>
              <a:rPr lang="ru-RU" sz="32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өндірістің технологиялық деңгейі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33256"/>
            <a:ext cx="8229600" cy="39290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/>
          </a:bodyPr>
          <a:lstStyle/>
          <a:p>
            <a:r>
              <a:rPr lang="kk-KZ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Дәріс соңы!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kk-KZ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НАЗАРЛАРЫҢЫЗҒА РАХМЕТ!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Экономикалық өсудің түрлері </a:t>
            </a:r>
            <a:b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экстенсивті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интенсивті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8884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algn="ctr">
              <a:spcBef>
                <a:spcPts val="0"/>
              </a:spcBef>
              <a:buNone/>
            </a:pPr>
            <a:r>
              <a:rPr lang="kk-KZ" sz="5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Бірінші жағдайда </a:t>
            </a:r>
            <a:r>
              <a:rPr lang="kk-KZ" sz="5100" dirty="0" smtClean="0">
                <a:latin typeface="Times New Roman" pitchFamily="18" charset="0"/>
                <a:cs typeface="Times New Roman" pitchFamily="18" charset="0"/>
              </a:rPr>
              <a:t>қоғамдық өнімнің өсуі өндіріс факторларының сандық шамасымен, </a:t>
            </a:r>
          </a:p>
          <a:p>
            <a:pPr algn="ctr">
              <a:spcBef>
                <a:spcPts val="0"/>
              </a:spcBef>
              <a:buNone/>
            </a:pPr>
            <a:r>
              <a:rPr lang="kk-KZ" sz="5100" dirty="0" smtClean="0">
                <a:latin typeface="Times New Roman" pitchFamily="18" charset="0"/>
                <a:cs typeface="Times New Roman" pitchFamily="18" charset="0"/>
              </a:rPr>
              <a:t>яғни өндіріске </a:t>
            </a:r>
            <a:r>
              <a:rPr lang="kk-KZ" sz="5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қосымша еңбек ресурстарының</a:t>
            </a:r>
          </a:p>
          <a:p>
            <a:pPr algn="ctr">
              <a:spcBef>
                <a:spcPts val="0"/>
              </a:spcBef>
              <a:buNone/>
            </a:pPr>
            <a:r>
              <a:rPr lang="kk-KZ" sz="5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тартылуы арқылы, </a:t>
            </a:r>
            <a:r>
              <a:rPr lang="kk-KZ" sz="5100" dirty="0" smtClean="0">
                <a:latin typeface="Times New Roman" pitchFamily="18" charset="0"/>
                <a:cs typeface="Times New Roman" pitchFamily="18" charset="0"/>
              </a:rPr>
              <a:t>сонымен қатар </a:t>
            </a:r>
          </a:p>
          <a:p>
            <a:pPr algn="ctr">
              <a:spcBef>
                <a:spcPts val="0"/>
              </a:spcBef>
              <a:buNone/>
            </a:pPr>
            <a:r>
              <a:rPr lang="kk-KZ" sz="5100" dirty="0" smtClean="0">
                <a:latin typeface="Times New Roman" pitchFamily="18" charset="0"/>
                <a:cs typeface="Times New Roman" pitchFamily="18" charset="0"/>
              </a:rPr>
              <a:t>капитал мен жер факторлары </a:t>
            </a:r>
          </a:p>
          <a:p>
            <a:pPr algn="ctr">
              <a:spcBef>
                <a:spcPts val="0"/>
              </a:spcBef>
              <a:buNone/>
            </a:pPr>
            <a:r>
              <a:rPr lang="kk-KZ" sz="5100" dirty="0" smtClean="0">
                <a:latin typeface="Times New Roman" pitchFamily="18" charset="0"/>
                <a:cs typeface="Times New Roman" pitchFamily="18" charset="0"/>
              </a:rPr>
              <a:t>негізінде жүзеге асады.  </a:t>
            </a: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9046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При  интенсивном  типе  роста   главное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-   повышение   производственной эффективности, рост отдачи  от  использования  всех  факторов  производства, хотя  количество  применяемого  труда,  капитала   и   др. может   оставаться неизменным.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653136"/>
            <a:ext cx="8229600" cy="194421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Главное  здесь -  совершенствование   технологии   производства, повышение  качества  основных  факторов   производства.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Интенсивті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экономикалық өсудің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факторы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еңбек өнімділігінің өсуі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Еңбек өнімділігі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 ………….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9604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ЕӨ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 / ЕШ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мұндағы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ЕӨ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еңбек өнімділігі;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ақшалай және табиғи түрдегі өнім түрі;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ЕШ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данасына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жұмсалатын еңбек шығыны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293833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Интенсивті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экономикалық өсу </a:t>
            </a:r>
            <a:b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өнім көлемінің  өсуі   тиімді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және  сапалы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өндіріс факторларының кең түрде қолданылуы негізінде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жүзеге асады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429000"/>
            <a:ext cx="8640960" cy="324036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kk-KZ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Өндіріс көлемінің өсуі </a:t>
            </a:r>
          </a:p>
          <a:p>
            <a:pPr algn="ctr">
              <a:spcBef>
                <a:spcPts val="0"/>
              </a:spcBef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жетілген техника , технология, ғылым, </a:t>
            </a:r>
          </a:p>
          <a:p>
            <a:pPr algn="ctr">
              <a:spcBef>
                <a:spcPts val="0"/>
              </a:spcBef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тиімді ресурстар арқылы </a:t>
            </a:r>
          </a:p>
          <a:p>
            <a:pPr algn="ctr">
              <a:spcBef>
                <a:spcPts val="0"/>
              </a:spcBef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қамтамассыз етіледі.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85010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/>
              <a:t> </a:t>
            </a:r>
            <a:r>
              <a:rPr lang="ru-RU" sz="32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Экономикалық  өсу  факторлары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53285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Нарықтық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экономика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жағдайында тауар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қызметтер өндірісін қамтамассыз ету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0" algn="ctr">
              <a:buNone/>
            </a:pPr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еңбек, капитал және жер</a:t>
            </a:r>
          </a:p>
          <a:p>
            <a:pPr marL="0" indent="0" algn="ctr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(еңбек ресурстары) арқылы жасалады.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Яғни,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жиынтық өнім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</a:p>
          <a:p>
            <a:pPr marL="0" indent="0" algn="ctr">
              <a:buNone/>
            </a:pP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еңбек шығындары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(L)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функциясы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капитал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шығындары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(K)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табиғи ресурстар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(N)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жинақталады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Y=f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(L, К, N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23312" cy="4968552"/>
          </a:xfrm>
        </p:spPr>
        <p:txBody>
          <a:bodyPr>
            <a:no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Экономикада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жиынтық ұсынысқа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(AS)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әсер етуші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факторларды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атап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көрсететін болсақ, </a:t>
            </a:r>
            <a:r>
              <a:rPr lang="ru-RU" sz="32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оларға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3200" dirty="0" err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табиғи ресурстардың сандық және сапалық шамасы;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б)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еңбек ресурстарының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сандық және сапалық шамасы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в)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капиталдың шамасы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ғылыми-техникалық прогрестің деңгейі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 (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технология).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936104"/>
          </a:xfrm>
        </p:spPr>
        <p:txBody>
          <a:bodyPr>
            <a:normAutofit/>
          </a:bodyPr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/>
          </a:bodyPr>
          <a:lstStyle/>
          <a:p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Еңбек шығындары  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факторлар ішіндегі </a:t>
            </a:r>
            <a:br>
              <a:rPr lang="kk-KZ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ең негізгісі.</a:t>
            </a:r>
            <a:br>
              <a:rPr lang="kk-KZ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 Бұл фактор мемлекеттің </a:t>
            </a:r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халық санымен </a:t>
            </a:r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анықталады.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407707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Жұмыс уақыты шығындарының өсуі </a:t>
            </a:r>
          </a:p>
          <a:p>
            <a:pPr algn="ctr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келесі факторлармен байланысты: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халықтың өсімі қарқынымен;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жұмыс жасау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ынтасымен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жұмыссыздық деңгейімен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Зейнетке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шығу деңгейімен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т.б.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588</Words>
  <Application>Microsoft Office PowerPoint</Application>
  <PresentationFormat>Экран (4:3)</PresentationFormat>
  <Paragraphs>111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Тақырып 10. Капиталдың  жинақталуы  және экономикалық өсу   </vt:lpstr>
      <vt:lpstr>  1 сұрақ.Экономикалық  өсу - белгілі  уақыт ішінде қоғамдық өнімнің сапалық және сандық  жетілуі.   </vt:lpstr>
      <vt:lpstr>Экономикалық өсудің түрлері  - экстенсивті  - интенсивті. </vt:lpstr>
      <vt:lpstr>При  интенсивном  типе  роста   главное -   повышение   производственной эффективности, рост отдачи  от  использования  всех  факторов  производства, хотя  количество  применяемого  труда,  капитала   и   др. может   оставаться неизменным. </vt:lpstr>
      <vt:lpstr>Интенсивті экономикалық өсудің басты факторы  еңбек өнімділігінің өсуі. Еңбек өнімділігі  -  ………….   </vt:lpstr>
      <vt:lpstr>Интенсивті экономикалық өсу  өнім көлемінің  өсуі   тиімді және  сапалы  өндіріс факторларының кең түрде қолданылуы негізінде жүзеге асады.   </vt:lpstr>
      <vt:lpstr> Экономикалық  өсу  факторлары</vt:lpstr>
      <vt:lpstr>Экономикада жиынтық ұсынысқа (AS)  әсер етуші факторларды атап  көрсететін болсақ, оларға:      а) табиғи ресурстардың сандық және сапалық шамасы;     б) еңбек ресурстарының сандық және сапалық шамасы;     в) негізгі капиталдың шамасы;     г) ғылыми-техникалық прогрестің деңгейі.  (технология).</vt:lpstr>
      <vt:lpstr>Еңбек шығындары  факторлар ішіндегі  ең негізгісі.  Бұл фактор мемлекеттің халық санымен анықталады. </vt:lpstr>
      <vt:lpstr>  </vt:lpstr>
      <vt:lpstr> Капиталдың жинақталу көлемі. </vt:lpstr>
      <vt:lpstr> Сонымен қатар ескеру қажет, бір жұмысшыға шаққандағы негізгі капиталдың көлемі  капиталдың жарақтануы (вооруженность) қалыптасады  және осы фактор  еңбек өнімділігі  динамикасын анықтайтын  шешуші  фактор  болып  табылады.   </vt:lpstr>
      <vt:lpstr>Презентация PowerPoint</vt:lpstr>
      <vt:lpstr> Экономикалық өсудің негізгі  факторы - жер, атап айтсақ, табиғи ресурстардың  сапасы  мен саны.   </vt:lpstr>
      <vt:lpstr>Инвестиция атынан әсер етуші фактор автономды (дербес, тәуелсіз) инвестициялар тартылады.    М i = ∆Y/ ∆ Ia, мұндағы  Mi – инвестиция мультипликаторы;  ∆Y – нақты табыс өсімі;  ∆Ia -  автономды  инвестиция өсімі. </vt:lpstr>
      <vt:lpstr>Инвестицияның өсуі табыстың өсуіне әкелуі акселерация әсері  деп  аталады.     Ішкі табыстардың өсуін  инвестициялар көлемінің өсуіне әкелу   байланыстылығын   индуцияланған  инвестициялар  деп аталады.</vt:lpstr>
      <vt:lpstr>Экономикалық өсуді ынталандыру  мемлекеттік шығындарды көбейту (G)  мен салық мөлшерін (Т) төмендетумен реттеледі.    Бұл бюджет - салық саясатының әсері.      </vt:lpstr>
      <vt:lpstr>Презентация PowerPoint</vt:lpstr>
      <vt:lpstr> Әрине,  шаруашылықтың өсуіне және  әлемдік экономика құрылымы кеңеюіне  ҒТП әсері үлкен.  Яғни ҒТП өндіргіш күштердің барлық бөліктеріне ісер етеді.   Өндіргіш күштер - ……………… </vt:lpstr>
      <vt:lpstr>Презентация PowerPoint</vt:lpstr>
      <vt:lpstr>   Жаңа енгізілген  технология  жалпы технология жүйесін өзгертеді де, жиынтық өнімділікті жоғарылатады.  Және ол мына формуладан көрінеді:  Y = AF(KL)    мұндағы  А -  өндірістің технологиялық деңгейі.</vt:lpstr>
      <vt:lpstr>Дәріс соңы!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Тема 9. Накопление капитала и экономический рост </dc:title>
  <dc:creator>ACER</dc:creator>
  <cp:lastModifiedBy>student student</cp:lastModifiedBy>
  <cp:revision>100</cp:revision>
  <dcterms:created xsi:type="dcterms:W3CDTF">2011-11-14T09:30:01Z</dcterms:created>
  <dcterms:modified xsi:type="dcterms:W3CDTF">2013-11-22T05:35:00Z</dcterms:modified>
</cp:coreProperties>
</file>