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7" r:id="rId2"/>
    <p:sldId id="278" r:id="rId3"/>
    <p:sldId id="287" r:id="rId4"/>
    <p:sldId id="288" r:id="rId5"/>
    <p:sldId id="267" r:id="rId6"/>
    <p:sldId id="268" r:id="rId7"/>
    <p:sldId id="269" r:id="rId8"/>
    <p:sldId id="270" r:id="rId9"/>
    <p:sldId id="271" r:id="rId10"/>
    <p:sldId id="280" r:id="rId11"/>
    <p:sldId id="281" r:id="rId12"/>
    <p:sldId id="283" r:id="rId13"/>
    <p:sldId id="286" r:id="rId14"/>
    <p:sldId id="279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7AFD43-7035-4B48-9762-F22A76E32BB0}" type="doc">
      <dgm:prSet loTypeId="urn:microsoft.com/office/officeart/2005/8/layout/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D81D1DD0-BFE1-4CA6-AF77-20A0FF104E38}">
      <dgm:prSet phldrT="[Текст]" custT="1"/>
      <dgm:spPr/>
      <dgm:t>
        <a:bodyPr/>
        <a:lstStyle/>
        <a:p>
          <a:r>
            <a:rPr lang="kk-KZ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  <a:r>
            <a:rPr lang="kk-KZ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kk-KZ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бейсаналық</a:t>
          </a:r>
          <a:r>
            <a:rPr lang="kk-KZ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kk-KZ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санамен  қатар тіршілік ететін  және  белгілі  дәрежеде сананы </a:t>
          </a:r>
          <a:r>
            <a:rPr lang="kk-KZ" sz="2400" b="1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kk-KZ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бақылайтын, әрбір адамға тән айрықша психикалық реалдылық;</a:t>
          </a:r>
          <a:endParaRPr lang="ru-RU" sz="2400" b="1" dirty="0"/>
        </a:p>
      </dgm:t>
    </dgm:pt>
    <dgm:pt modelId="{563CF24E-E514-4561-B85A-C84EC87D45A1}" type="parTrans" cxnId="{F55FD45F-0128-4C6B-89F5-2F62FA243E6B}">
      <dgm:prSet/>
      <dgm:spPr/>
      <dgm:t>
        <a:bodyPr/>
        <a:lstStyle/>
        <a:p>
          <a:endParaRPr lang="ru-RU"/>
        </a:p>
      </dgm:t>
    </dgm:pt>
    <dgm:pt modelId="{03E4F932-658F-424D-8192-DD16CAEBA8B3}" type="sibTrans" cxnId="{F55FD45F-0128-4C6B-89F5-2F62FA243E6B}">
      <dgm:prSet/>
      <dgm:spPr/>
      <dgm:t>
        <a:bodyPr/>
        <a:lstStyle/>
        <a:p>
          <a:endParaRPr lang="ru-RU"/>
        </a:p>
      </dgm:t>
    </dgm:pt>
    <dgm:pt modelId="{50B43495-9633-40F6-B22D-CAD0A7588281}">
      <dgm:prSet phldrT="[Текст]" custT="1"/>
      <dgm:spPr/>
      <dgm:t>
        <a:bodyPr/>
        <a:lstStyle/>
        <a:p>
          <a:r>
            <a:rPr lang="kk-KZ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</a:t>
          </a:r>
          <a:r>
            <a:rPr lang="kk-KZ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ығыстыру   реакциясы</a:t>
          </a:r>
          <a:r>
            <a:rPr lang="kk-KZ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-   жағымсыз   эмоция,   теріс   тәжірибе,   т.б.   адамның психикалық саулығы мен тепе-теңдігін бұзатынның бәрінің психологиялық қорғаныш тәсілі ретінде санадан    ығыстырылуы.</a:t>
          </a:r>
          <a:endParaRPr lang="ru-RU" sz="2000" b="1" dirty="0"/>
        </a:p>
      </dgm:t>
    </dgm:pt>
    <dgm:pt modelId="{0934C46E-8054-4B7F-841B-EF273C3F7816}" type="parTrans" cxnId="{0B095A6A-0744-4FB0-91A1-B84D636ECCDD}">
      <dgm:prSet/>
      <dgm:spPr/>
      <dgm:t>
        <a:bodyPr/>
        <a:lstStyle/>
        <a:p>
          <a:endParaRPr lang="ru-RU"/>
        </a:p>
      </dgm:t>
    </dgm:pt>
    <dgm:pt modelId="{9857621F-9781-447E-8F81-10B959675291}" type="sibTrans" cxnId="{0B095A6A-0744-4FB0-91A1-B84D636ECCDD}">
      <dgm:prSet/>
      <dgm:spPr/>
      <dgm:t>
        <a:bodyPr/>
        <a:lstStyle/>
        <a:p>
          <a:endParaRPr lang="ru-RU"/>
        </a:p>
      </dgm:t>
    </dgm:pt>
    <dgm:pt modelId="{BF6085FD-8021-41E5-98C8-CE4539828B39}" type="pres">
      <dgm:prSet presAssocID="{387AFD43-7035-4B48-9762-F22A76E32BB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8C3A68-FD6B-495D-B596-9ACA76F2FDE7}" type="pres">
      <dgm:prSet presAssocID="{D81D1DD0-BFE1-4CA6-AF77-20A0FF104E38}" presName="parentLin" presStyleCnt="0"/>
      <dgm:spPr/>
    </dgm:pt>
    <dgm:pt modelId="{74B7FDD8-2A9C-4981-A988-B596E03D259B}" type="pres">
      <dgm:prSet presAssocID="{D81D1DD0-BFE1-4CA6-AF77-20A0FF104E38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3E04B944-CDC2-47CF-9215-71BC18E2B84C}" type="pres">
      <dgm:prSet presAssocID="{D81D1DD0-BFE1-4CA6-AF77-20A0FF104E38}" presName="parentText" presStyleLbl="node1" presStyleIdx="0" presStyleCnt="2" custScaleX="139952" custScaleY="1621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5C04D3-7479-4DB4-B7D7-69D3D4E70FF9}" type="pres">
      <dgm:prSet presAssocID="{D81D1DD0-BFE1-4CA6-AF77-20A0FF104E38}" presName="negativeSpace" presStyleCnt="0"/>
      <dgm:spPr/>
    </dgm:pt>
    <dgm:pt modelId="{C278BEF4-EA95-4AE0-A422-B200251E81E3}" type="pres">
      <dgm:prSet presAssocID="{D81D1DD0-BFE1-4CA6-AF77-20A0FF104E38}" presName="childText" presStyleLbl="conFgAcc1" presStyleIdx="0" presStyleCnt="2">
        <dgm:presLayoutVars>
          <dgm:bulletEnabled val="1"/>
        </dgm:presLayoutVars>
      </dgm:prSet>
      <dgm:spPr/>
    </dgm:pt>
    <dgm:pt modelId="{AF196D12-6037-41A7-99F4-E2DD972F147B}" type="pres">
      <dgm:prSet presAssocID="{03E4F932-658F-424D-8192-DD16CAEBA8B3}" presName="spaceBetweenRectangles" presStyleCnt="0"/>
      <dgm:spPr/>
    </dgm:pt>
    <dgm:pt modelId="{27ADDB71-55B5-4649-8B3B-6F8D34E96F6C}" type="pres">
      <dgm:prSet presAssocID="{50B43495-9633-40F6-B22D-CAD0A7588281}" presName="parentLin" presStyleCnt="0"/>
      <dgm:spPr/>
    </dgm:pt>
    <dgm:pt modelId="{63A21A16-BC0E-457A-9C18-1F3ED85F0698}" type="pres">
      <dgm:prSet presAssocID="{50B43495-9633-40F6-B22D-CAD0A7588281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A652ACCE-786F-4110-B02F-104A0CBA09BA}" type="pres">
      <dgm:prSet presAssocID="{50B43495-9633-40F6-B22D-CAD0A7588281}" presName="parentText" presStyleLbl="node1" presStyleIdx="1" presStyleCnt="2" custScaleX="137530" custScaleY="1724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32DE28-2109-4641-A3F2-1A5ED8EC293D}" type="pres">
      <dgm:prSet presAssocID="{50B43495-9633-40F6-B22D-CAD0A7588281}" presName="negativeSpace" presStyleCnt="0"/>
      <dgm:spPr/>
    </dgm:pt>
    <dgm:pt modelId="{7A347FB4-BA8F-48F7-936E-E27FCD8E9B5D}" type="pres">
      <dgm:prSet presAssocID="{50B43495-9633-40F6-B22D-CAD0A758828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0B095A6A-0744-4FB0-91A1-B84D636ECCDD}" srcId="{387AFD43-7035-4B48-9762-F22A76E32BB0}" destId="{50B43495-9633-40F6-B22D-CAD0A7588281}" srcOrd="1" destOrd="0" parTransId="{0934C46E-8054-4B7F-841B-EF273C3F7816}" sibTransId="{9857621F-9781-447E-8F81-10B959675291}"/>
    <dgm:cxn modelId="{4F3AEAE6-56B1-4BBD-B4F2-AC8C517A6A79}" type="presOf" srcId="{D81D1DD0-BFE1-4CA6-AF77-20A0FF104E38}" destId="{3E04B944-CDC2-47CF-9215-71BC18E2B84C}" srcOrd="1" destOrd="0" presId="urn:microsoft.com/office/officeart/2005/8/layout/list1"/>
    <dgm:cxn modelId="{EE3F60BA-9B7A-4933-A330-72EDE56C6537}" type="presOf" srcId="{387AFD43-7035-4B48-9762-F22A76E32BB0}" destId="{BF6085FD-8021-41E5-98C8-CE4539828B39}" srcOrd="0" destOrd="0" presId="urn:microsoft.com/office/officeart/2005/8/layout/list1"/>
    <dgm:cxn modelId="{C1776964-4618-4DF5-B595-DEE2448E22FC}" type="presOf" srcId="{50B43495-9633-40F6-B22D-CAD0A7588281}" destId="{63A21A16-BC0E-457A-9C18-1F3ED85F0698}" srcOrd="0" destOrd="0" presId="urn:microsoft.com/office/officeart/2005/8/layout/list1"/>
    <dgm:cxn modelId="{F55FD45F-0128-4C6B-89F5-2F62FA243E6B}" srcId="{387AFD43-7035-4B48-9762-F22A76E32BB0}" destId="{D81D1DD0-BFE1-4CA6-AF77-20A0FF104E38}" srcOrd="0" destOrd="0" parTransId="{563CF24E-E514-4561-B85A-C84EC87D45A1}" sibTransId="{03E4F932-658F-424D-8192-DD16CAEBA8B3}"/>
    <dgm:cxn modelId="{9914DD42-E2EF-46CF-A49E-91502C04AA31}" type="presOf" srcId="{D81D1DD0-BFE1-4CA6-AF77-20A0FF104E38}" destId="{74B7FDD8-2A9C-4981-A988-B596E03D259B}" srcOrd="0" destOrd="0" presId="urn:microsoft.com/office/officeart/2005/8/layout/list1"/>
    <dgm:cxn modelId="{4581ADD0-4FF9-46FD-A9A3-6D3AA14B1352}" type="presOf" srcId="{50B43495-9633-40F6-B22D-CAD0A7588281}" destId="{A652ACCE-786F-4110-B02F-104A0CBA09BA}" srcOrd="1" destOrd="0" presId="urn:microsoft.com/office/officeart/2005/8/layout/list1"/>
    <dgm:cxn modelId="{44CC798D-EC6C-4F2B-8DD4-FAC0B2ECF0B8}" type="presParOf" srcId="{BF6085FD-8021-41E5-98C8-CE4539828B39}" destId="{538C3A68-FD6B-495D-B596-9ACA76F2FDE7}" srcOrd="0" destOrd="0" presId="urn:microsoft.com/office/officeart/2005/8/layout/list1"/>
    <dgm:cxn modelId="{820B4F67-8664-4325-A656-B4A3C107EA99}" type="presParOf" srcId="{538C3A68-FD6B-495D-B596-9ACA76F2FDE7}" destId="{74B7FDD8-2A9C-4981-A988-B596E03D259B}" srcOrd="0" destOrd="0" presId="urn:microsoft.com/office/officeart/2005/8/layout/list1"/>
    <dgm:cxn modelId="{FD137956-04FC-4435-ADD8-2DC98515E292}" type="presParOf" srcId="{538C3A68-FD6B-495D-B596-9ACA76F2FDE7}" destId="{3E04B944-CDC2-47CF-9215-71BC18E2B84C}" srcOrd="1" destOrd="0" presId="urn:microsoft.com/office/officeart/2005/8/layout/list1"/>
    <dgm:cxn modelId="{87722B9B-799B-4B2C-B160-A58A896CEE78}" type="presParOf" srcId="{BF6085FD-8021-41E5-98C8-CE4539828B39}" destId="{445C04D3-7479-4DB4-B7D7-69D3D4E70FF9}" srcOrd="1" destOrd="0" presId="urn:microsoft.com/office/officeart/2005/8/layout/list1"/>
    <dgm:cxn modelId="{6077EDF7-AFBB-4F99-93E0-3005603AE0F5}" type="presParOf" srcId="{BF6085FD-8021-41E5-98C8-CE4539828B39}" destId="{C278BEF4-EA95-4AE0-A422-B200251E81E3}" srcOrd="2" destOrd="0" presId="urn:microsoft.com/office/officeart/2005/8/layout/list1"/>
    <dgm:cxn modelId="{A62AA719-F3EE-498F-AE7C-8E2172F7DE4C}" type="presParOf" srcId="{BF6085FD-8021-41E5-98C8-CE4539828B39}" destId="{AF196D12-6037-41A7-99F4-E2DD972F147B}" srcOrd="3" destOrd="0" presId="urn:microsoft.com/office/officeart/2005/8/layout/list1"/>
    <dgm:cxn modelId="{B65C9ACD-3191-47F0-B4E2-94CD77F4E975}" type="presParOf" srcId="{BF6085FD-8021-41E5-98C8-CE4539828B39}" destId="{27ADDB71-55B5-4649-8B3B-6F8D34E96F6C}" srcOrd="4" destOrd="0" presId="urn:microsoft.com/office/officeart/2005/8/layout/list1"/>
    <dgm:cxn modelId="{9E66026F-0FA7-43B4-BA1F-6A110CB36758}" type="presParOf" srcId="{27ADDB71-55B5-4649-8B3B-6F8D34E96F6C}" destId="{63A21A16-BC0E-457A-9C18-1F3ED85F0698}" srcOrd="0" destOrd="0" presId="urn:microsoft.com/office/officeart/2005/8/layout/list1"/>
    <dgm:cxn modelId="{2838B947-2DA9-4EB8-8A9F-1E0955152FAD}" type="presParOf" srcId="{27ADDB71-55B5-4649-8B3B-6F8D34E96F6C}" destId="{A652ACCE-786F-4110-B02F-104A0CBA09BA}" srcOrd="1" destOrd="0" presId="urn:microsoft.com/office/officeart/2005/8/layout/list1"/>
    <dgm:cxn modelId="{FA40A85B-0292-4FA7-9364-BF1E5EAB5C1A}" type="presParOf" srcId="{BF6085FD-8021-41E5-98C8-CE4539828B39}" destId="{A632DE28-2109-4641-A3F2-1A5ED8EC293D}" srcOrd="5" destOrd="0" presId="urn:microsoft.com/office/officeart/2005/8/layout/list1"/>
    <dgm:cxn modelId="{135C3DCE-0B88-42AA-A149-A43DA03ED5B9}" type="presParOf" srcId="{BF6085FD-8021-41E5-98C8-CE4539828B39}" destId="{7A347FB4-BA8F-48F7-936E-E27FCD8E9B5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A7928C-0F82-4F61-A732-F05EF041706F}" type="doc">
      <dgm:prSet loTypeId="urn:microsoft.com/office/officeart/2005/8/layout/hList9" loCatId="list" qsTypeId="urn:microsoft.com/office/officeart/2005/8/quickstyle/simple1#2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BE54381-3151-4839-8A2A-069BFF82E1A9}">
      <dgm:prSet phldrT="[Текст]"/>
      <dgm:spPr/>
      <dgm:t>
        <a:bodyPr/>
        <a:lstStyle/>
        <a:p>
          <a:r>
            <a:rPr lang="kk-KZ" smtClean="0">
              <a:latin typeface="Times New Roman" pitchFamily="18" charset="0"/>
              <a:cs typeface="Times New Roman" pitchFamily="18" charset="0"/>
            </a:rPr>
            <a:t>Осылайша адам « Мені» (Фрейд тілімен  айтқанда</a:t>
          </a:r>
          <a:r>
            <a:rPr lang="sah-RU" smtClean="0">
              <a:latin typeface="Times New Roman" pitchFamily="18" charset="0"/>
              <a:cs typeface="Times New Roman" pitchFamily="18" charset="0"/>
            </a:rPr>
            <a:t>-</a:t>
          </a:r>
          <a:r>
            <a:rPr lang="kk-KZ" smtClean="0">
              <a:latin typeface="Times New Roman" pitchFamily="18" charset="0"/>
              <a:cs typeface="Times New Roman" pitchFamily="18" charset="0"/>
            </a:rPr>
            <a:t>(«адамның бейшара Мені») үш жақты  қысым көреді:</a:t>
          </a:r>
          <a:endParaRPr lang="ru-RU" dirty="0"/>
        </a:p>
      </dgm:t>
    </dgm:pt>
    <dgm:pt modelId="{1B9203C2-8F36-49E0-A638-DD25986F93A5}" type="parTrans" cxnId="{B87FA47F-A733-4310-8AD5-F213AAF36A9B}">
      <dgm:prSet/>
      <dgm:spPr/>
      <dgm:t>
        <a:bodyPr/>
        <a:lstStyle/>
        <a:p>
          <a:endParaRPr lang="ru-RU"/>
        </a:p>
      </dgm:t>
    </dgm:pt>
    <dgm:pt modelId="{85AA82D0-408E-470F-BA9D-96B0CD28A631}" type="sibTrans" cxnId="{B87FA47F-A733-4310-8AD5-F213AAF36A9B}">
      <dgm:prSet/>
      <dgm:spPr/>
      <dgm:t>
        <a:bodyPr/>
        <a:lstStyle/>
        <a:p>
          <a:endParaRPr lang="ru-RU"/>
        </a:p>
      </dgm:t>
    </dgm:pt>
    <dgm:pt modelId="{100C7872-1C70-461B-A819-A0E32A4BA198}">
      <dgm:prSet/>
      <dgm:spPr/>
      <dgm:t>
        <a:bodyPr/>
        <a:lstStyle/>
        <a:p>
          <a:r>
            <a:rPr lang="kk-KZ" smtClean="0">
              <a:latin typeface="Times New Roman" pitchFamily="18" charset="0"/>
              <a:cs typeface="Times New Roman" pitchFamily="18" charset="0"/>
            </a:rPr>
            <a:t>Тиымдар, нормалар</a:t>
          </a:r>
          <a:r>
            <a:rPr lang="sah-RU" smtClean="0">
              <a:latin typeface="Times New Roman" pitchFamily="18" charset="0"/>
              <a:cs typeface="Times New Roman" pitchFamily="18" charset="0"/>
            </a:rPr>
            <a:t>-</a:t>
          </a:r>
          <a:r>
            <a:rPr lang="kk-KZ" smtClean="0">
              <a:latin typeface="Times New Roman" pitchFamily="18" charset="0"/>
              <a:cs typeface="Times New Roman" pitchFamily="18" charset="0"/>
            </a:rPr>
            <a:t> «Жоғарғы Мен»</a:t>
          </a:r>
          <a:endParaRPr lang="ru-RU" dirty="0" smtClean="0">
            <a:latin typeface="Times New Roman" pitchFamily="18" charset="0"/>
            <a:cs typeface="Times New Roman" pitchFamily="18" charset="0"/>
          </a:endParaRPr>
        </a:p>
      </dgm:t>
    </dgm:pt>
    <dgm:pt modelId="{A5A97947-A718-4F3C-BA4C-67A9A613C6DC}" type="sibTrans" cxnId="{ADCE54B0-2D68-482E-B3AD-5C1B3BB01BAD}">
      <dgm:prSet/>
      <dgm:spPr/>
      <dgm:t>
        <a:bodyPr/>
        <a:lstStyle/>
        <a:p>
          <a:endParaRPr lang="ru-RU"/>
        </a:p>
      </dgm:t>
    </dgm:pt>
    <dgm:pt modelId="{EE4DBE52-D99F-4A82-9F9B-B87522F96A1F}" type="parTrans" cxnId="{ADCE54B0-2D68-482E-B3AD-5C1B3BB01BAD}">
      <dgm:prSet/>
      <dgm:spPr/>
      <dgm:t>
        <a:bodyPr/>
        <a:lstStyle/>
        <a:p>
          <a:endParaRPr lang="ru-RU"/>
        </a:p>
      </dgm:t>
    </dgm:pt>
    <dgm:pt modelId="{AE605826-0DFA-47C4-8405-0095A2F497B1}">
      <dgm:prSet phldrT="[Текст]"/>
      <dgm:spPr/>
      <dgm:t>
        <a:bodyPr/>
        <a:lstStyle/>
        <a:p>
          <a:r>
            <a:rPr lang="kk-KZ" smtClean="0">
              <a:latin typeface="Times New Roman" pitchFamily="18" charset="0"/>
              <a:cs typeface="Times New Roman" pitchFamily="18" charset="0"/>
            </a:rPr>
            <a:t>Сыртқы дүние</a:t>
          </a:r>
          <a:endParaRPr lang="ru-RU" dirty="0"/>
        </a:p>
      </dgm:t>
    </dgm:pt>
    <dgm:pt modelId="{78D78407-4A80-48DB-8BE1-C2BB1525BA21}" type="sibTrans" cxnId="{C1B5CC2F-6D27-4615-B75E-F7C1FDD1AD42}">
      <dgm:prSet/>
      <dgm:spPr/>
      <dgm:t>
        <a:bodyPr/>
        <a:lstStyle/>
        <a:p>
          <a:endParaRPr lang="ru-RU"/>
        </a:p>
      </dgm:t>
    </dgm:pt>
    <dgm:pt modelId="{BA6609FC-304F-41C6-864B-BDA6CF06EF2A}" type="parTrans" cxnId="{C1B5CC2F-6D27-4615-B75E-F7C1FDD1AD42}">
      <dgm:prSet/>
      <dgm:spPr/>
      <dgm:t>
        <a:bodyPr/>
        <a:lstStyle/>
        <a:p>
          <a:endParaRPr lang="ru-RU"/>
        </a:p>
      </dgm:t>
    </dgm:pt>
    <dgm:pt modelId="{06D887F8-111E-46B5-805F-05CC00BCFA44}">
      <dgm:prSet phldrT="[Текст]"/>
      <dgm:spPr/>
      <dgm:t>
        <a:bodyPr/>
        <a:lstStyle/>
        <a:p>
          <a:r>
            <a:rPr lang="kk-KZ" smtClean="0">
              <a:latin typeface="Times New Roman" pitchFamily="18" charset="0"/>
              <a:cs typeface="Times New Roman" pitchFamily="18" charset="0"/>
            </a:rPr>
            <a:t>Бейсаналық « Ол»</a:t>
          </a:r>
          <a:endParaRPr lang="ru-RU" smtClean="0">
            <a:latin typeface="Times New Roman" pitchFamily="18" charset="0"/>
            <a:cs typeface="Times New Roman" pitchFamily="18" charset="0"/>
          </a:endParaRPr>
        </a:p>
        <a:p>
          <a:endParaRPr lang="ru-RU" dirty="0"/>
        </a:p>
      </dgm:t>
    </dgm:pt>
    <dgm:pt modelId="{CA5BA5A7-1641-4BB7-9939-8115386DCEEF}" type="sibTrans" cxnId="{B621D8F8-9B71-4729-8D54-A906E3268D0D}">
      <dgm:prSet/>
      <dgm:spPr/>
      <dgm:t>
        <a:bodyPr/>
        <a:lstStyle/>
        <a:p>
          <a:endParaRPr lang="ru-RU"/>
        </a:p>
      </dgm:t>
    </dgm:pt>
    <dgm:pt modelId="{62A47975-517B-4EB2-AC0F-A603071333AB}" type="parTrans" cxnId="{B621D8F8-9B71-4729-8D54-A906E3268D0D}">
      <dgm:prSet/>
      <dgm:spPr/>
      <dgm:t>
        <a:bodyPr/>
        <a:lstStyle/>
        <a:p>
          <a:endParaRPr lang="ru-RU"/>
        </a:p>
      </dgm:t>
    </dgm:pt>
    <dgm:pt modelId="{2BA63EDB-B19C-4EA4-B38A-A52AEAF399C3}" type="pres">
      <dgm:prSet presAssocID="{55A7928C-0F82-4F61-A732-F05EF041706F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537D10F-E52C-4C1E-90F7-F6DBEDC7FCB1}" type="pres">
      <dgm:prSet presAssocID="{CBE54381-3151-4839-8A2A-069BFF82E1A9}" presName="posSpace" presStyleCnt="0"/>
      <dgm:spPr/>
    </dgm:pt>
    <dgm:pt modelId="{E4C7CFB6-874A-4555-9BDC-C1C65A2540D1}" type="pres">
      <dgm:prSet presAssocID="{CBE54381-3151-4839-8A2A-069BFF82E1A9}" presName="vertFlow" presStyleCnt="0"/>
      <dgm:spPr/>
    </dgm:pt>
    <dgm:pt modelId="{15CEC535-2DF6-429B-ADD3-76B39DF5A329}" type="pres">
      <dgm:prSet presAssocID="{CBE54381-3151-4839-8A2A-069BFF82E1A9}" presName="topSpace" presStyleCnt="0"/>
      <dgm:spPr/>
    </dgm:pt>
    <dgm:pt modelId="{15683574-B083-46AC-B673-2CD1EE78E8D2}" type="pres">
      <dgm:prSet presAssocID="{CBE54381-3151-4839-8A2A-069BFF82E1A9}" presName="firstComp" presStyleCnt="0"/>
      <dgm:spPr/>
    </dgm:pt>
    <dgm:pt modelId="{40653D75-AD05-40FB-90A4-696BCAB94824}" type="pres">
      <dgm:prSet presAssocID="{CBE54381-3151-4839-8A2A-069BFF82E1A9}" presName="firstChild" presStyleLbl="bgAccFollowNode1" presStyleIdx="0" presStyleCnt="3" custScaleX="195249"/>
      <dgm:spPr/>
      <dgm:t>
        <a:bodyPr/>
        <a:lstStyle/>
        <a:p>
          <a:endParaRPr lang="ru-RU"/>
        </a:p>
      </dgm:t>
    </dgm:pt>
    <dgm:pt modelId="{EDEC49B2-53D6-429E-98A7-5F7F00C46A67}" type="pres">
      <dgm:prSet presAssocID="{CBE54381-3151-4839-8A2A-069BFF82E1A9}" presName="firstChildTx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1C0B59-4DA4-49D2-9BC3-7A0FB5145F6A}" type="pres">
      <dgm:prSet presAssocID="{AE605826-0DFA-47C4-8405-0095A2F497B1}" presName="comp" presStyleCnt="0"/>
      <dgm:spPr/>
    </dgm:pt>
    <dgm:pt modelId="{68616696-80BB-4785-B241-B79431811B75}" type="pres">
      <dgm:prSet presAssocID="{AE605826-0DFA-47C4-8405-0095A2F497B1}" presName="child" presStyleLbl="bgAccFollowNode1" presStyleIdx="1" presStyleCnt="3" custScaleX="195249"/>
      <dgm:spPr/>
      <dgm:t>
        <a:bodyPr/>
        <a:lstStyle/>
        <a:p>
          <a:endParaRPr lang="ru-RU"/>
        </a:p>
      </dgm:t>
    </dgm:pt>
    <dgm:pt modelId="{6B15218A-E898-4F76-873E-0EE8CE922B24}" type="pres">
      <dgm:prSet presAssocID="{AE605826-0DFA-47C4-8405-0095A2F497B1}" presName="childTx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11EE38-4E04-4209-B3A1-1C16AC3B9BE0}" type="pres">
      <dgm:prSet presAssocID="{100C7872-1C70-461B-A819-A0E32A4BA198}" presName="comp" presStyleCnt="0"/>
      <dgm:spPr/>
    </dgm:pt>
    <dgm:pt modelId="{E2CB52FC-53E2-43B8-A50B-5AC70C26131D}" type="pres">
      <dgm:prSet presAssocID="{100C7872-1C70-461B-A819-A0E32A4BA198}" presName="child" presStyleLbl="bgAccFollowNode1" presStyleIdx="2" presStyleCnt="3" custScaleX="195249"/>
      <dgm:spPr/>
      <dgm:t>
        <a:bodyPr/>
        <a:lstStyle/>
        <a:p>
          <a:endParaRPr lang="ru-RU"/>
        </a:p>
      </dgm:t>
    </dgm:pt>
    <dgm:pt modelId="{4E27E995-CD6B-4228-8E69-E1AA68B7D574}" type="pres">
      <dgm:prSet presAssocID="{100C7872-1C70-461B-A819-A0E32A4BA198}" presName="childTx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193C1-DC15-4985-B75E-E7D3714CD8F9}" type="pres">
      <dgm:prSet presAssocID="{CBE54381-3151-4839-8A2A-069BFF82E1A9}" presName="negSpace" presStyleCnt="0"/>
      <dgm:spPr/>
    </dgm:pt>
    <dgm:pt modelId="{5E262E3F-C7EA-4FE0-AC39-883C36062C4E}" type="pres">
      <dgm:prSet presAssocID="{CBE54381-3151-4839-8A2A-069BFF82E1A9}" presName="circle" presStyleLbl="node1" presStyleIdx="0" presStyleCnt="1" custScaleX="279950" custScaleY="263814"/>
      <dgm:spPr/>
      <dgm:t>
        <a:bodyPr/>
        <a:lstStyle/>
        <a:p>
          <a:endParaRPr lang="ru-RU"/>
        </a:p>
      </dgm:t>
    </dgm:pt>
  </dgm:ptLst>
  <dgm:cxnLst>
    <dgm:cxn modelId="{E731C6D8-BB36-4D27-8A21-C79CA9C6747A}" type="presOf" srcId="{CBE54381-3151-4839-8A2A-069BFF82E1A9}" destId="{5E262E3F-C7EA-4FE0-AC39-883C36062C4E}" srcOrd="0" destOrd="0" presId="urn:microsoft.com/office/officeart/2005/8/layout/hList9"/>
    <dgm:cxn modelId="{B621D8F8-9B71-4729-8D54-A906E3268D0D}" srcId="{CBE54381-3151-4839-8A2A-069BFF82E1A9}" destId="{06D887F8-111E-46B5-805F-05CC00BCFA44}" srcOrd="0" destOrd="0" parTransId="{62A47975-517B-4EB2-AC0F-A603071333AB}" sibTransId="{CA5BA5A7-1641-4BB7-9939-8115386DCEEF}"/>
    <dgm:cxn modelId="{C1B5CC2F-6D27-4615-B75E-F7C1FDD1AD42}" srcId="{CBE54381-3151-4839-8A2A-069BFF82E1A9}" destId="{AE605826-0DFA-47C4-8405-0095A2F497B1}" srcOrd="1" destOrd="0" parTransId="{BA6609FC-304F-41C6-864B-BDA6CF06EF2A}" sibTransId="{78D78407-4A80-48DB-8BE1-C2BB1525BA21}"/>
    <dgm:cxn modelId="{059C888F-3661-4CB6-8EAF-06E2AD81965B}" type="presOf" srcId="{AE605826-0DFA-47C4-8405-0095A2F497B1}" destId="{6B15218A-E898-4F76-873E-0EE8CE922B24}" srcOrd="1" destOrd="0" presId="urn:microsoft.com/office/officeart/2005/8/layout/hList9"/>
    <dgm:cxn modelId="{663D07E1-257A-4B4A-B779-BF1FC69F44D2}" type="presOf" srcId="{55A7928C-0F82-4F61-A732-F05EF041706F}" destId="{2BA63EDB-B19C-4EA4-B38A-A52AEAF399C3}" srcOrd="0" destOrd="0" presId="urn:microsoft.com/office/officeart/2005/8/layout/hList9"/>
    <dgm:cxn modelId="{ADCE54B0-2D68-482E-B3AD-5C1B3BB01BAD}" srcId="{CBE54381-3151-4839-8A2A-069BFF82E1A9}" destId="{100C7872-1C70-461B-A819-A0E32A4BA198}" srcOrd="2" destOrd="0" parTransId="{EE4DBE52-D99F-4A82-9F9B-B87522F96A1F}" sibTransId="{A5A97947-A718-4F3C-BA4C-67A9A613C6DC}"/>
    <dgm:cxn modelId="{586C4C24-3C5C-4E4E-99E1-386B4CBD8D01}" type="presOf" srcId="{100C7872-1C70-461B-A819-A0E32A4BA198}" destId="{4E27E995-CD6B-4228-8E69-E1AA68B7D574}" srcOrd="1" destOrd="0" presId="urn:microsoft.com/office/officeart/2005/8/layout/hList9"/>
    <dgm:cxn modelId="{321FC970-4EC1-47A2-BC07-947E1EC5A80E}" type="presOf" srcId="{100C7872-1C70-461B-A819-A0E32A4BA198}" destId="{E2CB52FC-53E2-43B8-A50B-5AC70C26131D}" srcOrd="0" destOrd="0" presId="urn:microsoft.com/office/officeart/2005/8/layout/hList9"/>
    <dgm:cxn modelId="{15DB5B7A-3F13-4FBA-81B9-96A9BF58F635}" type="presOf" srcId="{AE605826-0DFA-47C4-8405-0095A2F497B1}" destId="{68616696-80BB-4785-B241-B79431811B75}" srcOrd="0" destOrd="0" presId="urn:microsoft.com/office/officeart/2005/8/layout/hList9"/>
    <dgm:cxn modelId="{B87FA47F-A733-4310-8AD5-F213AAF36A9B}" srcId="{55A7928C-0F82-4F61-A732-F05EF041706F}" destId="{CBE54381-3151-4839-8A2A-069BFF82E1A9}" srcOrd="0" destOrd="0" parTransId="{1B9203C2-8F36-49E0-A638-DD25986F93A5}" sibTransId="{85AA82D0-408E-470F-BA9D-96B0CD28A631}"/>
    <dgm:cxn modelId="{F51483ED-E665-4E17-916E-4C279C39D44B}" type="presOf" srcId="{06D887F8-111E-46B5-805F-05CC00BCFA44}" destId="{40653D75-AD05-40FB-90A4-696BCAB94824}" srcOrd="0" destOrd="0" presId="urn:microsoft.com/office/officeart/2005/8/layout/hList9"/>
    <dgm:cxn modelId="{D6A62747-77EA-4A97-A027-E4FA9017C973}" type="presOf" srcId="{06D887F8-111E-46B5-805F-05CC00BCFA44}" destId="{EDEC49B2-53D6-429E-98A7-5F7F00C46A67}" srcOrd="1" destOrd="0" presId="urn:microsoft.com/office/officeart/2005/8/layout/hList9"/>
    <dgm:cxn modelId="{9A76EE84-68CA-4A95-A73C-866EB2E2FD76}" type="presParOf" srcId="{2BA63EDB-B19C-4EA4-B38A-A52AEAF399C3}" destId="{F537D10F-E52C-4C1E-90F7-F6DBEDC7FCB1}" srcOrd="0" destOrd="0" presId="urn:microsoft.com/office/officeart/2005/8/layout/hList9"/>
    <dgm:cxn modelId="{A40AF341-8ECC-4C2B-B213-BA05E8E04053}" type="presParOf" srcId="{2BA63EDB-B19C-4EA4-B38A-A52AEAF399C3}" destId="{E4C7CFB6-874A-4555-9BDC-C1C65A2540D1}" srcOrd="1" destOrd="0" presId="urn:microsoft.com/office/officeart/2005/8/layout/hList9"/>
    <dgm:cxn modelId="{13A8DBFC-508F-44E0-977E-6633122DD439}" type="presParOf" srcId="{E4C7CFB6-874A-4555-9BDC-C1C65A2540D1}" destId="{15CEC535-2DF6-429B-ADD3-76B39DF5A329}" srcOrd="0" destOrd="0" presId="urn:microsoft.com/office/officeart/2005/8/layout/hList9"/>
    <dgm:cxn modelId="{B555D849-68F0-4699-B228-885507AF5CEE}" type="presParOf" srcId="{E4C7CFB6-874A-4555-9BDC-C1C65A2540D1}" destId="{15683574-B083-46AC-B673-2CD1EE78E8D2}" srcOrd="1" destOrd="0" presId="urn:microsoft.com/office/officeart/2005/8/layout/hList9"/>
    <dgm:cxn modelId="{F500F7A2-9C12-460A-BFC7-383B3C7A6012}" type="presParOf" srcId="{15683574-B083-46AC-B673-2CD1EE78E8D2}" destId="{40653D75-AD05-40FB-90A4-696BCAB94824}" srcOrd="0" destOrd="0" presId="urn:microsoft.com/office/officeart/2005/8/layout/hList9"/>
    <dgm:cxn modelId="{91D2B24F-8232-4B7F-8364-2C05F7FE8C53}" type="presParOf" srcId="{15683574-B083-46AC-B673-2CD1EE78E8D2}" destId="{EDEC49B2-53D6-429E-98A7-5F7F00C46A67}" srcOrd="1" destOrd="0" presId="urn:microsoft.com/office/officeart/2005/8/layout/hList9"/>
    <dgm:cxn modelId="{CB47CB78-BAAD-4DE5-9284-67006C365A92}" type="presParOf" srcId="{E4C7CFB6-874A-4555-9BDC-C1C65A2540D1}" destId="{451C0B59-4DA4-49D2-9BC3-7A0FB5145F6A}" srcOrd="2" destOrd="0" presId="urn:microsoft.com/office/officeart/2005/8/layout/hList9"/>
    <dgm:cxn modelId="{C74D09A7-786B-4D72-8E94-49E1EC428DE2}" type="presParOf" srcId="{451C0B59-4DA4-49D2-9BC3-7A0FB5145F6A}" destId="{68616696-80BB-4785-B241-B79431811B75}" srcOrd="0" destOrd="0" presId="urn:microsoft.com/office/officeart/2005/8/layout/hList9"/>
    <dgm:cxn modelId="{955F21EE-D853-42AA-97E2-D52D4F7209CD}" type="presParOf" srcId="{451C0B59-4DA4-49D2-9BC3-7A0FB5145F6A}" destId="{6B15218A-E898-4F76-873E-0EE8CE922B24}" srcOrd="1" destOrd="0" presId="urn:microsoft.com/office/officeart/2005/8/layout/hList9"/>
    <dgm:cxn modelId="{ECE37C27-6A70-482A-9F3A-958DC37CE984}" type="presParOf" srcId="{E4C7CFB6-874A-4555-9BDC-C1C65A2540D1}" destId="{8C11EE38-4E04-4209-B3A1-1C16AC3B9BE0}" srcOrd="3" destOrd="0" presId="urn:microsoft.com/office/officeart/2005/8/layout/hList9"/>
    <dgm:cxn modelId="{A327C803-7878-4D31-8916-6FE6CC3EB868}" type="presParOf" srcId="{8C11EE38-4E04-4209-B3A1-1C16AC3B9BE0}" destId="{E2CB52FC-53E2-43B8-A50B-5AC70C26131D}" srcOrd="0" destOrd="0" presId="urn:microsoft.com/office/officeart/2005/8/layout/hList9"/>
    <dgm:cxn modelId="{F01E7CA4-9F58-48A1-AC4B-688EFAF2F8E4}" type="presParOf" srcId="{8C11EE38-4E04-4209-B3A1-1C16AC3B9BE0}" destId="{4E27E995-CD6B-4228-8E69-E1AA68B7D574}" srcOrd="1" destOrd="0" presId="urn:microsoft.com/office/officeart/2005/8/layout/hList9"/>
    <dgm:cxn modelId="{0D5A4599-DD72-40F3-9395-960C95B622F4}" type="presParOf" srcId="{2BA63EDB-B19C-4EA4-B38A-A52AEAF399C3}" destId="{32F193C1-DC15-4985-B75E-E7D3714CD8F9}" srcOrd="2" destOrd="0" presId="urn:microsoft.com/office/officeart/2005/8/layout/hList9"/>
    <dgm:cxn modelId="{D7EBF1A1-2E6C-4074-B267-4A22361434A3}" type="presParOf" srcId="{2BA63EDB-B19C-4EA4-B38A-A52AEAF399C3}" destId="{5E262E3F-C7EA-4FE0-AC39-883C36062C4E}" srcOrd="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78BEF4-EA95-4AE0-A422-B200251E81E3}">
      <dsp:nvSpPr>
        <dsp:cNvPr id="0" name=""/>
        <dsp:cNvSpPr/>
      </dsp:nvSpPr>
      <dsp:spPr>
        <a:xfrm>
          <a:off x="0" y="1375212"/>
          <a:ext cx="8429684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04B944-CDC2-47CF-9215-71BC18E2B84C}">
      <dsp:nvSpPr>
        <dsp:cNvPr id="0" name=""/>
        <dsp:cNvSpPr/>
      </dsp:nvSpPr>
      <dsp:spPr>
        <a:xfrm>
          <a:off x="409136" y="51121"/>
          <a:ext cx="8016316" cy="19144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035" tIns="0" rIns="223035" bIns="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1.</a:t>
          </a:r>
          <a:r>
            <a:rPr lang="kk-KZ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kk-KZ" sz="2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бейсаналық</a:t>
          </a:r>
          <a:r>
            <a:rPr lang="kk-KZ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kk-KZ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санамен  қатар тіршілік ететін  және  белгілі  дәрежеде сананы </a:t>
          </a:r>
          <a:r>
            <a:rPr lang="kk-KZ" sz="2400" b="1" kern="1200" baseline="-25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kk-KZ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бақылайтын, әрбір адамға тән айрықша психикалық реалдылық;</a:t>
          </a:r>
          <a:endParaRPr lang="ru-RU" sz="2400" b="1" kern="1200" dirty="0"/>
        </a:p>
      </dsp:txBody>
      <dsp:txXfrm>
        <a:off x="502594" y="144579"/>
        <a:ext cx="7829400" cy="1727574"/>
      </dsp:txXfrm>
    </dsp:sp>
    <dsp:sp modelId="{7A347FB4-BA8F-48F7-936E-E27FCD8E9B5D}">
      <dsp:nvSpPr>
        <dsp:cNvPr id="0" name=""/>
        <dsp:cNvSpPr/>
      </dsp:nvSpPr>
      <dsp:spPr>
        <a:xfrm>
          <a:off x="0" y="4044712"/>
          <a:ext cx="8429684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52ACCE-786F-4110-B02F-104A0CBA09BA}">
      <dsp:nvSpPr>
        <dsp:cNvPr id="0" name=""/>
        <dsp:cNvSpPr/>
      </dsp:nvSpPr>
      <dsp:spPr>
        <a:xfrm>
          <a:off x="416133" y="2599212"/>
          <a:ext cx="8012314" cy="20358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3035" tIns="0" rIns="223035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2.</a:t>
          </a:r>
          <a:r>
            <a:rPr lang="kk-KZ" sz="28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ығыстыру   реакциясы</a:t>
          </a:r>
          <a:r>
            <a:rPr lang="kk-KZ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-   жағымсыз   эмоция,   теріс   тәжірибе,   т.б.   адамның психикалық саулығы мен тепе-теңдігін бұзатынның бәрінің психологиялық қорғаныш тәсілі ретінде санадан    ығыстырылуы.</a:t>
          </a:r>
          <a:endParaRPr lang="ru-RU" sz="2000" b="1" kern="1200" dirty="0"/>
        </a:p>
      </dsp:txBody>
      <dsp:txXfrm>
        <a:off x="515517" y="2698596"/>
        <a:ext cx="7813546" cy="18371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653D75-AD05-40FB-90A4-696BCAB94824}">
      <dsp:nvSpPr>
        <dsp:cNvPr id="0" name=""/>
        <dsp:cNvSpPr/>
      </dsp:nvSpPr>
      <dsp:spPr>
        <a:xfrm>
          <a:off x="-811219" y="1301114"/>
          <a:ext cx="7819853" cy="1366855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smtClean="0">
              <a:latin typeface="Times New Roman" pitchFamily="18" charset="0"/>
              <a:cs typeface="Times New Roman" pitchFamily="18" charset="0"/>
            </a:rPr>
            <a:t>Бейсаналық « Ол»</a:t>
          </a:r>
          <a:endParaRPr lang="ru-RU" sz="2800" kern="1200" smtClean="0">
            <a:latin typeface="Times New Roman" pitchFamily="18" charset="0"/>
            <a:cs typeface="Times New Roman" pitchFamily="18" charset="0"/>
          </a:endParaRP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439956" y="1301114"/>
        <a:ext cx="6568676" cy="1366855"/>
      </dsp:txXfrm>
    </dsp:sp>
    <dsp:sp modelId="{68616696-80BB-4785-B241-B79431811B75}">
      <dsp:nvSpPr>
        <dsp:cNvPr id="0" name=""/>
        <dsp:cNvSpPr/>
      </dsp:nvSpPr>
      <dsp:spPr>
        <a:xfrm>
          <a:off x="-811219" y="2667969"/>
          <a:ext cx="7819853" cy="1366855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smtClean="0">
              <a:latin typeface="Times New Roman" pitchFamily="18" charset="0"/>
              <a:cs typeface="Times New Roman" pitchFamily="18" charset="0"/>
            </a:rPr>
            <a:t>Сыртқы дүние</a:t>
          </a:r>
          <a:endParaRPr lang="ru-RU" sz="2800" kern="1200" dirty="0"/>
        </a:p>
      </dsp:txBody>
      <dsp:txXfrm>
        <a:off x="439956" y="2667969"/>
        <a:ext cx="6568676" cy="1366855"/>
      </dsp:txXfrm>
    </dsp:sp>
    <dsp:sp modelId="{E2CB52FC-53E2-43B8-A50B-5AC70C26131D}">
      <dsp:nvSpPr>
        <dsp:cNvPr id="0" name=""/>
        <dsp:cNvSpPr/>
      </dsp:nvSpPr>
      <dsp:spPr>
        <a:xfrm>
          <a:off x="-811219" y="4034824"/>
          <a:ext cx="7819853" cy="1366855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800" kern="1200" smtClean="0">
              <a:latin typeface="Times New Roman" pitchFamily="18" charset="0"/>
              <a:cs typeface="Times New Roman" pitchFamily="18" charset="0"/>
            </a:rPr>
            <a:t>Тиымдар, нормалар</a:t>
          </a:r>
          <a:r>
            <a:rPr lang="sah-RU" sz="2800" kern="120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kk-KZ" sz="2800" kern="1200" smtClean="0">
              <a:latin typeface="Times New Roman" pitchFamily="18" charset="0"/>
              <a:cs typeface="Times New Roman" pitchFamily="18" charset="0"/>
            </a:rPr>
            <a:t> «Жоғарғы Мен»</a:t>
          </a:r>
          <a:endParaRPr lang="ru-RU" sz="2800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439956" y="4034824"/>
        <a:ext cx="6568676" cy="1366855"/>
      </dsp:txXfrm>
    </dsp:sp>
    <dsp:sp modelId="{5E262E3F-C7EA-4FE0-AC39-883C36062C4E}">
      <dsp:nvSpPr>
        <dsp:cNvPr id="0" name=""/>
        <dsp:cNvSpPr/>
      </dsp:nvSpPr>
      <dsp:spPr>
        <a:xfrm>
          <a:off x="3863366" y="754645"/>
          <a:ext cx="3828337" cy="360767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700" kern="1200" smtClean="0">
              <a:latin typeface="Times New Roman" pitchFamily="18" charset="0"/>
              <a:cs typeface="Times New Roman" pitchFamily="18" charset="0"/>
            </a:rPr>
            <a:t>Осылайша адам « Мені» (Фрейд тілімен  айтқанда</a:t>
          </a:r>
          <a:r>
            <a:rPr lang="sah-RU" sz="2700" kern="120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kk-KZ" sz="2700" kern="1200" smtClean="0">
              <a:latin typeface="Times New Roman" pitchFamily="18" charset="0"/>
              <a:cs typeface="Times New Roman" pitchFamily="18" charset="0"/>
            </a:rPr>
            <a:t>(«адамның бейшара Мені») үш жақты  қысым көреді:</a:t>
          </a:r>
          <a:endParaRPr lang="ru-RU" sz="2700" kern="1200" dirty="0"/>
        </a:p>
      </dsp:txBody>
      <dsp:txXfrm>
        <a:off x="4424013" y="1282977"/>
        <a:ext cx="2707043" cy="2551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4AA032-A25A-409D-A28F-01685F003DF5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A7BC8-3AA8-4B52-B7D4-E7A6E34F2DFF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34A04B-95DC-483F-BA0C-C4220AE60F2D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8E58AD-72E2-4DF3-8F20-A831EF012534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CB09E4-4D52-45E6-B0B1-DA2D7AA35CFD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10D812-B6E7-49DF-BDD1-469BB5FE4ACB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A590A7-CB8E-4B8C-9456-CB5D07D1838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5EA42F-F485-4D40-84F0-BA1820E99C44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23BC1B-1A3F-442B-B872-95AF209B471A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3CA1B016-6F26-44FB-85FD-D8C71AAC9269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E83812-79BA-4E4E-9235-4FBE6F72BD4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B1086-E927-4CB5-A0AF-78CF7F5F048C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0646FA-DB93-4325-8F48-50B7A19F4832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0F33BE-3A92-463F-A295-2486BBCE7A25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F9ADF7-0B08-431A-8B5A-6EADFAF1533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2A45B-B911-44EA-80F1-255D9487660B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3D36C9-4DF9-4822-93A5-71053FA4149F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B90C60-4E32-4864-97EC-9004B5289CFE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C6700E-4263-489F-B7D7-3984856C7880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A10033-BC07-43F2-A488-90471C9C42FD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2BBAFA-AA82-4949-AC6C-20727A63AD81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4FBC8-11CE-4579-9A38-EE90E1E36DB5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9197AEEE-1C23-4F41-937D-CF019FDC63E6}" type="datetimeFigureOut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05.04.2012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AF25BFD3-18D9-422D-937B-2C5D61CEAFC7}" type="slidenum">
              <a:rPr lang="ru-RU" smtClean="0">
                <a:solidFill>
                  <a:prstClr val="white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/>
          </p:cNvSpPr>
          <p:nvPr>
            <p:ph idx="1"/>
          </p:nvPr>
        </p:nvSpPr>
        <p:spPr>
          <a:xfrm>
            <a:off x="395536" y="2348880"/>
            <a:ext cx="8229600" cy="1512168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kk-KZ" sz="2600" b="1" dirty="0" smtClean="0">
                <a:latin typeface="Times New Roman" pitchFamily="18" charset="0"/>
              </a:rPr>
              <a:t>Қазақстан тарихы және әлеуметтік – саяси пәндер кафедрасының </a:t>
            </a:r>
            <a:r>
              <a:rPr lang="kk-KZ" sz="2600" dirty="0">
                <a:latin typeface="Times New Roman" pitchFamily="18" charset="0"/>
              </a:rPr>
              <a:t>аға оқытушысы:</a:t>
            </a:r>
            <a:r>
              <a:rPr lang="kk-KZ" sz="2600" dirty="0" err="1">
                <a:latin typeface="Times New Roman" pitchFamily="18" charset="0"/>
              </a:rPr>
              <a:t>Нұрмаханова</a:t>
            </a:r>
            <a:r>
              <a:rPr lang="kk-KZ" sz="2600" dirty="0">
                <a:latin typeface="Times New Roman" pitchFamily="18" charset="0"/>
              </a:rPr>
              <a:t> Н.Ж</a:t>
            </a:r>
            <a:endParaRPr lang="ru-RU" sz="2600" b="1" dirty="0">
              <a:latin typeface="Times New Roman" pitchFamily="18" charset="0"/>
            </a:endParaRPr>
          </a:p>
          <a:p>
            <a:pPr algn="ctr">
              <a:lnSpc>
                <a:spcPct val="90000"/>
              </a:lnSpc>
            </a:pPr>
            <a:endParaRPr lang="ru-RU" sz="1600" dirty="0"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buFont typeface="Arial" pitchFamily="34" charset="0"/>
              <a:buNone/>
            </a:pPr>
            <a:endParaRPr lang="kk-KZ" sz="1600" b="1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Font typeface="Arial" pitchFamily="34" charset="0"/>
              <a:buNone/>
            </a:pPr>
            <a:endParaRPr lang="kk-KZ" sz="1600" b="1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Font typeface="Arial" pitchFamily="34" charset="0"/>
              <a:buNone/>
            </a:pPr>
            <a:endParaRPr lang="kk-KZ" sz="1600" b="1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Font typeface="Arial" pitchFamily="34" charset="0"/>
              <a:buNone/>
            </a:pPr>
            <a:endParaRPr lang="kk-KZ" sz="1600" b="1" dirty="0" smtClean="0">
              <a:latin typeface="Times New Roman" pitchFamily="18" charset="0"/>
            </a:endParaRPr>
          </a:p>
          <a:p>
            <a:pPr algn="r">
              <a:lnSpc>
                <a:spcPct val="90000"/>
              </a:lnSpc>
              <a:buFont typeface="Arial" pitchFamily="34" charset="0"/>
              <a:buNone/>
            </a:pPr>
            <a:r>
              <a:rPr lang="kk-KZ" sz="1600" dirty="0" smtClean="0">
                <a:latin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836712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kk-KZ" sz="4000" b="1" dirty="0">
                <a:latin typeface="Times New Roman" pitchFamily="18" charset="0"/>
              </a:rPr>
              <a:t>«</a:t>
            </a:r>
            <a:r>
              <a:rPr lang="kk-KZ" sz="4000" b="1" dirty="0" err="1">
                <a:latin typeface="Times New Roman" pitchFamily="18" charset="0"/>
              </a:rPr>
              <a:t>Иррационализм</a:t>
            </a:r>
            <a:r>
              <a:rPr lang="kk-KZ" sz="4000" b="1" dirty="0">
                <a:latin typeface="Times New Roman" pitchFamily="18" charset="0"/>
              </a:rPr>
              <a:t> философиясы</a:t>
            </a:r>
            <a:r>
              <a:rPr lang="kk-KZ" sz="4000" dirty="0">
                <a:latin typeface="Times New Roman" pitchFamily="18" charset="0"/>
              </a:rPr>
              <a:t>»</a:t>
            </a:r>
            <a:endParaRPr lang="kk-KZ" sz="40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239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Психоанализ - адам өмірі мен қоғамдағы бейсаналық рөлін, т.б. психикалық процестерді түсіндіретін қазіргі заманғы философиядағы бағыт.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Психоанализдің негізін қалаушы - австриялық ғалым - психиатр </a:t>
            </a:r>
            <a:r>
              <a:rPr lang="kk-KZ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Зигмунд Фрейд </a:t>
            </a:r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-(1856-1939) болды.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Администратор\Desktop\фффффффф\285-freu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2357438"/>
            <a:ext cx="628650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2659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57158" y="1397000"/>
          <a:ext cx="8429684" cy="5103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858250" cy="164306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Психоанализдің бастамасы ретінде Фрейд ашқан 2 басты жаңалықты айтады: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5739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sz="36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Фрейд психиканың екі схемасын  тұжырымдады: </a:t>
            </a:r>
            <a:r>
              <a:rPr lang="ru-RU" sz="36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smtClean="0"/>
          </a:p>
        </p:txBody>
      </p:sp>
      <p:sp>
        <p:nvSpPr>
          <p:cNvPr id="30722" name="Текст 4"/>
          <p:cNvSpPr>
            <a:spLocks noGrp="1"/>
          </p:cNvSpPr>
          <p:nvPr>
            <p:ph type="body" idx="1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kk-KZ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1.топографиялық</a:t>
            </a:r>
            <a:endParaRPr lang="ru-RU" smtClean="0"/>
          </a:p>
        </p:txBody>
      </p:sp>
      <p:sp>
        <p:nvSpPr>
          <p:cNvPr id="30723" name="Текст 6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138613" cy="685800"/>
          </a:xfrm>
          <a:solidFill>
            <a:srgbClr val="FFFF00"/>
          </a:solidFill>
        </p:spPr>
        <p:txBody>
          <a:bodyPr/>
          <a:lstStyle/>
          <a:p>
            <a:r>
              <a:rPr lang="kk-KZ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2.динамикалық</a:t>
            </a:r>
            <a:endParaRPr lang="ru-RU" smtClean="0"/>
          </a:p>
        </p:txBody>
      </p:sp>
      <p:sp>
        <p:nvSpPr>
          <p:cNvPr id="30724" name="Содержимое 5"/>
          <p:cNvSpPr>
            <a:spLocks noGrp="1"/>
          </p:cNvSpPr>
          <p:nvPr>
            <p:ph sz="quarter" idx="2"/>
          </p:nvPr>
        </p:nvSpPr>
        <p:spPr>
          <a:xfrm>
            <a:off x="285750" y="2133600"/>
            <a:ext cx="4210050" cy="4367213"/>
          </a:xfrm>
          <a:solidFill>
            <a:srgbClr val="92D050"/>
          </a:solidFill>
        </p:spPr>
        <p:txBody>
          <a:bodyPr>
            <a:normAutofit fontScale="92500" lnSpcReduction="10000"/>
          </a:bodyPr>
          <a:lstStyle/>
          <a:p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бейсана түрлі ойлар, тілектер, адам сезімдері өз кезегін  күтіп тұрған  дәліз түрінде бейнеленеді. Дәліз бен кабинет  арасында  сана отырған  бөлмеге  санаға қолайлы, ыңғайлы ойларды ғана кіргізіп отыратын ( қарауыл) бар. Кейде  қарауыл кетіп қалады, ұйықтап жатады. Осыны пайдаланып,  күтіп  тұрғандардың «қажетсіз»  бөлігі кабинетке </a:t>
            </a:r>
            <a:r>
              <a:rPr lang="sah-RU" sz="200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санаға  анталайды.  Қайта оралған  немесе  ұйқыдан тұрған қарауыл  оларды дәлізге   қайта қуады.</a:t>
            </a:r>
            <a:endParaRPr lang="ru-RU" sz="2000" smtClean="0"/>
          </a:p>
        </p:txBody>
      </p:sp>
      <p:sp>
        <p:nvSpPr>
          <p:cNvPr id="30725" name="Содержимое 7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210050" cy="4367213"/>
          </a:xfrm>
          <a:solidFill>
            <a:srgbClr val="92D050"/>
          </a:solidFill>
        </p:spPr>
        <p:txBody>
          <a:bodyPr/>
          <a:lstStyle/>
          <a:p>
            <a:r>
              <a:rPr lang="kk-KZ" sz="2800" smtClean="0">
                <a:latin typeface="Times New Roman" pitchFamily="18" charset="0"/>
                <a:cs typeface="Times New Roman" pitchFamily="18" charset="0"/>
              </a:rPr>
              <a:t>психика үш қабаттан  тұратын тұтастық  түрінде  бейнеленеді. Олар : «Ол» , «Мен», «Жоғарғы  мен».</a:t>
            </a: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61272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4294967295"/>
          </p:nvPr>
        </p:nvGraphicFramePr>
        <p:xfrm>
          <a:off x="1071538" y="0"/>
          <a:ext cx="5786478" cy="6156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894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Autofit/>
          </a:bodyPr>
          <a:lstStyle/>
          <a:p>
            <a:pPr marL="585216" lvl="1" indent="0">
              <a:buNone/>
            </a:pPr>
            <a:r>
              <a:rPr lang="kk-KZ" sz="1200" b="1" dirty="0">
                <a:solidFill>
                  <a:schemeClr val="bg1"/>
                </a:solidFill>
              </a:rPr>
              <a:t>Әдебиеттер: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b="1" dirty="0">
                <a:solidFill>
                  <a:schemeClr val="bg1"/>
                </a:solidFill>
              </a:rPr>
              <a:t>негізгі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Әбішев Қ. «Философия»  Алматы-2001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 err="1">
                <a:solidFill>
                  <a:schemeClr val="bg1"/>
                </a:solidFill>
              </a:rPr>
              <a:t>Бегалинова</a:t>
            </a:r>
            <a:r>
              <a:rPr lang="kk-KZ" sz="1200" dirty="0">
                <a:solidFill>
                  <a:schemeClr val="bg1"/>
                </a:solidFill>
              </a:rPr>
              <a:t> К.К.,</a:t>
            </a:r>
            <a:r>
              <a:rPr lang="kk-KZ" sz="1200" dirty="0" err="1">
                <a:solidFill>
                  <a:schemeClr val="bg1"/>
                </a:solidFill>
              </a:rPr>
              <a:t>Альжанова</a:t>
            </a:r>
            <a:r>
              <a:rPr lang="kk-KZ" sz="1200" dirty="0">
                <a:solidFill>
                  <a:schemeClr val="bg1"/>
                </a:solidFill>
              </a:rPr>
              <a:t> І.К. «Философия » Алматы-2003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Кішібеков Д.К. ,</a:t>
            </a:r>
            <a:r>
              <a:rPr lang="kk-KZ" sz="1200" dirty="0" err="1">
                <a:solidFill>
                  <a:schemeClr val="bg1"/>
                </a:solidFill>
              </a:rPr>
              <a:t>Сыдыков</a:t>
            </a:r>
            <a:r>
              <a:rPr lang="kk-KZ" sz="1200" dirty="0">
                <a:solidFill>
                  <a:schemeClr val="bg1"/>
                </a:solidFill>
              </a:rPr>
              <a:t> Ұ. «Философия » </a:t>
            </a:r>
            <a:r>
              <a:rPr lang="kk-KZ" sz="1200" dirty="0" smtClean="0">
                <a:solidFill>
                  <a:schemeClr val="bg1"/>
                </a:solidFill>
              </a:rPr>
              <a:t>Алматы-2011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 smtClean="0">
                <a:solidFill>
                  <a:schemeClr val="bg1"/>
                </a:solidFill>
              </a:rPr>
              <a:t>Мырзалы С «Философия </a:t>
            </a:r>
            <a:r>
              <a:rPr lang="kk-KZ" sz="1200" dirty="0">
                <a:solidFill>
                  <a:schemeClr val="bg1"/>
                </a:solidFill>
              </a:rPr>
              <a:t>» </a:t>
            </a:r>
            <a:r>
              <a:rPr lang="kk-KZ" sz="1200" dirty="0" smtClean="0">
                <a:solidFill>
                  <a:schemeClr val="bg1"/>
                </a:solidFill>
              </a:rPr>
              <a:t>Алматы-2009</a:t>
            </a:r>
            <a:r>
              <a:rPr lang="kk-KZ" sz="1200" b="1" dirty="0">
                <a:solidFill>
                  <a:schemeClr val="bg1"/>
                </a:solidFill>
              </a:rPr>
              <a:t> 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b="1" dirty="0">
                <a:solidFill>
                  <a:schemeClr val="bg1"/>
                </a:solidFill>
              </a:rPr>
              <a:t>Қосымша: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b="1" dirty="0">
                <a:solidFill>
                  <a:schemeClr val="bg1"/>
                </a:solidFill>
              </a:rPr>
              <a:t> 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1.</a:t>
            </a:r>
            <a:r>
              <a:rPr lang="kk-KZ" sz="1200" dirty="0" err="1">
                <a:solidFill>
                  <a:schemeClr val="bg1"/>
                </a:solidFill>
              </a:rPr>
              <a:t>Мардашвили</a:t>
            </a:r>
            <a:r>
              <a:rPr lang="kk-KZ" sz="1200" dirty="0">
                <a:solidFill>
                  <a:schemeClr val="bg1"/>
                </a:solidFill>
              </a:rPr>
              <a:t> К.К. «</a:t>
            </a:r>
            <a:r>
              <a:rPr lang="kk-KZ" sz="1200" dirty="0" err="1">
                <a:solidFill>
                  <a:schemeClr val="bg1"/>
                </a:solidFill>
              </a:rPr>
              <a:t>Как</a:t>
            </a:r>
            <a:r>
              <a:rPr lang="kk-KZ" sz="1200" dirty="0">
                <a:solidFill>
                  <a:schemeClr val="bg1"/>
                </a:solidFill>
              </a:rPr>
              <a:t> я </a:t>
            </a:r>
            <a:r>
              <a:rPr lang="kk-KZ" sz="1200" dirty="0" err="1">
                <a:solidFill>
                  <a:schemeClr val="bg1"/>
                </a:solidFill>
              </a:rPr>
              <a:t>понимаю</a:t>
            </a:r>
            <a:r>
              <a:rPr lang="kk-KZ" sz="1200" dirty="0">
                <a:solidFill>
                  <a:schemeClr val="bg1"/>
                </a:solidFill>
              </a:rPr>
              <a:t> </a:t>
            </a:r>
            <a:r>
              <a:rPr lang="kk-KZ" sz="1200" dirty="0" err="1">
                <a:solidFill>
                  <a:schemeClr val="bg1"/>
                </a:solidFill>
              </a:rPr>
              <a:t>философию</a:t>
            </a:r>
            <a:r>
              <a:rPr lang="kk-KZ" sz="1200" dirty="0">
                <a:solidFill>
                  <a:schemeClr val="bg1"/>
                </a:solidFill>
              </a:rPr>
              <a:t>» М- 1990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                  2.</a:t>
            </a:r>
            <a:r>
              <a:rPr lang="kk-KZ" sz="1200" dirty="0" err="1">
                <a:solidFill>
                  <a:schemeClr val="bg1"/>
                </a:solidFill>
              </a:rPr>
              <a:t>Спиркин</a:t>
            </a:r>
            <a:r>
              <a:rPr lang="kk-KZ" sz="1200" dirty="0">
                <a:solidFill>
                  <a:schemeClr val="bg1"/>
                </a:solidFill>
              </a:rPr>
              <a:t> А.Г. «Философия» 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                  3.</a:t>
            </a:r>
            <a:r>
              <a:rPr lang="kk-KZ" sz="1200" dirty="0" err="1">
                <a:solidFill>
                  <a:schemeClr val="bg1"/>
                </a:solidFill>
              </a:rPr>
              <a:t>Кохановский</a:t>
            </a:r>
            <a:r>
              <a:rPr lang="kk-KZ" sz="1200" dirty="0">
                <a:solidFill>
                  <a:schemeClr val="bg1"/>
                </a:solidFill>
              </a:rPr>
              <a:t> Л.В. </a:t>
            </a:r>
            <a:r>
              <a:rPr lang="kk-KZ" sz="1200" dirty="0" err="1">
                <a:solidFill>
                  <a:schemeClr val="bg1"/>
                </a:solidFill>
              </a:rPr>
              <a:t>учебник</a:t>
            </a:r>
            <a:r>
              <a:rPr lang="kk-KZ" sz="1200" dirty="0">
                <a:solidFill>
                  <a:schemeClr val="bg1"/>
                </a:solidFill>
              </a:rPr>
              <a:t> </a:t>
            </a:r>
            <a:r>
              <a:rPr lang="kk-KZ" sz="1200" dirty="0" err="1">
                <a:solidFill>
                  <a:schemeClr val="bg1"/>
                </a:solidFill>
              </a:rPr>
              <a:t>для</a:t>
            </a:r>
            <a:r>
              <a:rPr lang="kk-KZ" sz="1200" dirty="0">
                <a:solidFill>
                  <a:schemeClr val="bg1"/>
                </a:solidFill>
              </a:rPr>
              <a:t> </a:t>
            </a:r>
            <a:r>
              <a:rPr lang="kk-KZ" sz="1200" dirty="0" err="1">
                <a:solidFill>
                  <a:schemeClr val="bg1"/>
                </a:solidFill>
              </a:rPr>
              <a:t>Вузов</a:t>
            </a:r>
            <a:r>
              <a:rPr lang="kk-KZ" sz="1200" dirty="0">
                <a:solidFill>
                  <a:schemeClr val="bg1"/>
                </a:solidFill>
              </a:rPr>
              <a:t> Ростов </a:t>
            </a:r>
            <a:r>
              <a:rPr lang="kk-KZ" sz="1200" dirty="0" err="1">
                <a:solidFill>
                  <a:schemeClr val="bg1"/>
                </a:solidFill>
              </a:rPr>
              <a:t>н-Д</a:t>
            </a:r>
            <a:r>
              <a:rPr lang="kk-KZ" sz="1200" dirty="0">
                <a:solidFill>
                  <a:schemeClr val="bg1"/>
                </a:solidFill>
              </a:rPr>
              <a:t>:Феникс 1998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 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b="1" dirty="0" smtClean="0">
                <a:solidFill>
                  <a:schemeClr val="bg1"/>
                </a:solidFill>
              </a:rPr>
              <a:t>Бақылау  сұрақтары:</a:t>
            </a:r>
            <a:r>
              <a:rPr lang="kk-KZ" sz="1200" dirty="0" smtClean="0">
                <a:solidFill>
                  <a:schemeClr val="bg1"/>
                </a:solidFill>
              </a:rPr>
              <a:t>(Кері байланыс)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  А. </a:t>
            </a:r>
            <a:r>
              <a:rPr lang="kk-KZ" sz="1200" dirty="0" err="1">
                <a:solidFill>
                  <a:schemeClr val="bg1"/>
                </a:solidFill>
              </a:rPr>
              <a:t>Шопенгауэрдің</a:t>
            </a:r>
            <a:r>
              <a:rPr lang="kk-KZ" sz="1200" dirty="0">
                <a:solidFill>
                  <a:schemeClr val="bg1"/>
                </a:solidFill>
              </a:rPr>
              <a:t> жыныстық махаббат метафизикасы туралы сіздің </a:t>
            </a:r>
            <a:r>
              <a:rPr lang="kk-KZ" sz="1200" dirty="0" err="1">
                <a:solidFill>
                  <a:schemeClr val="bg1"/>
                </a:solidFill>
              </a:rPr>
              <a:t>көзқарасыныз</a:t>
            </a:r>
            <a:r>
              <a:rPr lang="kk-KZ" sz="1200" dirty="0">
                <a:solidFill>
                  <a:schemeClr val="bg1"/>
                </a:solidFill>
              </a:rPr>
              <a:t>?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Өмір философиясының басты мәселелерін атаңыз?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Ф. </a:t>
            </a:r>
            <a:r>
              <a:rPr lang="kk-KZ" sz="1200" dirty="0" err="1">
                <a:solidFill>
                  <a:schemeClr val="bg1"/>
                </a:solidFill>
              </a:rPr>
              <a:t>Ницше</a:t>
            </a:r>
            <a:r>
              <a:rPr lang="kk-KZ" sz="1200" dirty="0">
                <a:solidFill>
                  <a:schemeClr val="bg1"/>
                </a:solidFill>
              </a:rPr>
              <a:t> философиясына әсіресе билікке ұмтылған жігер ұғымына </a:t>
            </a:r>
            <a:r>
              <a:rPr lang="kk-KZ" sz="1200" dirty="0" err="1">
                <a:solidFill>
                  <a:schemeClr val="bg1"/>
                </a:solidFill>
              </a:rPr>
              <a:t>қалаай</a:t>
            </a:r>
            <a:r>
              <a:rPr lang="kk-KZ" sz="1200" dirty="0">
                <a:solidFill>
                  <a:schemeClr val="bg1"/>
                </a:solidFill>
              </a:rPr>
              <a:t> қарайсыз? Онымен келісісіз бе?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Батыстық адамның ғылыми рационалдық белсенділігі деген не? 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 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Батыстық адамның ғылыми </a:t>
            </a:r>
            <a:r>
              <a:rPr lang="kk-KZ" sz="1200" dirty="0" err="1">
                <a:solidFill>
                  <a:schemeClr val="bg1"/>
                </a:solidFill>
              </a:rPr>
              <a:t>рационалдығылығының</a:t>
            </a:r>
            <a:r>
              <a:rPr lang="kk-KZ" sz="1200" dirty="0">
                <a:solidFill>
                  <a:schemeClr val="bg1"/>
                </a:solidFill>
              </a:rPr>
              <a:t> </a:t>
            </a:r>
            <a:r>
              <a:rPr lang="kk-KZ" sz="1200" dirty="0" err="1">
                <a:solidFill>
                  <a:schemeClr val="bg1"/>
                </a:solidFill>
              </a:rPr>
              <a:t>белсенділеуіне</a:t>
            </a:r>
            <a:r>
              <a:rPr lang="kk-KZ" sz="1200" dirty="0">
                <a:solidFill>
                  <a:schemeClr val="bg1"/>
                </a:solidFill>
              </a:rPr>
              <a:t> кедергі </a:t>
            </a:r>
            <a:r>
              <a:rPr lang="kk-KZ" sz="1200" dirty="0" err="1">
                <a:solidFill>
                  <a:schemeClr val="bg1"/>
                </a:solidFill>
              </a:rPr>
              <a:t>келтіретің</a:t>
            </a:r>
            <a:r>
              <a:rPr lang="kk-KZ" sz="1200" dirty="0">
                <a:solidFill>
                  <a:schemeClr val="bg1"/>
                </a:solidFill>
              </a:rPr>
              <a:t> потенциалдық мүмкіндіктердің  себептерін </a:t>
            </a:r>
            <a:r>
              <a:rPr lang="kk-KZ" sz="1200" dirty="0" err="1">
                <a:solidFill>
                  <a:schemeClr val="bg1"/>
                </a:solidFill>
              </a:rPr>
              <a:t>анықтаныз</a:t>
            </a:r>
            <a:r>
              <a:rPr lang="kk-KZ" sz="1200" dirty="0">
                <a:solidFill>
                  <a:schemeClr val="bg1"/>
                </a:solidFill>
              </a:rPr>
              <a:t> және оларды атаңыз?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ru-MO" sz="1200" dirty="0" err="1">
                <a:solidFill>
                  <a:schemeClr val="bg1"/>
                </a:solidFill>
              </a:rPr>
              <a:t>Ерік</a:t>
            </a:r>
            <a:r>
              <a:rPr lang="ru-MO" sz="1200" dirty="0">
                <a:solidFill>
                  <a:schemeClr val="bg1"/>
                </a:solidFill>
              </a:rPr>
              <a:t>, интуиция, </a:t>
            </a:r>
            <a:r>
              <a:rPr lang="ru-MO" sz="1200" dirty="0" err="1">
                <a:solidFill>
                  <a:schemeClr val="bg1"/>
                </a:solidFill>
              </a:rPr>
              <a:t>бейсеналық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түсініктері</a:t>
            </a:r>
            <a:r>
              <a:rPr lang="ru-MO" sz="1200" dirty="0">
                <a:solidFill>
                  <a:schemeClr val="bg1"/>
                </a:solidFill>
              </a:rPr>
              <a:t>.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ru-MO" sz="1200" dirty="0" err="1">
                <a:solidFill>
                  <a:schemeClr val="bg1"/>
                </a:solidFill>
              </a:rPr>
              <a:t>Рациональдық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емес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мәселе</a:t>
            </a:r>
            <a:r>
              <a:rPr lang="ru-MO" sz="1200" dirty="0">
                <a:solidFill>
                  <a:schemeClr val="bg1"/>
                </a:solidFill>
              </a:rPr>
              <a:t> (</a:t>
            </a:r>
            <a:r>
              <a:rPr lang="ru-MO" sz="1200" dirty="0" err="1">
                <a:solidFill>
                  <a:schemeClr val="bg1"/>
                </a:solidFill>
              </a:rPr>
              <a:t>ерік</a:t>
            </a:r>
            <a:r>
              <a:rPr lang="ru-MO" sz="1200" dirty="0">
                <a:solidFill>
                  <a:schemeClr val="bg1"/>
                </a:solidFill>
              </a:rPr>
              <a:t>, </a:t>
            </a:r>
            <a:r>
              <a:rPr lang="ru-MO" sz="1200" dirty="0" err="1">
                <a:solidFill>
                  <a:schemeClr val="bg1"/>
                </a:solidFill>
              </a:rPr>
              <a:t>сезім</a:t>
            </a:r>
            <a:r>
              <a:rPr lang="ru-MO" sz="1200" dirty="0">
                <a:solidFill>
                  <a:schemeClr val="bg1"/>
                </a:solidFill>
              </a:rPr>
              <a:t>, интуиция, </a:t>
            </a:r>
            <a:r>
              <a:rPr lang="ru-MO" sz="1200" dirty="0" err="1">
                <a:solidFill>
                  <a:schemeClr val="bg1"/>
                </a:solidFill>
              </a:rPr>
              <a:t>бейсаналық</a:t>
            </a:r>
            <a:r>
              <a:rPr lang="ru-MO" sz="1200" dirty="0">
                <a:solidFill>
                  <a:schemeClr val="bg1"/>
                </a:solidFill>
              </a:rPr>
              <a:t>) </a:t>
            </a:r>
            <a:r>
              <a:rPr lang="ru-MO" sz="1200" dirty="0" err="1">
                <a:solidFill>
                  <a:schemeClr val="bg1"/>
                </a:solidFill>
              </a:rPr>
              <a:t>және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оның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рациональдық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трғыда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зерттелуі</a:t>
            </a:r>
            <a:r>
              <a:rPr lang="ru-MO" sz="1200" dirty="0">
                <a:solidFill>
                  <a:schemeClr val="bg1"/>
                </a:solidFill>
              </a:rPr>
              <a:t>.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ru-MO" sz="1200" dirty="0" err="1">
                <a:solidFill>
                  <a:schemeClr val="bg1"/>
                </a:solidFill>
              </a:rPr>
              <a:t>Рациональдық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еместіге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деген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иррациональдық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ыңғай</a:t>
            </a:r>
            <a:r>
              <a:rPr lang="ru-MO" sz="1200" dirty="0">
                <a:solidFill>
                  <a:schemeClr val="bg1"/>
                </a:solidFill>
              </a:rPr>
              <a:t>.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ru-MO" sz="1200" dirty="0" err="1">
                <a:solidFill>
                  <a:schemeClr val="bg1"/>
                </a:solidFill>
              </a:rPr>
              <a:t>Санасыздық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идеясы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және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сихоанализ</a:t>
            </a:r>
            <a:r>
              <a:rPr lang="ru-MO" sz="1200" dirty="0">
                <a:solidFill>
                  <a:schemeClr val="bg1"/>
                </a:solidFill>
              </a:rPr>
              <a:t> (</a:t>
            </a:r>
            <a:r>
              <a:rPr lang="ru-MO" sz="1200" dirty="0" err="1">
                <a:solidFill>
                  <a:schemeClr val="bg1"/>
                </a:solidFill>
              </a:rPr>
              <a:t>А.Шопенгауэр</a:t>
            </a:r>
            <a:r>
              <a:rPr lang="ru-MO" sz="1200" dirty="0">
                <a:solidFill>
                  <a:schemeClr val="bg1"/>
                </a:solidFill>
              </a:rPr>
              <a:t>).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ru-MO" sz="1200" dirty="0" err="1">
                <a:solidFill>
                  <a:schemeClr val="bg1"/>
                </a:solidFill>
              </a:rPr>
              <a:t>Санасыздық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идеясы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және</a:t>
            </a:r>
            <a:r>
              <a:rPr lang="ru-MO" sz="1200" dirty="0">
                <a:solidFill>
                  <a:schemeClr val="bg1"/>
                </a:solidFill>
              </a:rPr>
              <a:t> психоанализ (</a:t>
            </a:r>
            <a:r>
              <a:rPr lang="ru-MO" sz="1200" dirty="0" err="1">
                <a:solidFill>
                  <a:schemeClr val="bg1"/>
                </a:solidFill>
              </a:rPr>
              <a:t>З.Фрейд</a:t>
            </a:r>
            <a:r>
              <a:rPr lang="ru-MO" sz="1200" dirty="0">
                <a:solidFill>
                  <a:schemeClr val="bg1"/>
                </a:solidFill>
              </a:rPr>
              <a:t>).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ru-MO" sz="1200" dirty="0" err="1">
                <a:solidFill>
                  <a:schemeClr val="bg1"/>
                </a:solidFill>
              </a:rPr>
              <a:t>Санасыздық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идеясы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және</a:t>
            </a:r>
            <a:r>
              <a:rPr lang="ru-MO" sz="1200" dirty="0">
                <a:solidFill>
                  <a:schemeClr val="bg1"/>
                </a:solidFill>
              </a:rPr>
              <a:t> психоанализ (</a:t>
            </a:r>
            <a:r>
              <a:rPr lang="ru-MO" sz="1200" dirty="0" err="1">
                <a:solidFill>
                  <a:schemeClr val="bg1"/>
                </a:solidFill>
              </a:rPr>
              <a:t>К.Юнг</a:t>
            </a:r>
            <a:r>
              <a:rPr lang="ru-MO" sz="1200" dirty="0">
                <a:solidFill>
                  <a:schemeClr val="bg1"/>
                </a:solidFill>
              </a:rPr>
              <a:t>).</a:t>
            </a:r>
            <a:endParaRPr lang="ru-RU" sz="1200" dirty="0">
              <a:solidFill>
                <a:schemeClr val="bg1"/>
              </a:solidFill>
            </a:endParaRPr>
          </a:p>
          <a:p>
            <a:pPr marL="137160" lvl="0" indent="0">
              <a:buNone/>
            </a:pPr>
            <a:r>
              <a:rPr lang="ru-MO" sz="1200" dirty="0" err="1">
                <a:solidFill>
                  <a:schemeClr val="bg1"/>
                </a:solidFill>
              </a:rPr>
              <a:t>А.Бергсонның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санасыздық</a:t>
            </a:r>
            <a:r>
              <a:rPr lang="ru-MO" sz="1200" dirty="0">
                <a:solidFill>
                  <a:schemeClr val="bg1"/>
                </a:solidFill>
              </a:rPr>
              <a:t> </a:t>
            </a:r>
            <a:r>
              <a:rPr lang="ru-MO" sz="1200" dirty="0" err="1">
                <a:solidFill>
                  <a:schemeClr val="bg1"/>
                </a:solidFill>
              </a:rPr>
              <a:t>идеясы</a:t>
            </a:r>
            <a:r>
              <a:rPr lang="ru-MO" sz="1200" dirty="0">
                <a:solidFill>
                  <a:schemeClr val="bg1"/>
                </a:solidFill>
              </a:rPr>
              <a:t>.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kk-KZ" sz="1200" dirty="0">
                <a:solidFill>
                  <a:schemeClr val="bg1"/>
                </a:solidFill>
              </a:rPr>
              <a:t> </a:t>
            </a: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1200" dirty="0">
                <a:solidFill>
                  <a:schemeClr val="bg1"/>
                </a:solidFill>
              </a:rPr>
              <a:t> </a:t>
            </a:r>
          </a:p>
          <a:p>
            <a:pPr marL="137160" indent="0">
              <a:buNone/>
            </a:pPr>
            <a:endParaRPr lang="ru-RU" sz="12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477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kk-KZ" sz="8000" i="1" dirty="0" smtClean="0">
                <a:solidFill>
                  <a:srgbClr val="002060"/>
                </a:solidFill>
              </a:rPr>
              <a:t>Назарларыңызға рахмет</a:t>
            </a:r>
            <a:endParaRPr lang="ru-RU" sz="80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6048672"/>
          </a:xfrm>
        </p:spPr>
        <p:txBody>
          <a:bodyPr>
            <a:normAutofit/>
          </a:bodyPr>
          <a:lstStyle/>
          <a:p>
            <a:pPr marL="137160" lvl="0" indent="0">
              <a:buNone/>
            </a:pPr>
            <a:r>
              <a:rPr lang="kk-KZ" sz="2400" b="1" dirty="0" smtClean="0"/>
              <a:t>Мақсаты :</a:t>
            </a:r>
            <a:r>
              <a:rPr lang="kk-KZ" sz="2400" dirty="0" smtClean="0"/>
              <a:t> Студенттер  осы дәріс тақырыбын игергеннен соң </a:t>
            </a:r>
            <a:r>
              <a:rPr lang="kk-KZ" sz="2400" dirty="0" err="1"/>
              <a:t>и</a:t>
            </a:r>
            <a:r>
              <a:rPr lang="kk-KZ" sz="2400" dirty="0" err="1" smtClean="0"/>
              <a:t>ррационализм</a:t>
            </a:r>
            <a:r>
              <a:rPr lang="kk-KZ" sz="2400" dirty="0" smtClean="0"/>
              <a:t> философиясының өкілдерін және олардың </a:t>
            </a:r>
            <a:r>
              <a:rPr lang="kk-KZ" sz="2400" dirty="0" err="1" smtClean="0"/>
              <a:t>қарастыған</a:t>
            </a:r>
            <a:r>
              <a:rPr lang="kk-KZ" sz="2400" dirty="0" smtClean="0"/>
              <a:t> мәселелерін біліп қана қоймай оларды практикада қолдануға қабілетті.</a:t>
            </a:r>
            <a:endParaRPr lang="ru-RU" sz="2400" dirty="0" smtClean="0"/>
          </a:p>
          <a:p>
            <a:pPr marL="137160" lvl="0" indent="0">
              <a:buNone/>
            </a:pPr>
            <a:r>
              <a:rPr lang="kk-KZ" sz="2400" b="1" dirty="0" smtClean="0"/>
              <a:t>Дәріс </a:t>
            </a:r>
            <a:r>
              <a:rPr lang="kk-KZ" sz="2400" b="1" dirty="0"/>
              <a:t>жоспары: </a:t>
            </a:r>
            <a:endParaRPr lang="ru-RU" sz="2400" dirty="0"/>
          </a:p>
          <a:p>
            <a:pPr marL="137160" lvl="0" indent="0">
              <a:buNone/>
            </a:pPr>
            <a:r>
              <a:rPr lang="kk-KZ" sz="2400" dirty="0" smtClean="0"/>
              <a:t>1. А</a:t>
            </a:r>
            <a:r>
              <a:rPr lang="kk-KZ" sz="2400" dirty="0"/>
              <a:t>. </a:t>
            </a:r>
            <a:r>
              <a:rPr lang="kk-KZ" sz="2400" dirty="0" err="1"/>
              <a:t>Шопенгауэрдің</a:t>
            </a:r>
            <a:r>
              <a:rPr lang="kk-KZ" sz="2400" dirty="0"/>
              <a:t> жыныстық махаббат метафизикасы.</a:t>
            </a:r>
            <a:endParaRPr lang="ru-RU" sz="2400" dirty="0"/>
          </a:p>
          <a:p>
            <a:pPr marL="137160" lvl="0" indent="0">
              <a:buNone/>
            </a:pPr>
            <a:r>
              <a:rPr lang="kk-KZ" sz="2400" dirty="0" smtClean="0"/>
              <a:t>2. Өмір </a:t>
            </a:r>
            <a:r>
              <a:rPr lang="kk-KZ" sz="2400" dirty="0"/>
              <a:t>философиясы. Ф. </a:t>
            </a:r>
            <a:r>
              <a:rPr lang="kk-KZ" sz="2400" dirty="0" err="1"/>
              <a:t>Ницше</a:t>
            </a:r>
            <a:r>
              <a:rPr lang="kk-KZ" sz="2400" dirty="0"/>
              <a:t> философиясы.</a:t>
            </a:r>
            <a:endParaRPr lang="ru-RU" sz="2400" dirty="0"/>
          </a:p>
          <a:p>
            <a:pPr marL="137160" lvl="0" indent="0">
              <a:buNone/>
            </a:pPr>
            <a:r>
              <a:rPr lang="kk-KZ" sz="2400" dirty="0" smtClean="0"/>
              <a:t>3. Батыстық </a:t>
            </a:r>
            <a:r>
              <a:rPr lang="kk-KZ" sz="2400" dirty="0"/>
              <a:t>адамның ғылыми </a:t>
            </a:r>
            <a:r>
              <a:rPr lang="kk-KZ" sz="2400" dirty="0" err="1"/>
              <a:t>рационалдығылығының</a:t>
            </a:r>
            <a:r>
              <a:rPr lang="kk-KZ" sz="2400" dirty="0"/>
              <a:t> </a:t>
            </a:r>
            <a:r>
              <a:rPr lang="kk-KZ" sz="2400" dirty="0" err="1"/>
              <a:t>белсенділеуіне</a:t>
            </a:r>
            <a:r>
              <a:rPr lang="kk-KZ" sz="2400" dirty="0"/>
              <a:t> кедергі </a:t>
            </a:r>
            <a:r>
              <a:rPr lang="kk-KZ" sz="2400" dirty="0" err="1"/>
              <a:t>келтіретің</a:t>
            </a:r>
            <a:r>
              <a:rPr lang="kk-KZ" sz="2400" dirty="0"/>
              <a:t> потенциалдық мүмкіндіктерімен себептерді анықтау.</a:t>
            </a:r>
            <a:endParaRPr lang="ru-RU" sz="2400" dirty="0"/>
          </a:p>
          <a:p>
            <a:pPr marL="137160" lvl="0" indent="0">
              <a:buNone/>
            </a:pPr>
            <a:r>
              <a:rPr lang="kk-KZ" sz="2400" dirty="0" smtClean="0"/>
              <a:t>4. Санасыздық </a:t>
            </a:r>
            <a:r>
              <a:rPr lang="kk-KZ" sz="2400" dirty="0"/>
              <a:t>идеясы және </a:t>
            </a:r>
            <a:r>
              <a:rPr lang="kk-KZ" sz="2400" dirty="0" err="1"/>
              <a:t>сихоанализ</a:t>
            </a:r>
            <a:r>
              <a:rPr lang="kk-KZ" sz="2400" dirty="0"/>
              <a:t> (А.</a:t>
            </a:r>
            <a:r>
              <a:rPr lang="kk-KZ" sz="2400" dirty="0" err="1"/>
              <a:t>Шопенгауэр</a:t>
            </a:r>
            <a:r>
              <a:rPr lang="kk-KZ" sz="2400" dirty="0"/>
              <a:t>).Санасыздық идеясы және психоанализ </a:t>
            </a:r>
            <a:r>
              <a:rPr lang="kk-KZ" sz="2400" dirty="0" smtClean="0"/>
              <a:t>5. (З.Фрейд</a:t>
            </a:r>
            <a:r>
              <a:rPr lang="kk-KZ" sz="2400" dirty="0"/>
              <a:t>). </a:t>
            </a:r>
            <a:r>
              <a:rPr lang="ru-MO" sz="2400" dirty="0" err="1"/>
              <a:t>Санасыздық</a:t>
            </a:r>
            <a:r>
              <a:rPr lang="ru-MO" sz="2400" dirty="0"/>
              <a:t> </a:t>
            </a:r>
            <a:r>
              <a:rPr lang="ru-MO" sz="2400" dirty="0" err="1"/>
              <a:t>идеясы</a:t>
            </a:r>
            <a:r>
              <a:rPr lang="ru-MO" sz="2400" dirty="0"/>
              <a:t> </a:t>
            </a:r>
            <a:r>
              <a:rPr lang="ru-MO" sz="2400" dirty="0" err="1"/>
              <a:t>және</a:t>
            </a:r>
            <a:r>
              <a:rPr lang="ru-MO" sz="2400" dirty="0"/>
              <a:t> психоанализ (</a:t>
            </a:r>
            <a:r>
              <a:rPr lang="ru-MO" sz="2400" dirty="0" err="1"/>
              <a:t>К.Юнг</a:t>
            </a:r>
            <a:r>
              <a:rPr lang="ru-MO" sz="2400" dirty="0"/>
              <a:t>).</a:t>
            </a:r>
            <a:endParaRPr lang="ru-RU" sz="2400" dirty="0"/>
          </a:p>
          <a:p>
            <a:pPr marL="13716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5666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Администратор\Pictures\Рисунок1.pn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08577" y="1163653"/>
            <a:ext cx="3779912" cy="5554053"/>
          </a:xfrm>
        </p:spPr>
      </p:pic>
      <p:sp>
        <p:nvSpPr>
          <p:cNvPr id="32770" name="Текст 5"/>
          <p:cNvSpPr>
            <a:spLocks noGrp="1"/>
          </p:cNvSpPr>
          <p:nvPr>
            <p:ph type="body" idx="4294967295"/>
          </p:nvPr>
        </p:nvSpPr>
        <p:spPr>
          <a:xfrm>
            <a:off x="4582080" y="701988"/>
            <a:ext cx="4357687" cy="6572250"/>
          </a:xfrm>
        </p:spPr>
        <p:txBody>
          <a:bodyPr/>
          <a:lstStyle/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Фрейд  « Мен»</a:t>
            </a:r>
            <a:r>
              <a:rPr lang="kk-KZ" sz="2800" dirty="0" err="1" smtClean="0">
                <a:latin typeface="Times New Roman" pitchFamily="18" charset="0"/>
                <a:cs typeface="Times New Roman" pitchFamily="18" charset="0"/>
              </a:rPr>
              <a:t>мен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 «</a:t>
            </a:r>
            <a:r>
              <a:rPr lang="kk-KZ" sz="2800" dirty="0" err="1" smtClean="0">
                <a:latin typeface="Times New Roman" pitchFamily="18" charset="0"/>
                <a:cs typeface="Times New Roman" pitchFamily="18" charset="0"/>
              </a:rPr>
              <a:t>Олды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» салт  атты адамға  теңейді: «Мен» </a:t>
            </a:r>
            <a:r>
              <a:rPr lang="sah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сырт қарағанда  атты басқарып,  бақылап, бұйрық беріп отырады. Бірақ ат («Ол»)</a:t>
            </a:r>
            <a:r>
              <a:rPr lang="sah-RU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адамнан күштірек  және  (адамды көтеріп келеді) кей жағдайда  ат иесі атқа  бақылауын  жоғалтып алып, ол қайда  шапса да кете баруы мүмкін.</a:t>
            </a:r>
            <a:endParaRPr lang="ru-RU" sz="28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1294963" y="147990"/>
            <a:ext cx="2210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№ 1 мәселелі сұрақ  </a:t>
            </a: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204" y="517322"/>
            <a:ext cx="4763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Мына суретке қарап З.Фрейдтің саналалық 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kk-KZ" dirty="0" err="1" smtClean="0">
                <a:latin typeface="Times New Roman" pitchFamily="18" charset="0"/>
                <a:cs typeface="Times New Roman" pitchFamily="18" charset="0"/>
              </a:rPr>
              <a:t>бейсаналалық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ара қатынасын түсіндіріңіз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113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642" y="332656"/>
            <a:ext cx="7686700" cy="914400"/>
          </a:xfrm>
        </p:spPr>
        <p:txBody>
          <a:bodyPr>
            <a:normAutofit fontScale="90000"/>
          </a:bodyPr>
          <a:lstStyle/>
          <a:p>
            <a:r>
              <a:rPr lang="kk-KZ" sz="2800" dirty="0" smtClean="0"/>
              <a:t>Психологиялық түйін.Еркін ассоциация.</a:t>
            </a:r>
            <a:r>
              <a:rPr lang="kk-KZ" sz="3200" dirty="0" smtClean="0"/>
              <a:t> </a:t>
            </a:r>
            <a:br>
              <a:rPr lang="kk-KZ" sz="3200" dirty="0" smtClean="0"/>
            </a:br>
            <a:r>
              <a:rPr lang="kk-KZ" sz="2400" dirty="0" smtClean="0"/>
              <a:t>Студенттер назарына ұсынылатын тапсырмалар:</a:t>
            </a:r>
            <a:r>
              <a:rPr lang="kk-KZ" sz="3200" dirty="0" smtClean="0"/>
              <a:t/>
            </a:r>
            <a:br>
              <a:rPr lang="kk-KZ" sz="3200" dirty="0" smtClean="0"/>
            </a:br>
            <a:r>
              <a:rPr lang="kk-KZ" dirty="0" smtClean="0"/>
              <a:t>№ </a:t>
            </a:r>
            <a:r>
              <a:rPr lang="ru-RU" dirty="0" smtClean="0"/>
              <a:t>2 </a:t>
            </a:r>
            <a:r>
              <a:rPr lang="ru-RU" dirty="0" err="1" smtClean="0"/>
              <a:t>мәселелі</a:t>
            </a:r>
            <a:r>
              <a:rPr lang="ru-RU" dirty="0" smtClean="0"/>
              <a:t> </a:t>
            </a:r>
            <a:r>
              <a:rPr lang="ru-RU" dirty="0" err="1" smtClean="0"/>
              <a:t>Сұрақ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48" y="1784350"/>
            <a:ext cx="4400552" cy="4572000"/>
          </a:xfrm>
        </p:spPr>
        <p:txBody>
          <a:bodyPr/>
          <a:lstStyle/>
          <a:p>
            <a:r>
              <a:rPr lang="kk-KZ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kk-KZ" dirty="0" smtClean="0"/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9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9552" y="1484784"/>
            <a:ext cx="3571330" cy="20882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55776" y="3788455"/>
            <a:ext cx="3788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32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kk-KZ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32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мәселелі сұрақ  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9" y="4373230"/>
            <a:ext cx="928812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Ф.</a:t>
            </a:r>
            <a:r>
              <a:rPr lang="kk-KZ" sz="2400" dirty="0" err="1" smtClean="0">
                <a:latin typeface="Times New Roman" pitchFamily="18" charset="0"/>
                <a:cs typeface="Times New Roman" pitchFamily="18" charset="0"/>
              </a:rPr>
              <a:t>Ницше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dirty="0" err="1" smtClean="0">
                <a:latin typeface="Times New Roman" pitchFamily="18" charset="0"/>
                <a:cs typeface="Times New Roman" pitchFamily="18" charset="0"/>
              </a:rPr>
              <a:t>нің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«асқан адамы» мен З.</a:t>
            </a:r>
            <a:r>
              <a:rPr lang="kk-KZ" sz="2400" dirty="0" err="1" smtClean="0">
                <a:latin typeface="Times New Roman" pitchFamily="18" charset="0"/>
                <a:cs typeface="Times New Roman" pitchFamily="18" charset="0"/>
              </a:rPr>
              <a:t>Фрейдттің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«мені күшті адамына» 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жеке, ерекше, </a:t>
            </a:r>
            <a:r>
              <a:rPr lang="kk-KZ" sz="2400" smtClean="0">
                <a:latin typeface="Times New Roman" pitchFamily="18" charset="0"/>
                <a:cs typeface="Times New Roman" pitchFamily="18" charset="0"/>
              </a:rPr>
              <a:t>жалпы тұрғысында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талдау жасау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41053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0"/>
            <a:ext cx="9001156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en-US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XIX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ғасырда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бейклассикалық идеалистік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философияның басты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бағыты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2:</a:t>
            </a:r>
          </a:p>
          <a:p>
            <a:pPr algn="l"/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   иррационализм;</a:t>
            </a:r>
          </a:p>
          <a:p>
            <a:pPr algn="l"/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  «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мір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философиясы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l"/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Иррацнонализм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табиғаттағы логикалық байланыстардың болуын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қоршаған дүни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тас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за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қабылдауды терістеп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Гегель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диалектикасын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ондағы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даму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идеясын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сынады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Қорша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тұтастығы, ішкі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заңд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ыл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ықтары,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даму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заңдары  жоқ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ақылға емес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аффект,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ерік-тілек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сия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қозғаушы күштерге ғана бағынатын бөлшектелген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түйдектелген хао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екендігі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ой —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иррационализмнің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идеясы.Иррационализмнің көрнекті өкілі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Артур Шопенгауэр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(1788-1860).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 творчествосы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Гегель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диалектикасы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тарихилық принципіне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қарсы шығып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кантиандық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пен г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ипо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тонизмге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қайта оралуға шақырды.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Волюнтаризмді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 философиясының универсалды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қағидасы деп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жариялады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(волюнтаризм -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қоршаған дүниедегі басты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қозғаушы күш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(воля)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санайтын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философиялық ағым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l"/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Өзіні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ң 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«Дүние-ерік және қаб</a:t>
            </a:r>
            <a:r>
              <a:rPr lang="kk-KZ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ыл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дау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(«Мир как воля и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предствление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»)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атты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кітабында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Шопенгауэр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логиканьщ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жеткілікті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заңын тұжырымдады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 заң бойынша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философия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материалистер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сияқты объектілерге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де,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субъективті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идеалистер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сияқты субъектіге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тек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қана сананың акті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табылатын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қабылдауға сүйенуі тиіс</a:t>
            </a:r>
            <a:r>
              <a:rPr lang="ru-RU" sz="2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sz="2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28604"/>
            <a:ext cx="8358246" cy="592935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Қабылдау объективті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шы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дық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та,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танушы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субъект де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обьект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пен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субьек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тт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бөлін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Д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 осы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обьект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жеткілікті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жатыр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жэ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 кезегінде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дербес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заңға жіктеледі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1.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болмыс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заңы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кеңістік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пен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уақыт үшін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2.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себептілік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заңы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материалды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дүние үшін;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3.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логикалық негіз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заңы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таным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үшін;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4.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әрекеттерінің мотивациясы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заңы.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Осылайша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қоршаған дүние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(объект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түсінігі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болмысқа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себептілікке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логикалық негіз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бен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мотивацияға тіреледі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Субъекттің қаб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ылдауы соншалықты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күрделі емес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algn="l"/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Таным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процесі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санасының: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1. 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тікелей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тан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мы;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2. 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рефлективті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танымы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3. 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интуициясы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арқылы іске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асады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42852"/>
            <a:ext cx="8929718" cy="671514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Шопенгауэр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kk-KZ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ило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софиясының орталық ұғымы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Шопенгауэр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түсінігінде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абсолютті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бастама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барлық нәрсенің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тамыры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барлық мәнді анықтауға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оған ықпал етуге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қабілет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идеалды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күш.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қатар тіршілік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жатқан жоғары космостық 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принцип. 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                                 '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1.   сана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жатады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2.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заттардың ең жалпы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заттард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ың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ең жалпы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түсіндіргенде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Шопенгауэр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Канттың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санада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қоршаған дүние заттарын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ың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бейнелері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образдары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 бейнеленеді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аффициацияланады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), ал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олардың ішкі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шешілмес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жұмбақ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зіндік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»)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калады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теориясына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сүйенеді.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Шопенгауэр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 теорияны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волюнтаризм т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ұр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ғысынан қолданды: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қоршаған дүние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санасындағы түсініктер дүниесі ғана;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дүниенің, оның заттарының, құбылыстарының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зіндік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  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былыстар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лемі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мәндер дүниесі дегеніміз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ыл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даулар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дүниесі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еріктің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лемі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  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адамның еркі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 өз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рекеттерін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анықтайтыны сияқты, бүкіл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лемдегі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жалпы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заттар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мен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kk-KZ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былыстардың   еркі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-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дүниедегі   сыртқы   құбылыстардың, заттардың қозғалысы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кұбылыстардың  пайда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болуына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себепші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5.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тірі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организмдердің ғана емес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өлі табиғаттың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 «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бейсаналық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«қалғып жаткан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еркі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бар;</a:t>
            </a:r>
          </a:p>
          <a:p>
            <a:pPr algn="l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6.  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дүние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еріктің жүзеге асуы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7999"/>
          </a:xfrm>
        </p:spPr>
        <p:txBody>
          <a:bodyPr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42852"/>
            <a:ext cx="8715436" cy="67151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мәселесінен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баска Шопенгауэр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философиялық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селелерді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— адам тағдыры,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еркіндік,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қажеттілік,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бақыт,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адам мүмкіндіктері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сұрақтарын қарастырады. Философиясының оларға беретін сұрақтары тұтас алғанда пессимистік сипатта.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Адам және оның санасы негізіне ерікті алғанына қарамастан Шопенгауэр адамның табиғатқа ғана емес, оның  өзіне-өзінің билік ете алу мүмкіндігіне сенбейді.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kk-KZ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Адам тағдыры заттар мен құбылыстардың бүкіл-әлемдік хаосы тізбегінде жүреді және бүкіләлемдік қажеттілікке бағынышты. Жеке адамның  еркі қоршаған дүниенің еріктер жиынтығы алдында шарасыз, әрі оған бағынышты.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Шопенгауэр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бақытына сенбейді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Шопенгауэр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философиясы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 жеткілікті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төртгік заңы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волюнтаризмі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пессимизмі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т.б.)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 замандастарына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түсініксіз болды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қабылданбады, танылмады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да.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Әйтсе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 Шопенгауэр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философиясы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бейклассикалық идеалистік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философияның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(иррационализм, символизм,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«өмір философиясы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»)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 позитивизмнің дамуында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үлкен рөл атқарды.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63" y="714828"/>
            <a:ext cx="8643998" cy="588252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l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Шопенгауэрдің философиялық д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стүрін жалғастырған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Фридрих Ницше(1844-1900)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Ницше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иррационализмге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ын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«өмір философиясын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ың» негізін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қалаушы деп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саналады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Бұл бағыттың өзекті ұғымы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нақты адам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 басты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жал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ыз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реалдылық -өмір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ұғ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ымы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Ницше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тусінігінде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философияның  мақсаты 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адамның  қоршаған  дүние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бейімделіп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өзін өмірде барынша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іске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асыруына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көмектесу.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Қоршаған дүние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өмір негізінде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жатыр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Ницше адам еркін бірнеше түрге жіктейді: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 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«өмірге ұмт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ыл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ыс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l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 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егі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ндегі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 «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стержень»);</a:t>
            </a:r>
          </a:p>
          <a:p>
            <a:pPr algn="l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  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басқарылмайтын, бейсаналық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(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сезімдер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аффектілер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                            ^</a:t>
            </a:r>
          </a:p>
          <a:p>
            <a:pPr marL="342900" indent="-342900" algn="l">
              <a:buAutoNum type="arabicPeriod" startAt="4"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билікке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мтылыс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l"/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Еріктің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соңғы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«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билікке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ұмтылысқа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Ницше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ерекше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Ницше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пікірінше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«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билікке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режеде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адамдардың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бәріне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н.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Табиғаты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«б</a:t>
            </a:r>
            <a:r>
              <a:rPr lang="kk-KZ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ікке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мтылыс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өзін-өзі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сақтау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инстинктіне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жақын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ішінде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жасырын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жатқан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қауіпсіздікке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ұмтылыстың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сыртқы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рінісі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рекеттерінің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қозғаушы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күші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Ницше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пікірінше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рбір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әрбір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мемлекет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саналы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бейсаналы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түрде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сыртқы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дүниеде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Менін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кеңейтуге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тырысады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Ницше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философиясы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идеялары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мір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жоғары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ндылық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екендігі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өмірге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билікке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ерік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»)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өмірі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селесі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тұрған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-прагматизм, феноменология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экзистенциализм.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сияқты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қазіргі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заманғы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философиялық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концепцияларға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ізашар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болды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Вильгельм </a:t>
            </a:r>
            <a:r>
              <a:rPr lang="ru-RU" sz="1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Дильтей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(1833-1911) - «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мір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философиясы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бағытының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өкілі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Дильтей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қоршаған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дүниенің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көптүрлілігі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өмірінің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бірегейлігі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ойлауға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идеяга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негізделген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Гегель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философиясын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сынады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Ойлау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(идея)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орнына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Дильтей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философия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негізіне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өмір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ұғым</a:t>
            </a:r>
            <a:r>
              <a:rPr lang="kk-KZ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қоюды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ұс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ынды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Өмір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адамның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дүниедегі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болмысының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тәсілі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Өмір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мынадай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белгілерге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  т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тастық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көптүрлі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рухани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бастамаға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жоғарғ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дүниемен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ажырамас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бірлікте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Дильтей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пікірінше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философия материя,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сана,диалектика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т.б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схоластикалық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пікірталасты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доғарып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өмірді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он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ың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барлық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көріністерін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айрықша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құ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былыс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(феномен)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ретінде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қарастыруға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тиіс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қоса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Дильтей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саяси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леуметтік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ұ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рақтар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ж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тарих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селесіне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мән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берді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Тарих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прогреске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апаратын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айқын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процесс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концепцияны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терістеді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Дильтей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пікірінше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тарих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жеке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адамды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ғана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тұ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халықтардь</a:t>
            </a:r>
            <a:r>
              <a:rPr lang="kk-KZ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ың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иірімге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тартатын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хаос,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кездейсоқтықтар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тізбегі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Тарих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барысын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өзгерту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l">
              <a:buAutoNum type="arabicPeriod" startAt="4"/>
            </a:pP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1285852" y="0"/>
            <a:ext cx="6429420" cy="692696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«Өмір философиясы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104</TotalTime>
  <Words>1649</Words>
  <Application>Microsoft Office PowerPoint</Application>
  <PresentationFormat>Экран (4:3)</PresentationFormat>
  <Paragraphs>132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Презентация PowerPoint</vt:lpstr>
      <vt:lpstr>Презентация PowerPoint</vt:lpstr>
      <vt:lpstr>Презентация PowerPoint</vt:lpstr>
      <vt:lpstr>Психологиялық түйін.Еркін ассоциация.  Студенттер назарына ұсынылатын тапсырмалар: № 2 мәселелі Сұрақ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Психоанализдің бастамасы ретінде Фрейд ашқан 2 басты жаңалықты айтады: </vt:lpstr>
      <vt:lpstr>Фрейд психиканың екі схемасын  тұжырымдады:  </vt:lpstr>
      <vt:lpstr>Презентация PowerPoint</vt:lpstr>
      <vt:lpstr>Презентация PowerPoint</vt:lpstr>
      <vt:lpstr>Назарларыңызға рахмет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Асель</dc:creator>
  <cp:lastModifiedBy>elena.zhigajlo</cp:lastModifiedBy>
  <cp:revision>20</cp:revision>
  <dcterms:created xsi:type="dcterms:W3CDTF">2010-10-04T19:40:56Z</dcterms:created>
  <dcterms:modified xsi:type="dcterms:W3CDTF">2012-04-05T08:59:06Z</dcterms:modified>
</cp:coreProperties>
</file>