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60" r:id="rId2"/>
    <p:sldMasterId id="2147483984" r:id="rId3"/>
    <p:sldMasterId id="2147483996" r:id="rId4"/>
  </p:sldMasterIdLst>
  <p:notesMasterIdLst>
    <p:notesMasterId r:id="rId23"/>
  </p:notesMasterIdLst>
  <p:sldIdLst>
    <p:sldId id="258" r:id="rId5"/>
    <p:sldId id="259" r:id="rId6"/>
    <p:sldId id="261" r:id="rId7"/>
    <p:sldId id="271" r:id="rId8"/>
    <p:sldId id="272" r:id="rId9"/>
    <p:sldId id="274" r:id="rId10"/>
    <p:sldId id="275" r:id="rId11"/>
    <p:sldId id="262" r:id="rId12"/>
    <p:sldId id="266" r:id="rId13"/>
    <p:sldId id="263" r:id="rId14"/>
    <p:sldId id="260" r:id="rId15"/>
    <p:sldId id="267" r:id="rId16"/>
    <p:sldId id="264" r:id="rId17"/>
    <p:sldId id="273" r:id="rId18"/>
    <p:sldId id="256" r:id="rId19"/>
    <p:sldId id="257" r:id="rId20"/>
    <p:sldId id="268" r:id="rId21"/>
    <p:sldId id="27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47AEED"/>
    <a:srgbClr val="1C5E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55" autoAdjust="0"/>
    <p:restoredTop sz="87567" autoAdjust="0"/>
  </p:normalViewPr>
  <p:slideViewPr>
    <p:cSldViewPr>
      <p:cViewPr varScale="1">
        <p:scale>
          <a:sx n="64" d="100"/>
          <a:sy n="64" d="100"/>
        </p:scale>
        <p:origin x="-159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k-KZ"/>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FFD16-BA40-47AD-B0AD-85744E97D109}" type="datetimeFigureOut">
              <a:rPr lang="kk-KZ" smtClean="0"/>
              <a:pPr/>
              <a:t>03.03.2013</a:t>
            </a:fld>
            <a:endParaRPr lang="kk-KZ"/>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k-KZ"/>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kk-KZ"/>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k-KZ"/>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69133-CAC4-4830-A3F7-C7280DE1A210}" type="slidenum">
              <a:rPr lang="kk-KZ" smtClean="0"/>
              <a:pPr/>
              <a:t>‹#›</a:t>
            </a:fld>
            <a:endParaRPr lang="kk-KZ"/>
          </a:p>
        </p:txBody>
      </p:sp>
    </p:spTree>
    <p:extLst>
      <p:ext uri="{BB962C8B-B14F-4D97-AF65-F5344CB8AC3E}">
        <p14:creationId xmlns="" xmlns:p14="http://schemas.microsoft.com/office/powerpoint/2010/main" val="155496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dirty="0"/>
          </a:p>
        </p:txBody>
      </p:sp>
      <p:sp>
        <p:nvSpPr>
          <p:cNvPr id="4" name="Номер слайда 3"/>
          <p:cNvSpPr>
            <a:spLocks noGrp="1"/>
          </p:cNvSpPr>
          <p:nvPr>
            <p:ph type="sldNum" sz="quarter" idx="10"/>
          </p:nvPr>
        </p:nvSpPr>
        <p:spPr/>
        <p:txBody>
          <a:bodyPr/>
          <a:lstStyle/>
          <a:p>
            <a:fld id="{21569133-CAC4-4830-A3F7-C7280DE1A210}" type="slidenum">
              <a:rPr lang="kk-KZ" smtClean="0"/>
              <a:pPr/>
              <a:t>18</a:t>
            </a:fld>
            <a:endParaRPr lang="kk-KZ"/>
          </a:p>
        </p:txBody>
      </p:sp>
    </p:spTree>
    <p:extLst>
      <p:ext uri="{BB962C8B-B14F-4D97-AF65-F5344CB8AC3E}">
        <p14:creationId xmlns="" xmlns:p14="http://schemas.microsoft.com/office/powerpoint/2010/main" val="3898627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A34E599-A699-4651-936C-EAAF9259CB6C}"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9093F27-0325-43F7-945E-FD2F69757DD3}" type="datetimeFigureOut">
              <a:rPr lang="ru-RU" smtClean="0"/>
              <a:pPr/>
              <a:t>03.03.2013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A34E599-A699-4651-936C-EAAF9259CB6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09093F27-0325-43F7-945E-FD2F69757DD3}" type="datetimeFigureOut">
              <a:rPr lang="ru-RU" smtClean="0"/>
              <a:pPr/>
              <a:t>03.03.2013</a:t>
            </a:fld>
            <a:endParaRPr lang="ru-RU"/>
          </a:p>
        </p:txBody>
      </p:sp>
      <p:sp>
        <p:nvSpPr>
          <p:cNvPr id="9" name="Номер слайда 8"/>
          <p:cNvSpPr>
            <a:spLocks noGrp="1"/>
          </p:cNvSpPr>
          <p:nvPr>
            <p:ph type="sldNum" sz="quarter" idx="15"/>
          </p:nvPr>
        </p:nvSpPr>
        <p:spPr/>
        <p:txBody>
          <a:bodyPr rtlCol="0"/>
          <a:lstStyle/>
          <a:p>
            <a:fld id="{7A34E599-A699-4651-936C-EAAF9259CB6C}"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09093F27-0325-43F7-945E-FD2F69757DD3}" type="datetimeFigureOut">
              <a:rPr lang="ru-RU" smtClean="0"/>
              <a:pPr/>
              <a:t>03.03.2013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A34E599-A699-4651-936C-EAAF9259CB6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34E599-A699-4651-936C-EAAF9259CB6C}"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34E599-A699-4651-936C-EAAF9259CB6C}"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09093F27-0325-43F7-945E-FD2F69757DD3}" type="datetimeFigureOut">
              <a:rPr lang="ru-RU" smtClean="0"/>
              <a:pPr/>
              <a:t>03.03.2013</a:t>
            </a:fld>
            <a:endParaRPr lang="ru-RU"/>
          </a:p>
        </p:txBody>
      </p:sp>
      <p:sp>
        <p:nvSpPr>
          <p:cNvPr id="7" name="Номер слайда 6"/>
          <p:cNvSpPr>
            <a:spLocks noGrp="1"/>
          </p:cNvSpPr>
          <p:nvPr>
            <p:ph type="sldNum" sz="quarter" idx="11"/>
          </p:nvPr>
        </p:nvSpPr>
        <p:spPr/>
        <p:txBody>
          <a:bodyPr rtlCol="0"/>
          <a:lstStyle/>
          <a:p>
            <a:fld id="{7A34E599-A699-4651-936C-EAAF9259CB6C}"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09093F27-0325-43F7-945E-FD2F69757DD3}" type="datetimeFigureOut">
              <a:rPr lang="ru-RU" smtClean="0"/>
              <a:pPr/>
              <a:t>03.03.2013</a:t>
            </a:fld>
            <a:endParaRPr lang="ru-RU"/>
          </a:p>
        </p:txBody>
      </p:sp>
      <p:sp>
        <p:nvSpPr>
          <p:cNvPr id="22" name="Номер слайда 21"/>
          <p:cNvSpPr>
            <a:spLocks noGrp="1"/>
          </p:cNvSpPr>
          <p:nvPr>
            <p:ph type="sldNum" sz="quarter" idx="15"/>
          </p:nvPr>
        </p:nvSpPr>
        <p:spPr/>
        <p:txBody>
          <a:bodyPr rtlCol="0"/>
          <a:lstStyle/>
          <a:p>
            <a:fld id="{7A34E599-A699-4651-936C-EAAF9259CB6C}"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9093F27-0325-43F7-945E-FD2F69757DD3}" type="datetimeFigureOut">
              <a:rPr lang="ru-RU" smtClean="0"/>
              <a:pPr/>
              <a:t>03.03.2013</a:t>
            </a:fld>
            <a:endParaRPr lang="ru-RU"/>
          </a:p>
        </p:txBody>
      </p:sp>
      <p:sp>
        <p:nvSpPr>
          <p:cNvPr id="18" name="Номер слайда 17"/>
          <p:cNvSpPr>
            <a:spLocks noGrp="1"/>
          </p:cNvSpPr>
          <p:nvPr>
            <p:ph type="sldNum" sz="quarter" idx="11"/>
          </p:nvPr>
        </p:nvSpPr>
        <p:spPr/>
        <p:txBody>
          <a:bodyPr rtlCol="0"/>
          <a:lstStyle/>
          <a:p>
            <a:fld id="{7A34E599-A699-4651-936C-EAAF9259CB6C}"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16" name="Номер слайда 15"/>
          <p:cNvSpPr>
            <a:spLocks noGrp="1"/>
          </p:cNvSpPr>
          <p:nvPr>
            <p:ph type="sldNum" sz="quarter" idx="11"/>
          </p:nvPr>
        </p:nvSpPr>
        <p:spPr/>
        <p:txBody>
          <a:bodyPr/>
          <a:lstStyle/>
          <a:p>
            <a:fld id="{7A34E599-A699-4651-936C-EAAF9259CB6C}"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9093F27-0325-43F7-945E-FD2F69757DD3}" type="datetimeFigureOut">
              <a:rPr lang="ru-RU" smtClean="0"/>
              <a:pPr/>
              <a:t>03.03.2013</a:t>
            </a:fld>
            <a:endParaRPr lang="ru-RU"/>
          </a:p>
        </p:txBody>
      </p:sp>
      <p:sp>
        <p:nvSpPr>
          <p:cNvPr id="15" name="Номер слайда 14"/>
          <p:cNvSpPr>
            <a:spLocks noGrp="1"/>
          </p:cNvSpPr>
          <p:nvPr>
            <p:ph type="sldNum" sz="quarter" idx="15"/>
          </p:nvPr>
        </p:nvSpPr>
        <p:spPr/>
        <p:txBody>
          <a:bodyPr/>
          <a:lstStyle>
            <a:lvl1pPr algn="ctr">
              <a:defRPr/>
            </a:lvl1pPr>
          </a:lstStyle>
          <a:p>
            <a:fld id="{7A34E599-A699-4651-936C-EAAF9259CB6C}"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34E599-A699-4651-936C-EAAF9259CB6C}"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34E599-A699-4651-936C-EAAF9259CB6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A34E599-A699-4651-936C-EAAF9259CB6C}"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34E599-A699-4651-936C-EAAF9259CB6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9093F27-0325-43F7-945E-FD2F69757DD3}" type="datetimeFigureOut">
              <a:rPr lang="ru-RU" smtClean="0"/>
              <a:pPr/>
              <a:t>03.03.2013</a:t>
            </a:fld>
            <a:endParaRPr lang="ru-RU"/>
          </a:p>
        </p:txBody>
      </p:sp>
      <p:sp>
        <p:nvSpPr>
          <p:cNvPr id="9" name="Номер слайда 8"/>
          <p:cNvSpPr>
            <a:spLocks noGrp="1"/>
          </p:cNvSpPr>
          <p:nvPr>
            <p:ph type="sldNum" sz="quarter" idx="15"/>
          </p:nvPr>
        </p:nvSpPr>
        <p:spPr/>
        <p:txBody>
          <a:bodyPr/>
          <a:lstStyle/>
          <a:p>
            <a:fld id="{7A34E599-A699-4651-936C-EAAF9259CB6C}"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9" name="Номер слайда 8"/>
          <p:cNvSpPr>
            <a:spLocks noGrp="1"/>
          </p:cNvSpPr>
          <p:nvPr>
            <p:ph type="sldNum" sz="quarter" idx="11"/>
          </p:nvPr>
        </p:nvSpPr>
        <p:spPr/>
        <p:txBody>
          <a:bodyPr/>
          <a:lstStyle/>
          <a:p>
            <a:fld id="{7A34E599-A699-4651-936C-EAAF9259CB6C}"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E599-A699-4651-936C-EAAF9259CB6C}"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A34E599-A699-4651-936C-EAAF9259CB6C}"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A34E599-A699-4651-936C-EAAF9259CB6C}"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093F27-0325-43F7-945E-FD2F69757DD3}" type="datetimeFigureOut">
              <a:rPr lang="ru-RU" smtClean="0"/>
              <a:pPr/>
              <a:t>03.03.2013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A34E599-A699-4651-936C-EAAF9259CB6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09093F27-0325-43F7-945E-FD2F69757DD3}" type="datetimeFigureOut">
              <a:rPr lang="ru-RU" smtClean="0"/>
              <a:pPr/>
              <a:t>03.03.2013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A34E599-A699-4651-936C-EAAF9259CB6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093F27-0325-43F7-945E-FD2F69757DD3}" type="datetimeFigureOut">
              <a:rPr lang="ru-RU" smtClean="0"/>
              <a:pPr/>
              <a:t>03.03.2013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A34E599-A699-4651-936C-EAAF9259CB6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9093F27-0325-43F7-945E-FD2F69757DD3}" type="datetimeFigureOut">
              <a:rPr lang="ru-RU" smtClean="0"/>
              <a:pPr/>
              <a:t>03.03.2013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34E599-A699-4651-936C-EAAF9259CB6C}"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9093F27-0325-43F7-945E-FD2F69757DD3}" type="datetimeFigureOut">
              <a:rPr lang="ru-RU" smtClean="0"/>
              <a:pPr/>
              <a:t>03.03.2013</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A34E599-A699-4651-936C-EAAF9259CB6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Confetti">
          <a:fgClr>
            <a:schemeClr val="tx1">
              <a:lumMod val="85000"/>
              <a:lumOff val="15000"/>
            </a:schemeClr>
          </a:fgClr>
          <a:bgClr>
            <a:schemeClr val="bg2">
              <a:lumMod val="90000"/>
            </a:schemeClr>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en-US" sz="3600" dirty="0" smtClean="0"/>
              <a:t>Theme:</a:t>
            </a:r>
          </a:p>
          <a:p>
            <a:r>
              <a:rPr lang="en-US" sz="4400" dirty="0" smtClean="0">
                <a:latin typeface="Times New Roman" pitchFamily="18" charset="0"/>
                <a:cs typeface="Times New Roman" pitchFamily="18" charset="0"/>
              </a:rPr>
              <a:t>The problems of unemployment</a:t>
            </a:r>
            <a:endParaRPr lang="ru-RU" sz="44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pPr algn="ctr"/>
            <a:r>
              <a:rPr lang="en-US" sz="2800" dirty="0" smtClean="0">
                <a:latin typeface="Times New Roman" pitchFamily="18" charset="0"/>
                <a:cs typeface="Times New Roman" pitchFamily="18" charset="0"/>
              </a:rPr>
              <a:t>s </a:t>
            </a:r>
            <a:endParaRPr lang="ru-RU"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905265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lumOff val="5000"/>
            </a:schemeClr>
          </a:fgClr>
          <a:bgClr>
            <a:schemeClr val="bg1"/>
          </a:bgClr>
        </a:patt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1700808"/>
            <a:ext cx="8229600" cy="4395192"/>
          </a:xfrm>
        </p:spPr>
        <p:txBody>
          <a:bodyPr>
            <a:normAutofit/>
          </a:bodyPr>
          <a:lstStyle/>
          <a:p>
            <a:r>
              <a:rPr lang="en-US" dirty="0" smtClean="0"/>
              <a:t>Seasonal </a:t>
            </a:r>
            <a:r>
              <a:rPr lang="en-US" dirty="0"/>
              <a:t>unemployment, which is generated by the temporary nature of the implementation of various activities and functioning of economic </a:t>
            </a:r>
            <a:r>
              <a:rPr lang="en-US" dirty="0" err="1" smtClean="0"/>
              <a:t>sectors.These</a:t>
            </a:r>
            <a:r>
              <a:rPr lang="en-US" dirty="0" smtClean="0"/>
              <a:t> </a:t>
            </a:r>
            <a:r>
              <a:rPr lang="en-US" dirty="0"/>
              <a:t>include agricultural work, fishing, berry picking, timber rafting, hunting, some construction and some other activities. This type of unemployment on individual characteristics corresponds cyclical unemployment, on the other - the friction, because it is voluntary</a:t>
            </a:r>
          </a:p>
        </p:txBody>
      </p:sp>
      <p:sp>
        <p:nvSpPr>
          <p:cNvPr id="3" name="Заголовок 2"/>
          <p:cNvSpPr>
            <a:spLocks noGrp="1"/>
          </p:cNvSpPr>
          <p:nvPr>
            <p:ph type="title"/>
          </p:nvPr>
        </p:nvSpPr>
        <p:spPr/>
        <p:txBody>
          <a:bodyPr>
            <a:normAutofit/>
          </a:bodyPr>
          <a:lstStyle/>
          <a:p>
            <a:pPr algn="ctr"/>
            <a:r>
              <a:rPr lang="en-US" sz="3600" dirty="0" smtClean="0">
                <a:latin typeface="Times New Roman" pitchFamily="18" charset="0"/>
                <a:cs typeface="Times New Roman" pitchFamily="18" charset="0"/>
              </a:rPr>
              <a:t>Seasonal unemployment</a:t>
            </a:r>
            <a:endParaRPr lang="kk-KZ"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139739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3" y="-171400"/>
            <a:ext cx="8424937" cy="604867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99373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12776"/>
            <a:ext cx="8229600" cy="4683224"/>
          </a:xfrm>
        </p:spPr>
        <p:txBody>
          <a:bodyPr>
            <a:normAutofit fontScale="92500" lnSpcReduction="10000"/>
          </a:bodyPr>
          <a:lstStyle/>
          <a:p>
            <a:r>
              <a:rPr lang="en-US" dirty="0"/>
              <a:t>Another type of unemployment - long-term unemployment. She describes that part of the population that is constantly deprived of work or odd </a:t>
            </a:r>
            <a:r>
              <a:rPr lang="en-US" dirty="0" err="1" smtClean="0"/>
              <a:t>jobs.This</a:t>
            </a:r>
            <a:r>
              <a:rPr lang="en-US" dirty="0" smtClean="0"/>
              <a:t> </a:t>
            </a:r>
            <a:r>
              <a:rPr lang="en-US" dirty="0"/>
              <a:t>part of the people who lost their lawful means, as a rule, join the ranks of the </a:t>
            </a:r>
            <a:r>
              <a:rPr lang="en-US" dirty="0" err="1" smtClean="0"/>
              <a:t>underworld.Based</a:t>
            </a:r>
            <a:r>
              <a:rPr lang="en-US" dirty="0" smtClean="0"/>
              <a:t> </a:t>
            </a:r>
            <a:r>
              <a:rPr lang="en-US" dirty="0"/>
              <a:t>on the need to address unemployment and to take appropriate measures to ensure the public work of all comers, are distinguished: Registered unemployment rate, which reflects the number of unemployed job seekers who are ready to start working and take stock of the state employment service, hidden unemployment, which includes workers engaged in the production, but in reality are "</a:t>
            </a:r>
            <a:r>
              <a:rPr lang="en-US" dirty="0" err="1"/>
              <a:t>superfluous.ule</a:t>
            </a:r>
            <a:r>
              <a:rPr lang="en-US" dirty="0"/>
              <a:t>, join the ranks of the underworld.</a:t>
            </a:r>
          </a:p>
        </p:txBody>
      </p:sp>
      <p:sp>
        <p:nvSpPr>
          <p:cNvPr id="3" name="Заголовок 2"/>
          <p:cNvSpPr>
            <a:spLocks noGrp="1"/>
          </p:cNvSpPr>
          <p:nvPr>
            <p:ph type="title"/>
          </p:nvPr>
        </p:nvSpPr>
        <p:spPr>
          <a:xfrm>
            <a:off x="457200" y="152400"/>
            <a:ext cx="8229600" cy="1044352"/>
          </a:xfrm>
        </p:spPr>
        <p:txBody>
          <a:bodyPr>
            <a:normAutofit/>
          </a:bodyPr>
          <a:lstStyle/>
          <a:p>
            <a:pPr algn="ctr"/>
            <a:r>
              <a:rPr lang="en-US" sz="3600" dirty="0" smtClean="0">
                <a:latin typeface="Times New Roman" pitchFamily="18" charset="0"/>
                <a:cs typeface="Times New Roman" pitchFamily="18" charset="0"/>
              </a:rPr>
              <a:t>Long-term </a:t>
            </a:r>
            <a:r>
              <a:rPr lang="en-US" sz="3600" dirty="0">
                <a:latin typeface="Times New Roman" pitchFamily="18" charset="0"/>
                <a:cs typeface="Times New Roman" pitchFamily="18" charset="0"/>
              </a:rPr>
              <a:t>unemployment</a:t>
            </a:r>
            <a:endParaRPr lang="kk-KZ"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28151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764704"/>
            <a:ext cx="8229600" cy="5331296"/>
          </a:xfrm>
        </p:spPr>
        <p:txBody>
          <a:bodyPr>
            <a:normAutofit/>
          </a:bodyPr>
          <a:lstStyle/>
          <a:p>
            <a:r>
              <a:rPr lang="en-US" dirty="0"/>
              <a:t>If a person is given the freedom of choice of occupation and place of work, at any given moment, the part of employees is in a position where they have already left the old job, but have not yet arrived at a </a:t>
            </a:r>
            <a:r>
              <a:rPr lang="en-US" dirty="0" err="1" smtClean="0"/>
              <a:t>new.Some</a:t>
            </a:r>
            <a:r>
              <a:rPr lang="en-US" dirty="0" smtClean="0"/>
              <a:t> </a:t>
            </a:r>
            <a:r>
              <a:rPr lang="en-US" dirty="0"/>
              <a:t>of them change jobs voluntarily, others - for the first time looking for a job, and others - have completed seasonal </a:t>
            </a:r>
            <a:r>
              <a:rPr lang="en-US" dirty="0" err="1" smtClean="0"/>
              <a:t>work.Part</a:t>
            </a:r>
            <a:r>
              <a:rPr lang="en-US" dirty="0" smtClean="0"/>
              <a:t> </a:t>
            </a:r>
            <a:r>
              <a:rPr lang="en-US" dirty="0"/>
              <a:t>of the people looking for a suitable job, employ, others - to temporarily leave the work, but, in general, this type of unemployment </a:t>
            </a:r>
            <a:r>
              <a:rPr lang="en-US" dirty="0" err="1" smtClean="0"/>
              <a:t>remains.Rising</a:t>
            </a:r>
            <a:r>
              <a:rPr lang="en-US" dirty="0" smtClean="0"/>
              <a:t> </a:t>
            </a:r>
            <a:r>
              <a:rPr lang="en-US" dirty="0"/>
              <a:t>unemployment in Kazakhstan is seen as a consequence of the global financial crisis. With this statement we can agree, but only partially.</a:t>
            </a:r>
          </a:p>
          <a:p>
            <a:endParaRPr lang="en-US" dirty="0"/>
          </a:p>
          <a:p>
            <a:endParaRPr lang="kk-KZ" dirty="0"/>
          </a:p>
        </p:txBody>
      </p:sp>
    </p:spTree>
    <p:extLst>
      <p:ext uri="{BB962C8B-B14F-4D97-AF65-F5344CB8AC3E}">
        <p14:creationId xmlns="" xmlns:p14="http://schemas.microsoft.com/office/powerpoint/2010/main" val="647982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971636">
            <a:off x="5225213" y="676606"/>
            <a:ext cx="3523783" cy="46642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833068">
            <a:off x="961712" y="1102299"/>
            <a:ext cx="4180600" cy="44096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74713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lumMod val="85000"/>
              <a:lumOff val="15000"/>
            </a:schemeClr>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484784"/>
            <a:ext cx="7772400" cy="3312368"/>
          </a:xfrm>
        </p:spPr>
        <p:txBody>
          <a:bodyPr>
            <a:normAutofit/>
          </a:bodyPr>
          <a:lstStyle/>
          <a:p>
            <a:r>
              <a:rPr lang="en-US" sz="2400" dirty="0" smtClean="0">
                <a:latin typeface="Times New Roman" pitchFamily="18" charset="0"/>
                <a:cs typeface="Times New Roman" pitchFamily="18" charset="0"/>
              </a:rPr>
              <a:t>The unemployment rate in Kazakhstan was last reported at 5.2 percent in the third quarter of 2012. Historically, from 2003 until 2012, Kazakhstan Unemployment Rate averaged 7.0 Percent reaching an all time high of 9.7 Percent in March of 2003 and a record low of 5.2 Percent in September of 2012. The unemployment rate can be defined as the number of people actively looking for a job as a percentage of the </a:t>
            </a:r>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force. This page includes a chart with historical data for Kazakhstan Unemployment Rate.</a:t>
            </a:r>
            <a:endParaRPr lang="ru-RU" sz="2400" dirty="0">
              <a:latin typeface="Times New Roman" pitchFamily="18" charset="0"/>
              <a:cs typeface="Times New Roman" pitchFamily="18" charset="0"/>
            </a:endParaRPr>
          </a:p>
        </p:txBody>
      </p:sp>
      <p:sp>
        <p:nvSpPr>
          <p:cNvPr id="4" name="TextBox 3"/>
          <p:cNvSpPr txBox="1"/>
          <p:nvPr/>
        </p:nvSpPr>
        <p:spPr>
          <a:xfrm>
            <a:off x="2411760" y="692696"/>
            <a:ext cx="5688632" cy="800219"/>
          </a:xfrm>
          <a:prstGeom prst="rect">
            <a:avLst/>
          </a:prstGeom>
          <a:noFill/>
        </p:spPr>
        <p:txBody>
          <a:bodyPr wrap="square" rtlCol="0">
            <a:spAutoFit/>
          </a:bodyPr>
          <a:lstStyle/>
          <a:p>
            <a:r>
              <a:rPr lang="en-US" dirty="0" smtClean="0"/>
              <a:t> </a:t>
            </a:r>
          </a:p>
          <a:p>
            <a:r>
              <a:rPr lang="en-US" sz="2800" dirty="0" smtClean="0">
                <a:latin typeface="Times New Roman" pitchFamily="18" charset="0"/>
                <a:cs typeface="Times New Roman" pitchFamily="18" charset="0"/>
              </a:rPr>
              <a:t>Kazakhstan Unemployment Rate</a:t>
            </a:r>
          </a:p>
        </p:txBody>
      </p:sp>
    </p:spTree>
    <p:extLst>
      <p:ext uri="{BB962C8B-B14F-4D97-AF65-F5344CB8AC3E}">
        <p14:creationId xmlns="" xmlns:p14="http://schemas.microsoft.com/office/powerpoint/2010/main" val="103348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476672"/>
            <a:ext cx="8229600" cy="5256584"/>
          </a:xfrm>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8640"/>
            <a:ext cx="9036496" cy="64087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5744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95000"/>
          </a:schemeClr>
        </a:solid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836712"/>
            <a:ext cx="8229600" cy="5259288"/>
          </a:xfrm>
        </p:spPr>
        <p:txBody>
          <a:bodyPr>
            <a:normAutofit/>
          </a:bodyPr>
          <a:lstStyle/>
          <a:p>
            <a:r>
              <a:rPr lang="en-US" dirty="0"/>
              <a:t>As President, </a:t>
            </a:r>
            <a:r>
              <a:rPr lang="en-US" dirty="0" smtClean="0"/>
              <a:t>N.A </a:t>
            </a:r>
            <a:r>
              <a:rPr lang="en-US" dirty="0" err="1"/>
              <a:t>Nazarbayev</a:t>
            </a:r>
            <a:r>
              <a:rPr lang="en-US" dirty="0"/>
              <a:t> said at the presentation of his new strategy to bring the country out of the crisis "Kazakhstan-2030" - "... we (the government) can not implement all the reforms without the necessary support of the people of the republic, as it is the people of Kazakhstan the only one who can lift the country out of </a:t>
            </a:r>
            <a:r>
              <a:rPr lang="en-US" dirty="0" err="1" smtClean="0"/>
              <a:t>crisis.You</a:t>
            </a:r>
            <a:r>
              <a:rPr lang="en-US" dirty="0" smtClean="0"/>
              <a:t> </a:t>
            </a:r>
            <a:r>
              <a:rPr lang="en-US" dirty="0"/>
              <a:t>can not always hope that there will be a foreign businessman, will invest millions of dollars into the country, and live better. This will not happen. "And I think that not only do I agree with this statements.</a:t>
            </a:r>
            <a:endParaRPr lang="kk-KZ" dirty="0"/>
          </a:p>
        </p:txBody>
      </p:sp>
    </p:spTree>
    <p:extLst>
      <p:ext uri="{BB962C8B-B14F-4D97-AF65-F5344CB8AC3E}">
        <p14:creationId xmlns="" xmlns:p14="http://schemas.microsoft.com/office/powerpoint/2010/main" val="1185297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en-US" dirty="0"/>
              <a:t>To exit from the crisis and the rise of production must be an active part of the </a:t>
            </a:r>
            <a:r>
              <a:rPr lang="en-US" dirty="0" err="1" smtClean="0"/>
              <a:t>state.Our</a:t>
            </a:r>
            <a:r>
              <a:rPr lang="en-US" dirty="0" smtClean="0"/>
              <a:t> </a:t>
            </a:r>
            <a:r>
              <a:rPr lang="en-US" dirty="0"/>
              <a:t>organizations and enterprises now strangling huge taxes, which is why, and increase the cost of production - forcing companies to cut its </a:t>
            </a:r>
            <a:r>
              <a:rPr lang="en-US" dirty="0" err="1" smtClean="0"/>
              <a:t>staff.The</a:t>
            </a:r>
            <a:r>
              <a:rPr lang="en-US" dirty="0" smtClean="0"/>
              <a:t> </a:t>
            </a:r>
            <a:r>
              <a:rPr lang="en-US" dirty="0"/>
              <a:t>lack of scientific and technological achievements can be solved by active funding for scientific research and support entrepreneurs, reduce taxes on private </a:t>
            </a:r>
            <a:r>
              <a:rPr lang="en-US" dirty="0" err="1" smtClean="0"/>
              <a:t>business.Then</a:t>
            </a:r>
            <a:r>
              <a:rPr lang="en-US" dirty="0"/>
              <a:t>, at their expense can increase GDP, and the share of the shadow economy will decline sharply.</a:t>
            </a:r>
          </a:p>
          <a:p>
            <a:endParaRPr lang="kk-KZ" dirty="0"/>
          </a:p>
        </p:txBody>
      </p:sp>
      <p:sp>
        <p:nvSpPr>
          <p:cNvPr id="3" name="Заголовок 2"/>
          <p:cNvSpPr>
            <a:spLocks noGrp="1"/>
          </p:cNvSpPr>
          <p:nvPr>
            <p:ph type="title"/>
          </p:nvPr>
        </p:nvSpPr>
        <p:spPr/>
        <p:txBody>
          <a:bodyPr>
            <a:normAutofit/>
          </a:bodyPr>
          <a:lstStyle/>
          <a:p>
            <a:pPr algn="ctr"/>
            <a:r>
              <a:rPr lang="en-US" sz="3200" dirty="0">
                <a:latin typeface="Times New Roman" pitchFamily="18" charset="0"/>
                <a:cs typeface="Times New Roman" pitchFamily="18" charset="0"/>
              </a:rPr>
              <a:t>Solutions to the problem of unemployment</a:t>
            </a:r>
            <a:endParaRPr lang="kk-KZ"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883312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31296"/>
          </a:xfrm>
        </p:spPr>
        <p:txBody>
          <a:bodyPr>
            <a:normAutofit fontScale="92500" lnSpcReduction="10000"/>
          </a:bodyPr>
          <a:lstStyle/>
          <a:p>
            <a:r>
              <a:rPr lang="en-US" dirty="0"/>
              <a:t>Unemployment - a phenomenon that is organically linked with the labor </a:t>
            </a:r>
            <a:r>
              <a:rPr lang="en-US" dirty="0" smtClean="0"/>
              <a:t>mark</a:t>
            </a:r>
            <a:r>
              <a:rPr lang="ru-RU" dirty="0" smtClean="0"/>
              <a:t>.</a:t>
            </a:r>
            <a:r>
              <a:rPr lang="en-US" dirty="0" smtClean="0"/>
              <a:t>According </a:t>
            </a:r>
            <a:r>
              <a:rPr lang="en-US" dirty="0"/>
              <a:t>to the International </a:t>
            </a:r>
            <a:r>
              <a:rPr lang="en-US" dirty="0" err="1"/>
              <a:t>Labour</a:t>
            </a:r>
            <a:r>
              <a:rPr lang="en-US" dirty="0"/>
              <a:t> Organization - unemployed recognized anyone who does not currently have a job, looking for work and ready to start working</a:t>
            </a:r>
            <a:r>
              <a:rPr lang="en-US" dirty="0" smtClean="0"/>
              <a:t>.</a:t>
            </a:r>
          </a:p>
          <a:p>
            <a:r>
              <a:rPr lang="en-US" dirty="0" smtClean="0"/>
              <a:t> Considered </a:t>
            </a:r>
            <a:r>
              <a:rPr lang="en-US" dirty="0"/>
              <a:t>unemployed able-bodied citizens who are out of work and earnings, registered with employment agencies to find suitable work, looking for work and ready to </a:t>
            </a:r>
            <a:r>
              <a:rPr lang="en-US" dirty="0" smtClean="0"/>
              <a:t>start</a:t>
            </a:r>
          </a:p>
          <a:p>
            <a:r>
              <a:rPr lang="en-US" dirty="0" smtClean="0"/>
              <a:t>Official </a:t>
            </a:r>
            <a:r>
              <a:rPr lang="en-US" dirty="0"/>
              <a:t>unemployed are able-bodied citizens of working age (defined by legislation), residing in the territory of the State, no employment, no entrepreneurial activity, not enrolled in full-time education or not passing military service and registered at the labor exchange (in public service employment).</a:t>
            </a:r>
          </a:p>
          <a:p>
            <a:endParaRPr lang="ru-RU" dirty="0"/>
          </a:p>
        </p:txBody>
      </p:sp>
    </p:spTree>
    <p:extLst>
      <p:ext uri="{BB962C8B-B14F-4D97-AF65-F5344CB8AC3E}">
        <p14:creationId xmlns="" xmlns:p14="http://schemas.microsoft.com/office/powerpoint/2010/main" val="181219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60648"/>
            <a:ext cx="4104456" cy="5976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260648"/>
            <a:ext cx="4608512" cy="5976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344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weave">
          <a:fgClr>
            <a:srgbClr val="002060"/>
          </a:fgClr>
          <a:bgClr>
            <a:srgbClr val="002060"/>
          </a:bgClr>
        </a:patt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763344"/>
          </a:xfrm>
        </p:spPr>
        <p:txBody>
          <a:bodyPr>
            <a:normAutofit fontScale="92500"/>
          </a:bodyPr>
          <a:lstStyle/>
          <a:p>
            <a:r>
              <a:rPr lang="en-US" dirty="0"/>
              <a:t>The category of «non-</a:t>
            </a:r>
            <a:r>
              <a:rPr lang="en-US" dirty="0" err="1"/>
              <a:t>labour</a:t>
            </a:r>
            <a:r>
              <a:rPr lang="en-US" dirty="0"/>
              <a:t> force» include people who are not engaged in social work and not seeking work. This category automatically includes the following groups: children under 16 years of age, persons serving a prison sentence, people in psychiatric hospitals and the </a:t>
            </a:r>
            <a:r>
              <a:rPr lang="en-US" dirty="0" err="1" smtClean="0"/>
              <a:t>disabled.In</a:t>
            </a:r>
            <a:r>
              <a:rPr lang="en-US" dirty="0" smtClean="0"/>
              <a:t> </a:t>
            </a:r>
            <a:r>
              <a:rPr lang="en-US" dirty="0"/>
              <a:t>addition, the categories are not included in the labor force are the people who could potentially work, but do not do so for various reasons, </a:t>
            </a:r>
            <a:r>
              <a:rPr lang="en-US" dirty="0" err="1"/>
              <a:t>ie</a:t>
            </a:r>
            <a:r>
              <a:rPr lang="en-US" dirty="0"/>
              <a:t> who do not want or can not work and are not looking for work: full-time students (as the need to learn), retired (as already fulfilled its) Housewives (because while working full-time, but not in social production and are not paid for their work) tramp (because do not want to work), people that have stopped looking for work (looking for work, but desperate to find it and therefore eliminated from the labor force).</a:t>
            </a:r>
            <a:endParaRPr lang="kk-KZ" dirty="0"/>
          </a:p>
        </p:txBody>
      </p:sp>
    </p:spTree>
    <p:extLst>
      <p:ext uri="{BB962C8B-B14F-4D97-AF65-F5344CB8AC3E}">
        <p14:creationId xmlns="" xmlns:p14="http://schemas.microsoft.com/office/powerpoint/2010/main" val="168851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44923" y="1196752"/>
            <a:ext cx="3882727" cy="43204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548205">
            <a:off x="979578" y="1605714"/>
            <a:ext cx="3184040" cy="4413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0034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764704"/>
            <a:ext cx="8229600" cy="5331296"/>
          </a:xfrm>
        </p:spPr>
        <p:txBody>
          <a:bodyPr>
            <a:normAutofit fontScale="92500" lnSpcReduction="10000"/>
          </a:bodyPr>
          <a:lstStyle/>
          <a:p>
            <a:r>
              <a:rPr lang="en-US" dirty="0"/>
              <a:t>The category «</a:t>
            </a:r>
            <a:r>
              <a:rPr lang="en-US" dirty="0" err="1"/>
              <a:t>labour</a:t>
            </a:r>
            <a:r>
              <a:rPr lang="en-US" dirty="0"/>
              <a:t> force» include people who can work, want to work and actively looking for work. T</a:t>
            </a:r>
            <a:r>
              <a:rPr lang="en-US" dirty="0" smtClean="0"/>
              <a:t>hey are </a:t>
            </a:r>
            <a:r>
              <a:rPr lang="en-US" dirty="0"/>
              <a:t>people who are either already engaged in social production, or do not have jobs, but make special efforts to find her. Thus, the total labor force is divided into two parts</a:t>
            </a:r>
            <a:r>
              <a:rPr lang="en-US" dirty="0" smtClean="0"/>
              <a:t>:</a:t>
            </a:r>
          </a:p>
          <a:p>
            <a:r>
              <a:rPr lang="en-US" dirty="0"/>
              <a:t>employed (employed - E) - </a:t>
            </a:r>
            <a:r>
              <a:rPr lang="en-US" dirty="0" err="1"/>
              <a:t>ie</a:t>
            </a:r>
            <a:r>
              <a:rPr lang="en-US" dirty="0"/>
              <a:t> with a job, and no matter busy people full-time or part-time, full-time or part-time. A person is also considered employment-empty if it does not work for the following reasons: a) is on leave, and b) is ill, c) is on strike and d) due to bad weather</a:t>
            </a:r>
            <a:r>
              <a:rPr lang="en-US" dirty="0" smtClean="0"/>
              <a:t>;</a:t>
            </a:r>
          </a:p>
          <a:p>
            <a:r>
              <a:rPr lang="en-US" dirty="0"/>
              <a:t>unemployed (unemployed - U) - </a:t>
            </a:r>
            <a:r>
              <a:rPr lang="en-US" dirty="0" err="1"/>
              <a:t>ie</a:t>
            </a:r>
            <a:r>
              <a:rPr lang="en-US" dirty="0"/>
              <a:t> not having a job, but it is actively seeking. Job search is the main criterion that distinguishes the unemployed from people who are not included in the labor force. Thus, the total labor force is: L = E + U.</a:t>
            </a:r>
          </a:p>
          <a:p>
            <a:endParaRPr lang="kk-KZ" dirty="0"/>
          </a:p>
        </p:txBody>
      </p:sp>
    </p:spTree>
    <p:extLst>
      <p:ext uri="{BB962C8B-B14F-4D97-AF65-F5344CB8AC3E}">
        <p14:creationId xmlns="" xmlns:p14="http://schemas.microsoft.com/office/powerpoint/2010/main" val="3774496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60000"/>
              <a:lumOff val="4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395536" y="764704"/>
            <a:ext cx="8229600" cy="5403304"/>
          </a:xfrm>
        </p:spPr>
        <p:txBody>
          <a:bodyPr/>
          <a:lstStyle/>
          <a:p>
            <a:endParaRPr lang="kk-KZ"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404664"/>
            <a:ext cx="8424935" cy="6120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14032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96752"/>
            <a:ext cx="8229600" cy="4899248"/>
          </a:xfrm>
        </p:spPr>
        <p:txBody>
          <a:bodyPr>
            <a:normAutofit fontScale="92500"/>
          </a:bodyPr>
          <a:lstStyle/>
          <a:p>
            <a:r>
              <a:rPr lang="en-US" dirty="0"/>
              <a:t>Frictional unemployment (from the word "friction" - friction) associated with job </a:t>
            </a:r>
            <a:r>
              <a:rPr lang="en-US" dirty="0" err="1" smtClean="0"/>
              <a:t>search.Obviously</a:t>
            </a:r>
            <a:r>
              <a:rPr lang="en-US" dirty="0"/>
              <a:t>, the job requires time and effort, so people waiting or looking for work, some time is unemployed status. The man lost his job today, can not usually find another job </a:t>
            </a:r>
            <a:r>
              <a:rPr lang="en-US" dirty="0" smtClean="0"/>
              <a:t>tomorrow</a:t>
            </a:r>
          </a:p>
          <a:p>
            <a:r>
              <a:rPr lang="en-US" dirty="0"/>
              <a:t>By friction are </a:t>
            </a:r>
            <a:r>
              <a:rPr lang="en-US" dirty="0" smtClean="0"/>
              <a:t>unemployed:</a:t>
            </a:r>
          </a:p>
          <a:p>
            <a:r>
              <a:rPr lang="en-US" dirty="0" smtClean="0"/>
              <a:t> </a:t>
            </a:r>
            <a:r>
              <a:rPr lang="en-US" dirty="0"/>
              <a:t>dismissed from work on the orders of the administration;</a:t>
            </a:r>
          </a:p>
          <a:p>
            <a:r>
              <a:rPr lang="en-US" dirty="0"/>
              <a:t>  resigned;</a:t>
            </a:r>
          </a:p>
          <a:p>
            <a:r>
              <a:rPr lang="en-US" dirty="0"/>
              <a:t>  expected recovery in the previous work;</a:t>
            </a:r>
          </a:p>
          <a:p>
            <a:r>
              <a:rPr lang="en-US" dirty="0"/>
              <a:t>  have found a job, but have not started it;</a:t>
            </a:r>
          </a:p>
          <a:p>
            <a:r>
              <a:rPr lang="en-US" dirty="0"/>
              <a:t>  Seasonal workers (not in season);</a:t>
            </a:r>
            <a:endParaRPr lang="ru-RU" dirty="0"/>
          </a:p>
        </p:txBody>
      </p:sp>
      <p:sp>
        <p:nvSpPr>
          <p:cNvPr id="3" name="Заголовок 2"/>
          <p:cNvSpPr>
            <a:spLocks noGrp="1"/>
          </p:cNvSpPr>
          <p:nvPr>
            <p:ph type="title"/>
          </p:nvPr>
        </p:nvSpPr>
        <p:spPr>
          <a:xfrm>
            <a:off x="457200" y="152400"/>
            <a:ext cx="8229600" cy="972344"/>
          </a:xfrm>
        </p:spPr>
        <p:txBody>
          <a:bodyPr>
            <a:normAutofit/>
          </a:bodyPr>
          <a:lstStyle/>
          <a:p>
            <a:pPr algn="ctr"/>
            <a:r>
              <a:rPr lang="en-US" sz="4000" dirty="0"/>
              <a:t>Types of unemployment</a:t>
            </a:r>
            <a:endParaRPr lang="ru-RU" sz="4000" dirty="0"/>
          </a:p>
        </p:txBody>
      </p:sp>
    </p:spTree>
    <p:extLst>
      <p:ext uri="{BB962C8B-B14F-4D97-AF65-F5344CB8AC3E}">
        <p14:creationId xmlns="" xmlns:p14="http://schemas.microsoft.com/office/powerpoint/2010/main" val="1411985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457200" y="1916832"/>
            <a:ext cx="8229600" cy="4179168"/>
          </a:xfrm>
        </p:spPr>
        <p:txBody>
          <a:bodyPr/>
          <a:lstStyle/>
          <a:p>
            <a:r>
              <a:rPr lang="en-US" dirty="0"/>
              <a:t>One kind of partial unemployment is unemployment, which is the result of lower demand for the company's products. In this case, there are two options trader behavior: either it retains the ability of the staff to work full-time and one part of the fires, with or without discharge allows you to work part-time, all that leads to partial unemployment.</a:t>
            </a:r>
            <a:endParaRPr lang="kk-KZ" dirty="0"/>
          </a:p>
        </p:txBody>
      </p:sp>
      <p:sp>
        <p:nvSpPr>
          <p:cNvPr id="3" name="Заголовок 2"/>
          <p:cNvSpPr>
            <a:spLocks noGrp="1"/>
          </p:cNvSpPr>
          <p:nvPr>
            <p:ph type="title"/>
          </p:nvPr>
        </p:nvSpPr>
        <p:spPr>
          <a:xfrm>
            <a:off x="457200" y="152400"/>
            <a:ext cx="8229600" cy="1404392"/>
          </a:xfrm>
        </p:spPr>
        <p:txBody>
          <a:bodyPr>
            <a:normAutofit/>
          </a:bodyPr>
          <a:lstStyle/>
          <a:p>
            <a:pPr algn="ctr"/>
            <a:r>
              <a:rPr lang="en-US" sz="3600" dirty="0" smtClean="0">
                <a:latin typeface="Times New Roman" pitchFamily="18" charset="0"/>
                <a:cs typeface="Times New Roman" pitchFamily="18" charset="0"/>
              </a:rPr>
              <a:t>Partial </a:t>
            </a:r>
            <a:r>
              <a:rPr lang="en-US" sz="3600" dirty="0" err="1" smtClean="0">
                <a:latin typeface="Times New Roman" pitchFamily="18" charset="0"/>
                <a:cs typeface="Times New Roman" pitchFamily="18" charset="0"/>
              </a:rPr>
              <a:t>unemploiment</a:t>
            </a:r>
            <a:endParaRPr lang="kk-KZ"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2975598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385</TotalTime>
  <Words>1248</Words>
  <Application>Microsoft Office PowerPoint</Application>
  <PresentationFormat>Экран (4:3)</PresentationFormat>
  <Paragraphs>32</Paragraphs>
  <Slides>18</Slides>
  <Notes>1</Notes>
  <HiddenSlides>0</HiddenSlides>
  <MMClips>0</MMClips>
  <ScaleCrop>false</ScaleCrop>
  <HeadingPairs>
    <vt:vector size="4" baseType="variant">
      <vt:variant>
        <vt:lpstr>Тема</vt:lpstr>
      </vt:variant>
      <vt:variant>
        <vt:i4>4</vt:i4>
      </vt:variant>
      <vt:variant>
        <vt:lpstr>Заголовки слайдов</vt:lpstr>
      </vt:variant>
      <vt:variant>
        <vt:i4>18</vt:i4>
      </vt:variant>
    </vt:vector>
  </HeadingPairs>
  <TitlesOfParts>
    <vt:vector size="22" baseType="lpstr">
      <vt:lpstr>Твердый переплет</vt:lpstr>
      <vt:lpstr>Эркер</vt:lpstr>
      <vt:lpstr>Бумажная</vt:lpstr>
      <vt:lpstr>Горизонт</vt:lpstr>
      <vt:lpstr>s </vt:lpstr>
      <vt:lpstr>Слайд 2</vt:lpstr>
      <vt:lpstr>Слайд 3</vt:lpstr>
      <vt:lpstr>Слайд 4</vt:lpstr>
      <vt:lpstr>Слайд 5</vt:lpstr>
      <vt:lpstr>Слайд 6</vt:lpstr>
      <vt:lpstr>Слайд 7</vt:lpstr>
      <vt:lpstr>Types of unemployment</vt:lpstr>
      <vt:lpstr>Partial unemploiment</vt:lpstr>
      <vt:lpstr>Seasonal unemployment</vt:lpstr>
      <vt:lpstr>Слайд 11</vt:lpstr>
      <vt:lpstr>Long-term unemployment</vt:lpstr>
      <vt:lpstr>Слайд 13</vt:lpstr>
      <vt:lpstr>Слайд 14</vt:lpstr>
      <vt:lpstr>The unemployment rate in Kazakhstan was last reported at 5.2 percent in the third quarter of 2012. Historically, from 2003 until 2012, Kazakhstan Unemployment Rate averaged 7.0 Percent reaching an all time high of 9.7 Percent in March of 2003 and a record low of 5.2 Percent in September of 2012. The unemployment rate can be defined as the number of people actively looking for a job as a percentage of the labour force. This page includes a chart with historical data for Kazakhstan Unemployment Rate.</vt:lpstr>
      <vt:lpstr>Слайд 16</vt:lpstr>
      <vt:lpstr>Слайд 17</vt:lpstr>
      <vt:lpstr>Solutions to the problem of unemployment</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unemployment rate in Kazakhstan was last reported at 5.2 percent in the third quarter of 2012. Historically, from 2003 until 2012, Kazakhstan Unemployment Rate averaged 7.0 Percent reaching an all time high of 9.7 Percent in March of 2003 and a record low of 5.2 Percent in September of 2012. The unemployment rate can be defined as the number of people actively looking for a job as a percentage of the labour force. This page includes a chart with historical data for Kazakhstan Unemployment Rate.</dc:title>
  <dc:creator>user</dc:creator>
  <cp:lastModifiedBy>Администратор</cp:lastModifiedBy>
  <cp:revision>28</cp:revision>
  <dcterms:created xsi:type="dcterms:W3CDTF">2012-11-27T20:20:19Z</dcterms:created>
  <dcterms:modified xsi:type="dcterms:W3CDTF">2013-03-03T07:03:39Z</dcterms:modified>
</cp:coreProperties>
</file>