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44" r:id="rId3"/>
    <p:sldMasterId id="2147483756" r:id="rId4"/>
    <p:sldMasterId id="2147483768" r:id="rId5"/>
    <p:sldMasterId id="2147483792" r:id="rId6"/>
  </p:sldMasterIdLst>
  <p:sldIdLst>
    <p:sldId id="256" r:id="rId7"/>
    <p:sldId id="257" r:id="rId8"/>
    <p:sldId id="258" r:id="rId9"/>
    <p:sldId id="259" r:id="rId10"/>
    <p:sldId id="260" r:id="rId11"/>
    <p:sldId id="267" r:id="rId12"/>
    <p:sldId id="268" r:id="rId13"/>
    <p:sldId id="269" r:id="rId14"/>
    <p:sldId id="261" r:id="rId15"/>
    <p:sldId id="262" r:id="rId16"/>
    <p:sldId id="263" r:id="rId17"/>
    <p:sldId id="266" r:id="rId18"/>
    <p:sldId id="264" r:id="rId19"/>
    <p:sldId id="26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20.10.2011</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20.10.2011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20.10.2011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20.10.2011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20.10.2011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20.10.2011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20.10.2011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20.10.2011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20.10.2011</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20.10.2011</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B4C71EC6-210F-42DE-9C53-41977AD35B3D}" type="datetimeFigureOut">
              <a:rPr lang="ru-RU" smtClean="0"/>
              <a:t>20.10.2011</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20.10.2011</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20.10.2011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20.10.2011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20.10.2011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20.10.2011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20.10.2011</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20.10.2011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20.10.2011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20.10.2011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20.10.2011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20.10.2011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4C71EC6-210F-42DE-9C53-41977AD35B3D}" type="datetimeFigureOut">
              <a:rPr lang="ru-RU" smtClean="0"/>
              <a:t>20.10.2011</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20.10.2011</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20.10.2011</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4C71EC6-210F-42DE-9C53-41977AD35B3D}" type="datetimeFigureOut">
              <a:rPr lang="ru-RU" smtClean="0"/>
              <a:t>20.10.2011</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B4C71EC6-210F-42DE-9C53-41977AD35B3D}" type="datetimeFigureOut">
              <a:rPr lang="ru-RU" smtClean="0"/>
              <a:t>20.10.2011</a:t>
            </a:fld>
            <a:endParaRPr lang="ru-R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4C71EC6-210F-42DE-9C53-41977AD35B3D}" type="datetimeFigureOut">
              <a:rPr lang="ru-RU" smtClean="0"/>
              <a:t>20.10.2011</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19B0651-EE4F-4900-A07F-96A6BFA9D0F0}" type="slidenum">
              <a:rPr lang="ru-RU" smtClean="0"/>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332657"/>
            <a:ext cx="8496944" cy="6192688"/>
          </a:xfrm>
          <a:blipFill>
            <a:blip r:embed="rId2"/>
            <a:tile tx="0" ty="0" sx="100000" sy="100000" flip="none" algn="tl"/>
          </a:blipFill>
        </p:spPr>
        <p:txBody>
          <a:bodyPr>
            <a:normAutofit/>
          </a:bodyPr>
          <a:lstStyle/>
          <a:p>
            <a:r>
              <a:rPr lang="ru-RU" sz="6000" dirty="0" smtClean="0">
                <a:solidFill>
                  <a:srgbClr val="00B050"/>
                </a:solidFill>
                <a:latin typeface="Times New Roman" pitchFamily="18" charset="0"/>
                <a:cs typeface="Times New Roman" pitchFamily="18" charset="0"/>
              </a:rPr>
              <a:t>С.</a:t>
            </a:r>
            <a:r>
              <a:rPr lang="kk-KZ" sz="6000" dirty="0" smtClean="0">
                <a:solidFill>
                  <a:srgbClr val="00B050"/>
                </a:solidFill>
                <a:latin typeface="Times New Roman" pitchFamily="18" charset="0"/>
                <a:cs typeface="Times New Roman" pitchFamily="18" charset="0"/>
              </a:rPr>
              <a:t>Аронұлы </a:t>
            </a:r>
            <a:r>
              <a:rPr lang="kk-KZ" sz="5400" dirty="0" smtClean="0">
                <a:solidFill>
                  <a:srgbClr val="00B050"/>
                </a:solidFill>
                <a:latin typeface="Times New Roman" pitchFamily="18" charset="0"/>
                <a:cs typeface="Times New Roman" pitchFamily="18" charset="0"/>
              </a:rPr>
              <a:t/>
            </a:r>
            <a:br>
              <a:rPr lang="kk-KZ" sz="5400" dirty="0" smtClean="0">
                <a:solidFill>
                  <a:srgbClr val="00B050"/>
                </a:solidFill>
                <a:latin typeface="Times New Roman" pitchFamily="18" charset="0"/>
                <a:cs typeface="Times New Roman" pitchFamily="18" charset="0"/>
              </a:rPr>
            </a:br>
            <a:r>
              <a:rPr lang="kk-KZ" sz="5400" dirty="0">
                <a:solidFill>
                  <a:srgbClr val="00B050"/>
                </a:solidFill>
                <a:latin typeface="Times New Roman" pitchFamily="18" charset="0"/>
                <a:cs typeface="Times New Roman" pitchFamily="18" charset="0"/>
              </a:rPr>
              <a:t/>
            </a:r>
            <a:br>
              <a:rPr lang="kk-KZ" sz="5400" dirty="0">
                <a:solidFill>
                  <a:srgbClr val="00B050"/>
                </a:solidFill>
                <a:latin typeface="Times New Roman" pitchFamily="18" charset="0"/>
                <a:cs typeface="Times New Roman" pitchFamily="18" charset="0"/>
              </a:rPr>
            </a:br>
            <a:r>
              <a:rPr lang="kk-KZ" sz="5400" dirty="0" smtClean="0">
                <a:solidFill>
                  <a:srgbClr val="00B050"/>
                </a:solidFill>
                <a:latin typeface="Times New Roman" pitchFamily="18" charset="0"/>
                <a:cs typeface="Times New Roman" pitchFamily="18" charset="0"/>
              </a:rPr>
              <a:t>«Жақсы мен жаман </a:t>
            </a:r>
            <a:r>
              <a:rPr lang="kk-KZ" sz="5400" dirty="0" smtClean="0">
                <a:solidFill>
                  <a:srgbClr val="00B050"/>
                </a:solidFill>
                <a:latin typeface="Times New Roman" pitchFamily="18" charset="0"/>
                <a:cs typeface="Times New Roman" pitchFamily="18" charset="0"/>
              </a:rPr>
              <a:t>адамның </a:t>
            </a:r>
            <a:r>
              <a:rPr lang="kk-KZ" sz="5400" dirty="0" smtClean="0">
                <a:solidFill>
                  <a:srgbClr val="00B050"/>
                </a:solidFill>
                <a:latin typeface="Times New Roman" pitchFamily="18" charset="0"/>
                <a:cs typeface="Times New Roman" pitchFamily="18" charset="0"/>
              </a:rPr>
              <a:t>қасиеттері»</a:t>
            </a:r>
            <a:endParaRPr lang="ru-RU" sz="5400" dirty="0">
              <a:solidFill>
                <a:srgbClr val="00B05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4784"/>
            <a:ext cx="22322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77477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864095"/>
          </a:xfrm>
        </p:spPr>
        <p:txBody>
          <a:bodyPr>
            <a:normAutofit fontScale="90000"/>
          </a:bodyPr>
          <a:lstStyle/>
          <a:p>
            <a:r>
              <a:rPr lang="en-US" dirty="0" smtClean="0"/>
              <a:t>V</a:t>
            </a:r>
            <a:r>
              <a:rPr lang="kk-KZ" dirty="0" smtClean="0"/>
              <a:t>І.Түсінігін тексеру.</a:t>
            </a:r>
            <a:br>
              <a:rPr lang="kk-KZ" dirty="0" smtClean="0"/>
            </a:br>
            <a:r>
              <a:rPr lang="kk-KZ" dirty="0" smtClean="0"/>
              <a:t>Сұрақ-жауап жұмысы.</a:t>
            </a:r>
            <a:endParaRPr lang="ru-RU" dirty="0"/>
          </a:p>
        </p:txBody>
      </p:sp>
      <p:sp>
        <p:nvSpPr>
          <p:cNvPr id="3" name="Подзаголовок 2"/>
          <p:cNvSpPr>
            <a:spLocks noGrp="1"/>
          </p:cNvSpPr>
          <p:nvPr>
            <p:ph type="subTitle" idx="1"/>
          </p:nvPr>
        </p:nvSpPr>
        <p:spPr>
          <a:xfrm>
            <a:off x="971600" y="1916832"/>
            <a:ext cx="7272808" cy="4248472"/>
          </a:xfrm>
        </p:spPr>
        <p:txBody>
          <a:bodyPr>
            <a:normAutofit lnSpcReduction="10000"/>
          </a:bodyPr>
          <a:lstStyle/>
          <a:p>
            <a:pPr marL="457200" indent="-457200" algn="l">
              <a:buFont typeface="Arial" pitchFamily="34" charset="0"/>
              <a:buChar char="•"/>
            </a:pPr>
            <a:r>
              <a:rPr lang="kk-KZ" sz="2800" dirty="0" smtClean="0">
                <a:latin typeface="Bookman Old Style" pitchFamily="18" charset="0"/>
              </a:rPr>
              <a:t>Өлеңде айтылатын негізгі ой не?</a:t>
            </a:r>
          </a:p>
          <a:p>
            <a:pPr marL="457200" indent="-457200" algn="l">
              <a:buFont typeface="Arial" pitchFamily="34" charset="0"/>
              <a:buChar char="•"/>
            </a:pPr>
            <a:r>
              <a:rPr lang="kk-KZ" sz="2800" dirty="0" smtClean="0">
                <a:latin typeface="Bookman Old Style" pitchFamily="18" charset="0"/>
              </a:rPr>
              <a:t>Адам бойындағы жақсы,жаман қасиеттерді айт.</a:t>
            </a:r>
          </a:p>
          <a:p>
            <a:pPr marL="457200" indent="-457200" algn="l">
              <a:buFont typeface="Arial" pitchFamily="34" charset="0"/>
              <a:buChar char="•"/>
            </a:pPr>
            <a:r>
              <a:rPr lang="kk-KZ" sz="2800" dirty="0" smtClean="0">
                <a:latin typeface="Bookman Old Style" pitchFamily="18" charset="0"/>
              </a:rPr>
              <a:t>«Жақсы адам елдің басшы серкесіндей», «Жақсы жігіт сөзіне сақ тұрады» деген өлең жолдарының мағынасын қалай түсінесіңдер?</a:t>
            </a:r>
          </a:p>
          <a:p>
            <a:pPr marL="457200" indent="-457200" algn="l">
              <a:buFont typeface="Arial" pitchFamily="34" charset="0"/>
              <a:buChar char="•"/>
            </a:pPr>
            <a:r>
              <a:rPr lang="kk-KZ" sz="2800" dirty="0" smtClean="0">
                <a:latin typeface="Bookman Old Style" pitchFamily="18" charset="0"/>
              </a:rPr>
              <a:t>Жігіт адам бойындағы қасиеттер туралы мына сөздерді қалай түсінесіңдер?</a:t>
            </a:r>
          </a:p>
          <a:p>
            <a:pPr marL="457200" indent="-457200" algn="l">
              <a:buFont typeface="Arial" pitchFamily="34" charset="0"/>
              <a:buChar char="•"/>
            </a:pPr>
            <a:endParaRPr lang="ru-RU" sz="2800" dirty="0">
              <a:latin typeface="Bookman Old Style" pitchFamily="18" charset="0"/>
            </a:endParaRPr>
          </a:p>
        </p:txBody>
      </p:sp>
    </p:spTree>
    <p:extLst>
      <p:ext uri="{BB962C8B-B14F-4D97-AF65-F5344CB8AC3E}">
        <p14:creationId xmlns:p14="http://schemas.microsoft.com/office/powerpoint/2010/main" val="3454707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6"/>
            <a:ext cx="7630616" cy="4680520"/>
          </a:xfrm>
        </p:spPr>
        <p:txBody>
          <a:bodyPr>
            <a:normAutofit fontScale="90000"/>
          </a:bodyPr>
          <a:lstStyle/>
          <a:p>
            <a:pPr marL="457200" indent="-457200">
              <a:buFont typeface="Arial" pitchFamily="34" charset="0"/>
              <a:buChar char="•"/>
            </a:pPr>
            <a:r>
              <a:rPr lang="kk-KZ" sz="3200" dirty="0" smtClean="0"/>
              <a:t>Ез жігіт. </a:t>
            </a:r>
            <a:r>
              <a:rPr lang="ru-RU" sz="3200" dirty="0" smtClean="0"/>
              <a:t>(Ар </a:t>
            </a:r>
            <a:r>
              <a:rPr lang="ru-RU" sz="3200" dirty="0" err="1" smtClean="0"/>
              <a:t>намысы</a:t>
            </a:r>
            <a:r>
              <a:rPr lang="ru-RU" sz="3200" dirty="0" smtClean="0"/>
              <a:t> аз </a:t>
            </a:r>
            <a:r>
              <a:rPr lang="ru-RU" sz="3200" dirty="0" err="1" smtClean="0"/>
              <a:t>жігіт</a:t>
            </a:r>
            <a:r>
              <a:rPr lang="ru-RU" sz="3200" dirty="0" smtClean="0"/>
              <a:t>).</a:t>
            </a:r>
            <a:br>
              <a:rPr lang="ru-RU" sz="3200" dirty="0" smtClean="0"/>
            </a:br>
            <a:r>
              <a:rPr lang="ru-RU" sz="3200" dirty="0" smtClean="0"/>
              <a:t/>
            </a:r>
            <a:br>
              <a:rPr lang="ru-RU" sz="3200" dirty="0" smtClean="0"/>
            </a:br>
            <a:r>
              <a:rPr lang="ru-RU" sz="3200" dirty="0" err="1" smtClean="0"/>
              <a:t>Жігіт</a:t>
            </a:r>
            <a:r>
              <a:rPr lang="ru-RU" sz="3200" dirty="0" smtClean="0"/>
              <a:t> </a:t>
            </a:r>
            <a:r>
              <a:rPr lang="ru-RU" sz="3200" dirty="0" err="1" smtClean="0"/>
              <a:t>жұрт</a:t>
            </a:r>
            <a:r>
              <a:rPr lang="ru-RU" sz="3200" dirty="0" smtClean="0"/>
              <a:t> </a:t>
            </a:r>
            <a:r>
              <a:rPr lang="ru-RU" sz="3200" dirty="0" err="1" smtClean="0"/>
              <a:t>мақтаған</a:t>
            </a:r>
            <a:r>
              <a:rPr lang="ru-RU" sz="3200" dirty="0" smtClean="0"/>
              <a:t> </a:t>
            </a:r>
            <a:r>
              <a:rPr lang="ru-RU" sz="3200" dirty="0" err="1" smtClean="0"/>
              <a:t>қыз</a:t>
            </a:r>
            <a:r>
              <a:rPr lang="ru-RU" sz="3200" dirty="0" smtClean="0"/>
              <a:t> </a:t>
            </a:r>
            <a:r>
              <a:rPr lang="ru-RU" sz="3200" dirty="0" err="1" smtClean="0"/>
              <a:t>жақтаған</a:t>
            </a:r>
            <a:r>
              <a:rPr lang="ru-RU" sz="3200" dirty="0" smtClean="0"/>
              <a:t/>
            </a:r>
            <a:br>
              <a:rPr lang="ru-RU" sz="3200" dirty="0" smtClean="0"/>
            </a:br>
            <a:r>
              <a:rPr lang="ru-RU" sz="3200" dirty="0" smtClean="0"/>
              <a:t>Кей </a:t>
            </a:r>
            <a:r>
              <a:rPr lang="ru-RU" sz="3200" dirty="0" err="1" smtClean="0"/>
              <a:t>жігіт</a:t>
            </a:r>
            <a:r>
              <a:rPr lang="ru-RU" sz="3200" dirty="0" smtClean="0"/>
              <a:t> </a:t>
            </a:r>
            <a:r>
              <a:rPr lang="ru-RU" sz="3200" dirty="0" err="1" smtClean="0"/>
              <a:t>мақтан</a:t>
            </a:r>
            <a:r>
              <a:rPr lang="ru-RU" sz="3200" dirty="0" smtClean="0"/>
              <a:t> </a:t>
            </a:r>
            <a:r>
              <a:rPr lang="ru-RU" sz="3200" dirty="0" err="1" smtClean="0"/>
              <a:t>үшін</a:t>
            </a:r>
            <a:r>
              <a:rPr lang="ru-RU" sz="3200" dirty="0" smtClean="0"/>
              <a:t> </a:t>
            </a:r>
            <a:r>
              <a:rPr lang="ru-RU" sz="3200" dirty="0" err="1" smtClean="0"/>
              <a:t>қылық</a:t>
            </a:r>
            <a:r>
              <a:rPr lang="ru-RU" sz="3200" dirty="0" smtClean="0"/>
              <a:t> </a:t>
            </a:r>
            <a:r>
              <a:rPr lang="ru-RU" sz="3200" dirty="0" err="1" smtClean="0"/>
              <a:t>қылмай</a:t>
            </a:r>
            <a:r>
              <a:rPr lang="ru-RU" sz="3200" dirty="0" smtClean="0"/>
              <a:t>.</a:t>
            </a:r>
            <a:br>
              <a:rPr lang="ru-RU" sz="3200" dirty="0" smtClean="0"/>
            </a:br>
            <a:r>
              <a:rPr lang="ru-RU" sz="3200" dirty="0" err="1" smtClean="0"/>
              <a:t>Бойында</a:t>
            </a:r>
            <a:r>
              <a:rPr lang="ru-RU" sz="3200" dirty="0" smtClean="0"/>
              <a:t> </a:t>
            </a:r>
            <a:r>
              <a:rPr lang="ru-RU" sz="3200" dirty="0" err="1" smtClean="0"/>
              <a:t>майдалықпен</a:t>
            </a:r>
            <a:r>
              <a:rPr lang="ru-RU" sz="3200" dirty="0" smtClean="0"/>
              <a:t> сыр </a:t>
            </a:r>
            <a:r>
              <a:rPr lang="ru-RU" sz="3200" dirty="0" err="1" smtClean="0"/>
              <a:t>сақтаған</a:t>
            </a:r>
            <a:r>
              <a:rPr lang="ru-RU" sz="3200" dirty="0" smtClean="0"/>
              <a:t>.</a:t>
            </a:r>
            <a:br>
              <a:rPr lang="ru-RU" sz="3200" dirty="0" smtClean="0"/>
            </a:br>
            <a:r>
              <a:rPr lang="ru-RU" sz="3200" dirty="0" smtClean="0"/>
              <a:t>Кей </a:t>
            </a:r>
            <a:r>
              <a:rPr lang="ru-RU" sz="3200" dirty="0" err="1" smtClean="0"/>
              <a:t>жігіт</a:t>
            </a:r>
            <a:r>
              <a:rPr lang="ru-RU" sz="3200" dirty="0" smtClean="0"/>
              <a:t> </a:t>
            </a:r>
            <a:r>
              <a:rPr lang="ru-RU" sz="3200" dirty="0" err="1" smtClean="0"/>
              <a:t>арсыздықпен</a:t>
            </a:r>
            <a:r>
              <a:rPr lang="ru-RU" sz="3200" dirty="0" smtClean="0"/>
              <a:t> </a:t>
            </a:r>
            <a:r>
              <a:rPr lang="ru-RU" sz="3200" dirty="0" err="1" smtClean="0"/>
              <a:t>ұятсынбай</a:t>
            </a:r>
            <a:r>
              <a:rPr lang="ru-RU" sz="3200" dirty="0" smtClean="0"/>
              <a:t>,</a:t>
            </a:r>
            <a:br>
              <a:rPr lang="ru-RU" sz="3200" dirty="0" smtClean="0"/>
            </a:br>
            <a:r>
              <a:rPr lang="ru-RU" sz="3200" dirty="0" err="1" smtClean="0"/>
              <a:t>Қолы</a:t>
            </a:r>
            <a:r>
              <a:rPr lang="ru-RU" sz="3200" dirty="0" smtClean="0"/>
              <a:t> </a:t>
            </a:r>
            <a:r>
              <a:rPr lang="ru-RU" sz="3200" dirty="0" err="1" smtClean="0"/>
              <a:t>жетпес</a:t>
            </a:r>
            <a:r>
              <a:rPr lang="ru-RU" sz="3200" dirty="0" smtClean="0"/>
              <a:t> </a:t>
            </a:r>
            <a:r>
              <a:rPr lang="ru-RU" sz="3200" dirty="0" err="1" smtClean="0"/>
              <a:t>нәрсеге</a:t>
            </a:r>
            <a:r>
              <a:rPr lang="ru-RU" sz="3200" dirty="0" smtClean="0"/>
              <a:t> </a:t>
            </a:r>
            <a:r>
              <a:rPr lang="ru-RU" sz="3200" dirty="0" err="1" smtClean="0"/>
              <a:t>тыртақтаған</a:t>
            </a:r>
            <a:r>
              <a:rPr lang="ru-RU" sz="3200" dirty="0" smtClean="0"/>
              <a:t/>
            </a:r>
            <a:br>
              <a:rPr lang="ru-RU" sz="3200" dirty="0" smtClean="0"/>
            </a:br>
            <a:r>
              <a:rPr lang="ru-RU" sz="3200" dirty="0"/>
              <a:t> </a:t>
            </a:r>
            <a:r>
              <a:rPr lang="ru-RU" sz="3200" dirty="0" smtClean="0"/>
              <a:t>      </a:t>
            </a:r>
            <a:br>
              <a:rPr lang="ru-RU" sz="3200" dirty="0" smtClean="0"/>
            </a:br>
            <a:r>
              <a:rPr lang="ru-RU" sz="3200" dirty="0"/>
              <a:t> </a:t>
            </a:r>
            <a:r>
              <a:rPr lang="ru-RU" sz="3200" dirty="0" smtClean="0"/>
              <a:t>                                               Абай</a:t>
            </a:r>
            <a:endParaRPr lang="ru-RU" sz="3200" dirty="0"/>
          </a:p>
        </p:txBody>
      </p:sp>
    </p:spTree>
    <p:extLst>
      <p:ext uri="{BB962C8B-B14F-4D97-AF65-F5344CB8AC3E}">
        <p14:creationId xmlns:p14="http://schemas.microsoft.com/office/powerpoint/2010/main" val="57796792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27201" y="1794935"/>
            <a:ext cx="5723468" cy="553945"/>
          </a:xfrm>
        </p:spPr>
        <p:txBody>
          <a:bodyPr>
            <a:normAutofit fontScale="90000"/>
          </a:bodyPr>
          <a:lstStyle/>
          <a:p>
            <a:r>
              <a:rPr lang="kk-KZ" dirty="0" smtClean="0">
                <a:solidFill>
                  <a:schemeClr val="accent6">
                    <a:lumMod val="75000"/>
                  </a:schemeClr>
                </a:solidFill>
              </a:rPr>
              <a:t>Глоссарий:</a:t>
            </a:r>
            <a:endParaRPr lang="ru-RU" dirty="0">
              <a:solidFill>
                <a:schemeClr val="accent6">
                  <a:lumMod val="75000"/>
                </a:schemeClr>
              </a:solidFill>
            </a:endParaRPr>
          </a:p>
        </p:txBody>
      </p:sp>
      <p:sp>
        <p:nvSpPr>
          <p:cNvPr id="3" name="Подзаголовок 2"/>
          <p:cNvSpPr>
            <a:spLocks noGrp="1"/>
          </p:cNvSpPr>
          <p:nvPr>
            <p:ph type="subTitle" idx="1"/>
          </p:nvPr>
        </p:nvSpPr>
        <p:spPr>
          <a:xfrm>
            <a:off x="1727200" y="2348880"/>
            <a:ext cx="5712179" cy="2911742"/>
          </a:xfrm>
        </p:spPr>
        <p:txBody>
          <a:bodyPr/>
          <a:lstStyle/>
          <a:p>
            <a:r>
              <a:rPr lang="kk-KZ" sz="4000" dirty="0" smtClean="0">
                <a:solidFill>
                  <a:srgbClr val="0070C0"/>
                </a:solidFill>
                <a:latin typeface="+mj-lt"/>
              </a:rPr>
              <a:t>Жігіт-</a:t>
            </a:r>
            <a:r>
              <a:rPr lang="en-US" sz="4000" dirty="0" smtClean="0">
                <a:solidFill>
                  <a:srgbClr val="FF0000"/>
                </a:solidFill>
                <a:latin typeface="+mj-lt"/>
              </a:rPr>
              <a:t>man</a:t>
            </a:r>
            <a:endParaRPr lang="kk-KZ" sz="4000" dirty="0" smtClean="0">
              <a:solidFill>
                <a:srgbClr val="FF0000"/>
              </a:solidFill>
              <a:latin typeface="+mj-lt"/>
            </a:endParaRPr>
          </a:p>
          <a:p>
            <a:r>
              <a:rPr lang="kk-KZ" sz="4000" dirty="0" smtClean="0">
                <a:solidFill>
                  <a:srgbClr val="0070C0"/>
                </a:solidFill>
                <a:latin typeface="+mj-lt"/>
              </a:rPr>
              <a:t>Жақсы-</a:t>
            </a:r>
            <a:r>
              <a:rPr lang="en-US" sz="4000" dirty="0" smtClean="0">
                <a:solidFill>
                  <a:srgbClr val="FF0000"/>
                </a:solidFill>
                <a:latin typeface="+mj-lt"/>
              </a:rPr>
              <a:t>good</a:t>
            </a:r>
            <a:endParaRPr lang="kk-KZ" sz="4000" dirty="0" smtClean="0">
              <a:solidFill>
                <a:srgbClr val="FF0000"/>
              </a:solidFill>
              <a:latin typeface="+mj-lt"/>
            </a:endParaRPr>
          </a:p>
          <a:p>
            <a:r>
              <a:rPr lang="kk-KZ" sz="4000" dirty="0" smtClean="0">
                <a:solidFill>
                  <a:srgbClr val="0070C0"/>
                </a:solidFill>
                <a:latin typeface="+mj-lt"/>
              </a:rPr>
              <a:t>Жаман-</a:t>
            </a:r>
            <a:r>
              <a:rPr lang="en-US" sz="4000" dirty="0" smtClean="0">
                <a:solidFill>
                  <a:srgbClr val="FF0000"/>
                </a:solidFill>
                <a:latin typeface="+mj-lt"/>
              </a:rPr>
              <a:t>bad</a:t>
            </a:r>
            <a:endParaRPr lang="kk-KZ" sz="4000" dirty="0" smtClean="0">
              <a:solidFill>
                <a:srgbClr val="FF0000"/>
              </a:solidFill>
              <a:latin typeface="+mj-lt"/>
            </a:endParaRPr>
          </a:p>
          <a:p>
            <a:r>
              <a:rPr lang="kk-KZ" sz="4000" dirty="0" smtClean="0">
                <a:solidFill>
                  <a:srgbClr val="0070C0"/>
                </a:solidFill>
                <a:latin typeface="+mj-lt"/>
              </a:rPr>
              <a:t>Адам-</a:t>
            </a:r>
            <a:r>
              <a:rPr lang="en-US" sz="4000" dirty="0" smtClean="0">
                <a:solidFill>
                  <a:srgbClr val="FF0000"/>
                </a:solidFill>
                <a:latin typeface="+mj-lt"/>
              </a:rPr>
              <a:t>person</a:t>
            </a:r>
            <a:r>
              <a:rPr lang="kk-KZ" sz="4000" dirty="0" smtClean="0">
                <a:solidFill>
                  <a:srgbClr val="FF0000"/>
                </a:solidFill>
                <a:latin typeface="+mj-lt"/>
              </a:rPr>
              <a:t>,</a:t>
            </a:r>
            <a:r>
              <a:rPr lang="en-US" sz="4000" dirty="0" smtClean="0">
                <a:solidFill>
                  <a:srgbClr val="FF0000"/>
                </a:solidFill>
                <a:latin typeface="+mj-lt"/>
              </a:rPr>
              <a:t>man</a:t>
            </a:r>
            <a:endParaRPr lang="kk-KZ" sz="4000" dirty="0" smtClean="0">
              <a:solidFill>
                <a:srgbClr val="FF0000"/>
              </a:solidFill>
              <a:latin typeface="+mj-lt"/>
            </a:endParaRPr>
          </a:p>
          <a:p>
            <a:endParaRPr lang="kk-KZ" dirty="0" smtClean="0">
              <a:latin typeface="+mj-lt"/>
            </a:endParaRPr>
          </a:p>
          <a:p>
            <a:endParaRPr lang="ru-RU" dirty="0">
              <a:latin typeface="+mj-lt"/>
            </a:endParaRPr>
          </a:p>
        </p:txBody>
      </p:sp>
    </p:spTree>
    <p:extLst>
      <p:ext uri="{BB962C8B-B14F-4D97-AF65-F5344CB8AC3E}">
        <p14:creationId xmlns:p14="http://schemas.microsoft.com/office/powerpoint/2010/main" val="543217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7"/>
            <a:ext cx="7772400" cy="720079"/>
          </a:xfrm>
        </p:spPr>
        <p:txBody>
          <a:bodyPr>
            <a:noAutofit/>
          </a:bodyPr>
          <a:lstStyle/>
          <a:p>
            <a:r>
              <a:rPr lang="en-US" sz="4400" dirty="0" smtClean="0">
                <a:latin typeface="Times New Roman" pitchFamily="18" charset="0"/>
                <a:cs typeface="Times New Roman" pitchFamily="18" charset="0"/>
              </a:rPr>
              <a:t>V</a:t>
            </a:r>
            <a:r>
              <a:rPr lang="kk-KZ" sz="4400" dirty="0" smtClean="0">
                <a:latin typeface="Times New Roman" pitchFamily="18" charset="0"/>
                <a:cs typeface="Times New Roman" pitchFamily="18" charset="0"/>
              </a:rPr>
              <a:t>ІІ.Жаңа сабақты бекіту.</a:t>
            </a:r>
            <a:endParaRPr lang="ru-RU" sz="4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23528" y="1628800"/>
            <a:ext cx="8136904" cy="4896544"/>
          </a:xfrm>
        </p:spPr>
        <p:txBody>
          <a:bodyPr>
            <a:noAutofit/>
          </a:bodyPr>
          <a:lstStyle/>
          <a:p>
            <a:pPr algn="l"/>
            <a:r>
              <a:rPr lang="kk-KZ" sz="2800" b="1" dirty="0" smtClean="0">
                <a:latin typeface="Times New Roman" pitchFamily="18" charset="0"/>
                <a:cs typeface="Times New Roman" pitchFamily="18" charset="0"/>
              </a:rPr>
              <a:t>Пікір алысу.</a:t>
            </a:r>
          </a:p>
          <a:p>
            <a:pPr algn="l"/>
            <a:r>
              <a:rPr lang="ru-RU" sz="2800" b="1" dirty="0" smtClean="0">
                <a:latin typeface="Times New Roman" pitchFamily="18" charset="0"/>
                <a:cs typeface="Times New Roman" pitchFamily="18" charset="0"/>
              </a:rPr>
              <a:t>1.</a:t>
            </a:r>
            <a:r>
              <a:rPr lang="kk-KZ" sz="2800" b="1" dirty="0" smtClean="0">
                <a:latin typeface="Times New Roman" pitchFamily="18" charset="0"/>
                <a:cs typeface="Times New Roman" pitchFamily="18" charset="0"/>
              </a:rPr>
              <a:t>Сенің айналаңдағы үлкендердің,достарыңның бойында қандай қасиеттер саған ұнамды немесе ұнамсыз?</a:t>
            </a:r>
          </a:p>
          <a:p>
            <a:pPr algn="l"/>
            <a:r>
              <a:rPr lang="kk-KZ" sz="2800" b="1" dirty="0" smtClean="0">
                <a:latin typeface="Times New Roman" pitchFamily="18" charset="0"/>
                <a:cs typeface="Times New Roman" pitchFamily="18" charset="0"/>
              </a:rPr>
              <a:t>2.Қазақ елінің жақсы азаматы болу үшін адам бойында қандай қасиеттер болса деп ойлайсыңдар?</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54259108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2348881"/>
            <a:ext cx="6408711" cy="2088232"/>
          </a:xfrm>
        </p:spPr>
        <p:txBody>
          <a:bodyPr>
            <a:normAutofit fontScale="90000"/>
          </a:bodyPr>
          <a:lstStyle/>
          <a:p>
            <a:r>
              <a:rPr lang="en-US" sz="4400" b="1" dirty="0" smtClean="0">
                <a:solidFill>
                  <a:schemeClr val="accent5">
                    <a:lumMod val="60000"/>
                    <a:lumOff val="40000"/>
                  </a:schemeClr>
                </a:solidFill>
              </a:rPr>
              <a:t>V</a:t>
            </a:r>
            <a:r>
              <a:rPr lang="kk-KZ" sz="4400" b="1" dirty="0" smtClean="0">
                <a:solidFill>
                  <a:schemeClr val="accent5">
                    <a:lumMod val="60000"/>
                    <a:lumOff val="40000"/>
                  </a:schemeClr>
                </a:solidFill>
              </a:rPr>
              <a:t>ІІІ.Үйге тапсырма беру.</a:t>
            </a:r>
            <a:br>
              <a:rPr lang="kk-KZ" sz="4400" b="1" dirty="0" smtClean="0">
                <a:solidFill>
                  <a:schemeClr val="accent5">
                    <a:lumMod val="60000"/>
                    <a:lumOff val="40000"/>
                  </a:schemeClr>
                </a:solidFill>
              </a:rPr>
            </a:br>
            <a:r>
              <a:rPr lang="kk-KZ" b="1" dirty="0">
                <a:solidFill>
                  <a:schemeClr val="accent5">
                    <a:lumMod val="60000"/>
                    <a:lumOff val="40000"/>
                  </a:schemeClr>
                </a:solidFill>
              </a:rPr>
              <a:t/>
            </a:r>
            <a:br>
              <a:rPr lang="kk-KZ" b="1" dirty="0">
                <a:solidFill>
                  <a:schemeClr val="accent5">
                    <a:lumMod val="60000"/>
                    <a:lumOff val="40000"/>
                  </a:schemeClr>
                </a:solidFill>
              </a:rPr>
            </a:br>
            <a:r>
              <a:rPr lang="kk-KZ" sz="4000" b="1" dirty="0" smtClean="0">
                <a:solidFill>
                  <a:schemeClr val="accent5"/>
                </a:solidFill>
              </a:rPr>
              <a:t>Өлеңді оқу.Үзінді жаттау.</a:t>
            </a:r>
            <a:endParaRPr lang="ru-RU" sz="4000" b="1" dirty="0">
              <a:solidFill>
                <a:schemeClr val="accent5"/>
              </a:solidFill>
            </a:endParaRPr>
          </a:p>
        </p:txBody>
      </p:sp>
    </p:spTree>
    <p:extLst>
      <p:ext uri="{BB962C8B-B14F-4D97-AF65-F5344CB8AC3E}">
        <p14:creationId xmlns:p14="http://schemas.microsoft.com/office/powerpoint/2010/main" val="172378936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08720"/>
            <a:ext cx="7772400" cy="4248471"/>
          </a:xfrm>
        </p:spPr>
        <p:txBody>
          <a:bodyPr>
            <a:normAutofit/>
          </a:bodyPr>
          <a:lstStyle/>
          <a:p>
            <a:pPr algn="ctr"/>
            <a:r>
              <a:rPr lang="kk-KZ" dirty="0" smtClean="0">
                <a:latin typeface="Times New Roman" pitchFamily="18" charset="0"/>
                <a:cs typeface="Times New Roman" pitchFamily="18" charset="0"/>
              </a:rPr>
              <a:t>Сабақтың тақырыбы:</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«Жақсы мен жаман адамның қасиеттері»</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97546011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8"/>
            <a:ext cx="7772400" cy="5760640"/>
          </a:xfrm>
        </p:spPr>
        <p:txBody>
          <a:bodyPr>
            <a:normAutofit/>
          </a:bodyPr>
          <a:lstStyle/>
          <a:p>
            <a:pPr algn="l"/>
            <a:r>
              <a:rPr lang="kk-KZ" sz="2800" b="1" dirty="0" smtClean="0">
                <a:latin typeface="Times New Roman" pitchFamily="18" charset="0"/>
                <a:cs typeface="Times New Roman" pitchFamily="18" charset="0"/>
              </a:rPr>
              <a:t>Мақсаты:</a:t>
            </a:r>
            <a:r>
              <a:rPr lang="kk-KZ" sz="2800" dirty="0" smtClean="0">
                <a:latin typeface="Times New Roman" pitchFamily="18" charset="0"/>
                <a:cs typeface="Times New Roman" pitchFamily="18" charset="0"/>
              </a:rPr>
              <a:t/>
            </a:r>
            <a:br>
              <a:rPr lang="kk-KZ" sz="2800"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1.Білімділік.</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err="1" smtClean="0">
                <a:latin typeface="Times New Roman" pitchFamily="18" charset="0"/>
                <a:cs typeface="Times New Roman" pitchFamily="18" charset="0"/>
              </a:rPr>
              <a:t>Өлеңді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оқу,мазмұны</a:t>
            </a:r>
            <a:r>
              <a:rPr lang="ru-RU" sz="2800" dirty="0" smtClean="0">
                <a:latin typeface="Times New Roman" pitchFamily="18" charset="0"/>
                <a:cs typeface="Times New Roman" pitchFamily="18" charset="0"/>
              </a:rPr>
              <a:t> мен </a:t>
            </a:r>
            <a:r>
              <a:rPr lang="ru-RU" sz="2800" dirty="0" err="1" smtClean="0">
                <a:latin typeface="Times New Roman" pitchFamily="18" charset="0"/>
                <a:cs typeface="Times New Roman" pitchFamily="18" charset="0"/>
              </a:rPr>
              <a:t>идеясын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түсіндіру</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2</a:t>
            </a:r>
            <a:r>
              <a:rPr lang="kk-KZ" sz="2800" b="1" dirty="0" smtClean="0">
                <a:latin typeface="Times New Roman" pitchFamily="18" charset="0"/>
                <a:cs typeface="Times New Roman" pitchFamily="18" charset="0"/>
              </a:rPr>
              <a:t>.Дамытушылық. </a:t>
            </a:r>
            <a:br>
              <a:rPr lang="kk-KZ" sz="2800" b="1"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Адам бойындағы жақсы және жаман қасиеттер туралы өзіндік ой-пікірін қалыптастыру,ойын дамыту.</a:t>
            </a:r>
            <a:br>
              <a:rPr lang="kk-KZ" sz="2800"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3</a:t>
            </a:r>
            <a:r>
              <a:rPr lang="kk-KZ" sz="2800" b="1" dirty="0" smtClean="0">
                <a:latin typeface="Times New Roman" pitchFamily="18" charset="0"/>
                <a:cs typeface="Times New Roman" pitchFamily="18" charset="0"/>
              </a:rPr>
              <a:t>.Тәрбиелік.</a:t>
            </a:r>
            <a:br>
              <a:rPr lang="kk-KZ" sz="2800" b="1"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Жақсы қасиеттерге,адамгершілікке баулу.</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84740752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620689"/>
            <a:ext cx="8352928" cy="5256584"/>
          </a:xfrm>
        </p:spPr>
        <p:txBody>
          <a:bodyPr>
            <a:normAutofit/>
          </a:bodyPr>
          <a:lstStyle/>
          <a:p>
            <a:pPr algn="l"/>
            <a:r>
              <a:rPr lang="kk-KZ" sz="4000" dirty="0" smtClean="0">
                <a:latin typeface="Times New Roman" pitchFamily="18" charset="0"/>
                <a:cs typeface="Times New Roman" pitchFamily="18" charset="0"/>
              </a:rPr>
              <a:t>Жігіттер жігіт болмас</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азбайтұғын,</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Жолынан ақиқаттың жазбайтұғын.</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Тұрлаулы ой,түйінді сөз,тұрақ болсын.</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Біреуге сыртынан көр қазбайтұғын...</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258610038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692696"/>
            <a:ext cx="7200800" cy="5184576"/>
          </a:xfrm>
        </p:spPr>
        <p:txBody>
          <a:bodyPr>
            <a:normAutofit fontScale="90000"/>
          </a:bodyPr>
          <a:lstStyle/>
          <a:p>
            <a:pPr algn="l"/>
            <a:r>
              <a:rPr lang="kk-KZ" dirty="0" smtClean="0">
                <a:latin typeface="Times New Roman" pitchFamily="18" charset="0"/>
                <a:cs typeface="Times New Roman" pitchFamily="18" charset="0"/>
              </a:rPr>
              <a:t>ІІ.Үй тапсырмасын тексеру.</a:t>
            </a:r>
            <a:r>
              <a:rPr lang="kk-KZ" dirty="0">
                <a:latin typeface="Times New Roman" pitchFamily="18" charset="0"/>
                <a:cs typeface="Times New Roman" pitchFamily="18" charset="0"/>
              </a:rPr>
              <a:t> </a:t>
            </a:r>
            <a:r>
              <a:rPr lang="kk-KZ" sz="4000" dirty="0" smtClean="0">
                <a:latin typeface="Times New Roman" pitchFamily="18" charset="0"/>
                <a:cs typeface="Times New Roman" pitchFamily="18" charset="0"/>
              </a:rPr>
              <a:t>Д.Бабатайұлы. </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«О,Ақтан жас,Ақтан жас».</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Өлең не туралы?</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Ақтан жасқа қандай тілек айтылды?</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«Ермінезділік» дегенді қалай түсінесің?</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412172939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4843666"/>
          </a:xfrm>
          <a:solidFill>
            <a:schemeClr val="bg2">
              <a:lumMod val="90000"/>
            </a:schemeClr>
          </a:solidFill>
        </p:spPr>
        <p:txBody>
          <a:bodyPr>
            <a:normAutofit/>
          </a:bodyPr>
          <a:lstStyle/>
          <a:p>
            <a:pPr algn="l">
              <a:lnSpc>
                <a:spcPct val="115000"/>
              </a:lnSpc>
              <a:spcAft>
                <a:spcPts val="1000"/>
              </a:spcAft>
            </a:pPr>
            <a:r>
              <a:rPr lang="kk-KZ" sz="2800" b="1" dirty="0">
                <a:solidFill>
                  <a:srgbClr val="0070C0"/>
                </a:solidFill>
                <a:latin typeface="Times New Roman"/>
                <a:ea typeface="Calibri"/>
                <a:cs typeface="Times New Roman"/>
              </a:rPr>
              <a:t>ІІІ.Білімді тексеру кезеңі.</a:t>
            </a:r>
            <a:r>
              <a:rPr lang="ru-RU" sz="2800" dirty="0">
                <a:latin typeface="Calibri"/>
                <a:ea typeface="Calibri"/>
                <a:cs typeface="Times New Roman"/>
              </a:rPr>
              <a:t/>
            </a:r>
            <a:br>
              <a:rPr lang="ru-RU" sz="2800" dirty="0">
                <a:latin typeface="Calibri"/>
                <a:ea typeface="Calibri"/>
                <a:cs typeface="Times New Roman"/>
              </a:rPr>
            </a:br>
            <a:r>
              <a:rPr lang="kk-KZ" sz="2800" dirty="0">
                <a:latin typeface="Times New Roman"/>
                <a:ea typeface="Calibri"/>
                <a:cs typeface="Times New Roman"/>
              </a:rPr>
              <a:t>1. «О,Ақтан жас,Ақтан жас» өлеңінде не туралы айтылған?</a:t>
            </a:r>
            <a:r>
              <a:rPr lang="ru-RU" sz="2800" dirty="0">
                <a:latin typeface="Calibri"/>
                <a:ea typeface="Calibri"/>
                <a:cs typeface="Times New Roman"/>
              </a:rPr>
              <a:t/>
            </a:r>
            <a:br>
              <a:rPr lang="ru-RU" sz="2800" dirty="0">
                <a:latin typeface="Calibri"/>
                <a:ea typeface="Calibri"/>
                <a:cs typeface="Times New Roman"/>
              </a:rPr>
            </a:br>
            <a:r>
              <a:rPr lang="kk-KZ" sz="2800" dirty="0">
                <a:latin typeface="Times New Roman"/>
                <a:ea typeface="Calibri"/>
                <a:cs typeface="Times New Roman"/>
              </a:rPr>
              <a:t>2.Ақтан жасқа қандай тілек </a:t>
            </a:r>
            <a:r>
              <a:rPr lang="kk-KZ" sz="2800" dirty="0" smtClean="0">
                <a:latin typeface="Times New Roman"/>
                <a:ea typeface="Calibri"/>
                <a:cs typeface="Times New Roman"/>
              </a:rPr>
              <a:t>айтылды?</a:t>
            </a:r>
            <a:br>
              <a:rPr lang="kk-KZ" sz="2800" dirty="0" smtClean="0">
                <a:latin typeface="Times New Roman"/>
                <a:ea typeface="Calibri"/>
                <a:cs typeface="Times New Roman"/>
              </a:rPr>
            </a:br>
            <a:r>
              <a:rPr lang="kk-KZ" sz="2800" dirty="0" smtClean="0">
                <a:latin typeface="Times New Roman"/>
                <a:ea typeface="Calibri"/>
                <a:cs typeface="Times New Roman"/>
              </a:rPr>
              <a:t>3.Ақын </a:t>
            </a:r>
            <a:r>
              <a:rPr lang="kk-KZ" sz="2800" dirty="0">
                <a:latin typeface="Times New Roman"/>
                <a:ea typeface="Calibri"/>
                <a:cs typeface="Times New Roman"/>
              </a:rPr>
              <a:t>кімнің болашағына сенеді?</a:t>
            </a:r>
            <a:r>
              <a:rPr lang="ru-RU" sz="2800" dirty="0">
                <a:latin typeface="Calibri"/>
                <a:ea typeface="Calibri"/>
                <a:cs typeface="Times New Roman"/>
              </a:rPr>
              <a:t/>
            </a:r>
            <a:br>
              <a:rPr lang="ru-RU" sz="2800" dirty="0">
                <a:latin typeface="Calibri"/>
                <a:ea typeface="Calibri"/>
                <a:cs typeface="Times New Roman"/>
              </a:rPr>
            </a:br>
            <a:r>
              <a:rPr lang="kk-KZ" sz="2800" dirty="0">
                <a:latin typeface="Times New Roman"/>
                <a:ea typeface="Calibri"/>
                <a:cs typeface="Times New Roman"/>
              </a:rPr>
              <a:t>4.Ақын өлеңде  жастарға қандай тілек айтады?</a:t>
            </a:r>
            <a:r>
              <a:rPr lang="ru-RU" sz="2800" dirty="0">
                <a:latin typeface="Calibri"/>
                <a:ea typeface="Calibri"/>
                <a:cs typeface="Times New Roman"/>
              </a:rPr>
              <a:t/>
            </a:r>
            <a:br>
              <a:rPr lang="ru-RU" sz="2800" dirty="0">
                <a:latin typeface="Calibri"/>
                <a:ea typeface="Calibri"/>
                <a:cs typeface="Times New Roman"/>
              </a:rPr>
            </a:br>
            <a:endParaRPr lang="ru-RU" sz="2800" dirty="0"/>
          </a:p>
        </p:txBody>
      </p:sp>
    </p:spTree>
    <p:extLst>
      <p:ext uri="{BB962C8B-B14F-4D97-AF65-F5344CB8AC3E}">
        <p14:creationId xmlns:p14="http://schemas.microsoft.com/office/powerpoint/2010/main" val="413951900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8"/>
            <a:ext cx="7200799" cy="5616624"/>
          </a:xfrm>
          <a:solidFill>
            <a:schemeClr val="bg2">
              <a:lumMod val="90000"/>
            </a:schemeClr>
          </a:solidFill>
        </p:spPr>
        <p:txBody>
          <a:bodyPr>
            <a:normAutofit fontScale="90000"/>
          </a:bodyPr>
          <a:lstStyle/>
          <a:p>
            <a:pPr algn="l">
              <a:lnSpc>
                <a:spcPct val="115000"/>
              </a:lnSpc>
              <a:spcAft>
                <a:spcPts val="1000"/>
              </a:spcAft>
            </a:pPr>
            <a:r>
              <a:rPr lang="kk-KZ" sz="2000" b="1" dirty="0" smtClean="0">
                <a:solidFill>
                  <a:srgbClr val="0070C0"/>
                </a:solidFill>
                <a:latin typeface="Times New Roman"/>
                <a:ea typeface="Calibri"/>
                <a:cs typeface="Times New Roman"/>
              </a:rPr>
              <a:t/>
            </a:r>
            <a:br>
              <a:rPr lang="kk-KZ" sz="2000" b="1" dirty="0" smtClean="0">
                <a:solidFill>
                  <a:srgbClr val="0070C0"/>
                </a:solidFill>
                <a:latin typeface="Times New Roman"/>
                <a:ea typeface="Calibri"/>
                <a:cs typeface="Times New Roman"/>
              </a:rPr>
            </a:br>
            <a:r>
              <a:rPr lang="kk-KZ" sz="2000" b="1" dirty="0" smtClean="0">
                <a:solidFill>
                  <a:srgbClr val="0070C0"/>
                </a:solidFill>
                <a:latin typeface="Times New Roman"/>
                <a:ea typeface="Calibri"/>
                <a:cs typeface="Times New Roman"/>
              </a:rPr>
              <a:t>V </a:t>
            </a:r>
            <a:r>
              <a:rPr lang="kk-KZ" sz="2000" b="1" dirty="0">
                <a:solidFill>
                  <a:srgbClr val="0070C0"/>
                </a:solidFill>
                <a:latin typeface="Times New Roman"/>
                <a:ea typeface="Calibri"/>
                <a:cs typeface="Times New Roman"/>
              </a:rPr>
              <a:t>. Материалды түсіндіру кезеңі.  </a:t>
            </a:r>
            <a:r>
              <a:rPr lang="ru-RU" sz="2000" dirty="0">
                <a:latin typeface="Calibri"/>
                <a:ea typeface="Calibri"/>
                <a:cs typeface="Times New Roman"/>
              </a:rPr>
              <a:t/>
            </a:r>
            <a:br>
              <a:rPr lang="ru-RU" sz="2000" dirty="0">
                <a:latin typeface="Calibri"/>
                <a:ea typeface="Calibri"/>
                <a:cs typeface="Times New Roman"/>
              </a:rPr>
            </a:br>
            <a:r>
              <a:rPr lang="kk-KZ" sz="2000" dirty="0">
                <a:latin typeface="Times New Roman"/>
                <a:ea typeface="Calibri"/>
                <a:cs typeface="Times New Roman"/>
              </a:rPr>
              <a:t>-психологиялық дайындық                                                                                                          -кіріспе сөз</a:t>
            </a:r>
            <a:r>
              <a:rPr lang="ru-RU" sz="2000" dirty="0">
                <a:latin typeface="Calibri"/>
                <a:ea typeface="Calibri"/>
                <a:cs typeface="Times New Roman"/>
              </a:rPr>
              <a:t/>
            </a:r>
            <a:br>
              <a:rPr lang="ru-RU" sz="2000" dirty="0">
                <a:latin typeface="Calibri"/>
                <a:ea typeface="Calibri"/>
                <a:cs typeface="Times New Roman"/>
              </a:rPr>
            </a:br>
            <a:r>
              <a:rPr lang="kk-KZ" sz="2000" dirty="0">
                <a:latin typeface="Times New Roman"/>
                <a:ea typeface="Calibri"/>
                <a:cs typeface="Times New Roman"/>
              </a:rPr>
              <a:t>1.Сүйенбай Аронұлының өмірі мен шығармашылығы туралы айту. М.Әуезовтің «Он тоғызыншы ғасырдағы Жетісу ақындарының алтын діңгегі» деуінде көп мағына бар...   Ақынның  «Жақсы мен жаман адамның қасиеттері» өлеңін оқи отырып,біз жігіт адамның бойындағы қасиеттердің қандай болатынын білеміз...</a:t>
            </a:r>
            <a:r>
              <a:rPr lang="ru-RU" sz="2000" dirty="0">
                <a:latin typeface="Calibri"/>
                <a:ea typeface="Calibri"/>
                <a:cs typeface="Times New Roman"/>
              </a:rPr>
              <a:t/>
            </a:r>
            <a:br>
              <a:rPr lang="ru-RU" sz="2000" dirty="0">
                <a:latin typeface="Calibri"/>
                <a:ea typeface="Calibri"/>
                <a:cs typeface="Times New Roman"/>
              </a:rPr>
            </a:br>
            <a:r>
              <a:rPr lang="kk-KZ" sz="2000" dirty="0">
                <a:latin typeface="Times New Roman"/>
                <a:ea typeface="Calibri"/>
                <a:cs typeface="Times New Roman"/>
              </a:rPr>
              <a:t>    Сүйенбай –әлемге әйгілі Жамбылдың ұстазы.Жамбыл Сүйенбайды «пірім деп атаған.</a:t>
            </a:r>
            <a:r>
              <a:rPr lang="ru-RU" sz="2000" dirty="0">
                <a:latin typeface="Calibri"/>
                <a:ea typeface="Calibri"/>
                <a:cs typeface="Times New Roman"/>
              </a:rPr>
              <a:t/>
            </a:r>
            <a:br>
              <a:rPr lang="ru-RU" sz="2000" dirty="0">
                <a:latin typeface="Calibri"/>
                <a:ea typeface="Calibri"/>
                <a:cs typeface="Times New Roman"/>
              </a:rPr>
            </a:br>
            <a:r>
              <a:rPr lang="kk-KZ" sz="2000" dirty="0">
                <a:latin typeface="Times New Roman"/>
                <a:ea typeface="Calibri"/>
                <a:cs typeface="Times New Roman"/>
              </a:rPr>
              <a:t>    Сүйенбай ақындар айтысының,батырлық эпостың тамаша жаршысы болған.Халықтың қамын көздеген Қарасай,Сұраншы,Саурық батырлар туралы дастандар шығарған.Ол қырғыз ақыны Қатаған ақынмен ,тезек төремен айтысқан</a:t>
            </a:r>
            <a:r>
              <a:rPr lang="kk-KZ" sz="3100" dirty="0">
                <a:latin typeface="Times New Roman"/>
                <a:ea typeface="Calibri"/>
                <a:cs typeface="Times New Roman"/>
              </a:rPr>
              <a:t>.</a:t>
            </a:r>
            <a:r>
              <a:rPr lang="ru-RU" sz="3100" dirty="0">
                <a:latin typeface="Calibri"/>
                <a:ea typeface="Calibri"/>
                <a:cs typeface="Times New Roman"/>
              </a:rPr>
              <a:t/>
            </a:r>
            <a:br>
              <a:rPr lang="ru-RU" sz="3100" dirty="0">
                <a:latin typeface="Calibri"/>
                <a:ea typeface="Calibri"/>
                <a:cs typeface="Times New Roman"/>
              </a:rPr>
            </a:br>
            <a:r>
              <a:rPr lang="kk-KZ" sz="3100" dirty="0">
                <a:latin typeface="Times New Roman"/>
                <a:ea typeface="Calibri"/>
                <a:cs typeface="Times New Roman"/>
              </a:rPr>
              <a:t>    </a:t>
            </a:r>
            <a:r>
              <a:rPr lang="kk-KZ" sz="2000" dirty="0">
                <a:latin typeface="Times New Roman"/>
                <a:ea typeface="Calibri"/>
                <a:cs typeface="Times New Roman"/>
              </a:rPr>
              <a:t>Бұл айтыстардан Сүйенбайдың тапқырлығы,турашылдығы,үстем тап озбырлығын сынаған қайсырлығы айқын көрінеді.</a:t>
            </a:r>
            <a:r>
              <a:rPr lang="ru-RU" sz="2000" dirty="0">
                <a:latin typeface="Calibri"/>
                <a:ea typeface="Calibri"/>
                <a:cs typeface="Times New Roman"/>
              </a:rPr>
              <a:t/>
            </a:r>
            <a:br>
              <a:rPr lang="ru-RU" sz="2000" dirty="0">
                <a:latin typeface="Calibri"/>
                <a:ea typeface="Calibri"/>
                <a:cs typeface="Times New Roman"/>
              </a:rPr>
            </a:br>
            <a:endParaRPr lang="ru-RU" sz="2000" dirty="0"/>
          </a:p>
        </p:txBody>
      </p:sp>
    </p:spTree>
    <p:extLst>
      <p:ext uri="{BB962C8B-B14F-4D97-AF65-F5344CB8AC3E}">
        <p14:creationId xmlns:p14="http://schemas.microsoft.com/office/powerpoint/2010/main" val="321777829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60000">
            <a:off x="1075192" y="621109"/>
            <a:ext cx="3063240" cy="719970"/>
          </a:xfrm>
        </p:spPr>
        <p:txBody>
          <a:bodyPr>
            <a:normAutofit fontScale="90000"/>
          </a:bodyPr>
          <a:lstStyle/>
          <a:p>
            <a:r>
              <a:rPr lang="ru-RU" sz="4000" b="1" dirty="0">
                <a:solidFill>
                  <a:srgbClr val="FF0000"/>
                </a:solidFill>
                <a:effectLst>
                  <a:outerShdw blurRad="53975" dist="22860" dir="5400000" algn="tl" rotWithShape="0">
                    <a:srgbClr val="000000">
                      <a:alpha val="55000"/>
                    </a:srgbClr>
                  </a:outerShdw>
                </a:effectLst>
                <a:latin typeface="Segoe Script" pitchFamily="34" charset="0"/>
                <a:cs typeface="Times New Roman" pitchFamily="18" charset="0"/>
              </a:rPr>
              <a:t>С.</a:t>
            </a:r>
            <a:r>
              <a:rPr lang="kk-KZ" sz="4000" b="1" dirty="0">
                <a:solidFill>
                  <a:srgbClr val="FF0000"/>
                </a:solidFill>
                <a:effectLst>
                  <a:outerShdw blurRad="53975" dist="22860" dir="5400000" algn="tl" rotWithShape="0">
                    <a:srgbClr val="000000">
                      <a:alpha val="55000"/>
                    </a:srgbClr>
                  </a:outerShdw>
                </a:effectLst>
                <a:latin typeface="Segoe Script" pitchFamily="34" charset="0"/>
                <a:cs typeface="Times New Roman" pitchFamily="18" charset="0"/>
              </a:rPr>
              <a:t>Арон</a:t>
            </a:r>
            <a:r>
              <a:rPr lang="kk-KZ" sz="4000" b="1" i="1" dirty="0">
                <a:solidFill>
                  <a:srgbClr val="FF0000"/>
                </a:solidFill>
                <a:effectLst>
                  <a:outerShdw blurRad="53975" dist="22860" dir="5400000" algn="tl" rotWithShape="0">
                    <a:srgbClr val="000000">
                      <a:alpha val="55000"/>
                    </a:srgbClr>
                  </a:outerShdw>
                </a:effectLst>
                <a:latin typeface="Segoe Script" pitchFamily="34" charset="0"/>
                <a:cs typeface="Times New Roman" pitchFamily="18" charset="0"/>
              </a:rPr>
              <a:t>ұ</a:t>
            </a:r>
            <a:r>
              <a:rPr lang="kk-KZ" sz="4000" b="1" dirty="0">
                <a:solidFill>
                  <a:srgbClr val="FF0000"/>
                </a:solidFill>
                <a:effectLst>
                  <a:outerShdw blurRad="53975" dist="22860" dir="5400000" algn="tl" rotWithShape="0">
                    <a:srgbClr val="000000">
                      <a:alpha val="55000"/>
                    </a:srgbClr>
                  </a:outerShdw>
                </a:effectLst>
                <a:latin typeface="Segoe Script" pitchFamily="34" charset="0"/>
                <a:cs typeface="Times New Roman" pitchFamily="18" charset="0"/>
              </a:rPr>
              <a:t>лы</a:t>
            </a:r>
            <a:endParaRPr lang="ru-RU" sz="4000" dirty="0">
              <a:solidFill>
                <a:srgbClr val="FF0000"/>
              </a:solidFill>
              <a:latin typeface="Segoe Script" pitchFamily="34" charset="0"/>
            </a:endParaRPr>
          </a:p>
        </p:txBody>
      </p:sp>
      <p:sp>
        <p:nvSpPr>
          <p:cNvPr id="3" name="Рисунок 2"/>
          <p:cNvSpPr>
            <a:spLocks noGrp="1"/>
          </p:cNvSpPr>
          <p:nvPr>
            <p:ph type="pic" idx="1"/>
          </p:nvPr>
        </p:nvSpPr>
        <p:spPr/>
      </p:sp>
      <p:sp>
        <p:nvSpPr>
          <p:cNvPr id="4" name="Текст 3"/>
          <p:cNvSpPr>
            <a:spLocks noGrp="1"/>
          </p:cNvSpPr>
          <p:nvPr>
            <p:ph type="body" sz="half" idx="2"/>
          </p:nvPr>
        </p:nvSpPr>
        <p:spPr>
          <a:xfrm rot="-60000">
            <a:off x="827244" y="1268521"/>
            <a:ext cx="3814587" cy="4825058"/>
          </a:xfrm>
        </p:spPr>
        <p:txBody>
          <a:bodyPr>
            <a:normAutofit lnSpcReduction="10000"/>
          </a:bodyPr>
          <a:lstStyle/>
          <a:p>
            <a:pPr>
              <a:lnSpc>
                <a:spcPct val="115000"/>
              </a:lnSpc>
              <a:spcAft>
                <a:spcPts val="1000"/>
              </a:spcAft>
            </a:pPr>
            <a:r>
              <a:rPr lang="ru-RU" sz="2000" b="1" dirty="0" err="1" smtClean="0">
                <a:solidFill>
                  <a:srgbClr val="002060"/>
                </a:solidFill>
                <a:latin typeface="Mistral" pitchFamily="66" charset="0"/>
                <a:ea typeface="Times New Roman"/>
                <a:cs typeface="Times New Roman"/>
              </a:rPr>
              <a:t>Арон</a:t>
            </a:r>
            <a:r>
              <a:rPr lang="ru-RU" sz="2000" b="1" i="1" dirty="0" err="1" smtClean="0">
                <a:solidFill>
                  <a:srgbClr val="002060"/>
                </a:solidFill>
                <a:latin typeface="Mistral" pitchFamily="66" charset="0"/>
                <a:ea typeface="Times New Roman"/>
                <a:cs typeface="Times New Roman"/>
              </a:rPr>
              <a:t>ұ</a:t>
            </a:r>
            <a:r>
              <a:rPr lang="ru-RU" sz="2000" b="1" dirty="0" err="1" smtClean="0">
                <a:solidFill>
                  <a:srgbClr val="002060"/>
                </a:solidFill>
                <a:latin typeface="Mistral" pitchFamily="66" charset="0"/>
                <a:ea typeface="Times New Roman"/>
                <a:cs typeface="Calibri"/>
              </a:rPr>
              <a:t>лы</a:t>
            </a:r>
            <a:r>
              <a:rPr lang="ru-RU" sz="2000" b="1" dirty="0" smtClean="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С</a:t>
            </a:r>
            <a:r>
              <a:rPr lang="ru-RU" sz="2000" b="1" i="1" dirty="0" err="1">
                <a:solidFill>
                  <a:srgbClr val="002060"/>
                </a:solidFill>
                <a:latin typeface="Mistral" pitchFamily="66" charset="0"/>
                <a:ea typeface="Times New Roman"/>
                <a:cs typeface="Times New Roman"/>
              </a:rPr>
              <a:t>ү</a:t>
            </a:r>
            <a:r>
              <a:rPr lang="ru-RU" sz="2000" b="1" dirty="0" err="1">
                <a:solidFill>
                  <a:srgbClr val="002060"/>
                </a:solidFill>
                <a:latin typeface="Mistral" pitchFamily="66" charset="0"/>
                <a:ea typeface="Times New Roman"/>
                <a:cs typeface="Calibri"/>
              </a:rPr>
              <a:t>йінбай</a:t>
            </a:r>
            <a:r>
              <a:rPr lang="ru-RU" sz="2000" b="1" dirty="0">
                <a:solidFill>
                  <a:srgbClr val="002060"/>
                </a:solidFill>
                <a:latin typeface="Mistral" pitchFamily="66" charset="0"/>
                <a:ea typeface="Times New Roman"/>
                <a:cs typeface="Calibri"/>
              </a:rPr>
              <a:t> (1815-1898) - </a:t>
            </a:r>
            <a:r>
              <a:rPr lang="ru-RU" sz="2000" b="1" i="1" dirty="0" err="1">
                <a:solidFill>
                  <a:srgbClr val="002060"/>
                </a:solidFill>
                <a:latin typeface="Mistral" pitchFamily="66" charset="0"/>
                <a:ea typeface="Times New Roman"/>
                <a:cs typeface="Times New Roman"/>
              </a:rPr>
              <a:t>қ</a:t>
            </a:r>
            <a:r>
              <a:rPr lang="ru-RU" sz="2000" b="1" dirty="0" err="1">
                <a:solidFill>
                  <a:srgbClr val="002060"/>
                </a:solidFill>
                <a:latin typeface="Mistral" pitchFamily="66" charset="0"/>
                <a:ea typeface="Times New Roman"/>
                <a:cs typeface="Calibri"/>
              </a:rPr>
              <a:t>аза</a:t>
            </a:r>
            <a:r>
              <a:rPr lang="ru-RU" sz="2000" b="1" i="1" dirty="0" err="1">
                <a:solidFill>
                  <a:srgbClr val="002060"/>
                </a:solidFill>
                <a:latin typeface="Mistral" pitchFamily="66" charset="0"/>
                <a:ea typeface="Times New Roman"/>
                <a:cs typeface="Times New Roman"/>
              </a:rPr>
              <a:t>қ</a:t>
            </a:r>
            <a:r>
              <a:rPr lang="ru-RU" sz="2000" b="1" dirty="0" err="1">
                <a:solidFill>
                  <a:srgbClr val="002060"/>
                </a:solidFill>
                <a:latin typeface="Mistral" pitchFamily="66" charset="0"/>
                <a:ea typeface="Times New Roman"/>
                <a:cs typeface="Calibri"/>
              </a:rPr>
              <a:t>ты</a:t>
            </a:r>
            <a:r>
              <a:rPr lang="ru-RU" sz="2000" b="1" i="1" dirty="0" err="1">
                <a:solidFill>
                  <a:srgbClr val="002060"/>
                </a:solidFill>
                <a:latin typeface="Mistral" pitchFamily="66" charset="0"/>
                <a:ea typeface="Times New Roman"/>
                <a:cs typeface="Times New Roman"/>
              </a:rPr>
              <a:t>ң</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Times New Roman"/>
              </a:rPr>
              <a:t>ә</a:t>
            </a:r>
            <a:r>
              <a:rPr lang="ru-RU" sz="2000" b="1" dirty="0" err="1">
                <a:solidFill>
                  <a:srgbClr val="002060"/>
                </a:solidFill>
                <a:latin typeface="Mistral" pitchFamily="66" charset="0"/>
                <a:ea typeface="Times New Roman"/>
                <a:cs typeface="Calibri"/>
              </a:rPr>
              <a:t>йгілі</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а</a:t>
            </a:r>
            <a:r>
              <a:rPr lang="ru-RU" sz="2000" b="1" i="1" dirty="0" err="1">
                <a:solidFill>
                  <a:srgbClr val="002060"/>
                </a:solidFill>
                <a:latin typeface="Mistral" pitchFamily="66" charset="0"/>
                <a:ea typeface="Times New Roman"/>
                <a:cs typeface="Times New Roman"/>
              </a:rPr>
              <a:t>қ</a:t>
            </a:r>
            <a:r>
              <a:rPr lang="ru-RU" sz="2000" b="1" dirty="0" err="1">
                <a:solidFill>
                  <a:srgbClr val="002060"/>
                </a:solidFill>
                <a:latin typeface="Mistral" pitchFamily="66" charset="0"/>
                <a:ea typeface="Times New Roman"/>
                <a:cs typeface="Calibri"/>
              </a:rPr>
              <a:t>ыны</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айтыс</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Times New Roman"/>
              </a:rPr>
              <a:t>ө</a:t>
            </a:r>
            <a:r>
              <a:rPr lang="ru-RU" sz="2000" b="1" dirty="0" err="1">
                <a:solidFill>
                  <a:srgbClr val="002060"/>
                </a:solidFill>
                <a:latin typeface="Mistral" pitchFamily="66" charset="0"/>
                <a:ea typeface="Times New Roman"/>
                <a:cs typeface="Calibri"/>
              </a:rPr>
              <a:t>неріні</a:t>
            </a:r>
            <a:r>
              <a:rPr lang="ru-RU" sz="2000" b="1" i="1" dirty="0" err="1">
                <a:solidFill>
                  <a:srgbClr val="002060"/>
                </a:solidFill>
                <a:latin typeface="Mistral" pitchFamily="66" charset="0"/>
                <a:ea typeface="Times New Roman"/>
                <a:cs typeface="Times New Roman"/>
              </a:rPr>
              <a:t>ң</a:t>
            </a:r>
            <a:r>
              <a:rPr lang="ru-RU" sz="2000" b="1" dirty="0">
                <a:solidFill>
                  <a:srgbClr val="002060"/>
                </a:solidFill>
                <a:latin typeface="Mistral" pitchFamily="66" charset="0"/>
                <a:ea typeface="Times New Roman"/>
                <a:cs typeface="Times New Roman"/>
              </a:rPr>
              <a:t> </a:t>
            </a:r>
            <a:r>
              <a:rPr lang="ru-RU" sz="2000" b="1" dirty="0" err="1">
                <a:solidFill>
                  <a:srgbClr val="002060"/>
                </a:solidFill>
                <a:latin typeface="Mistral" pitchFamily="66" charset="0"/>
                <a:ea typeface="Times New Roman"/>
                <a:cs typeface="Times New Roman"/>
              </a:rPr>
              <a:t>майталман</a:t>
            </a:r>
            <a:r>
              <a:rPr lang="ru-RU" sz="2000" b="1" dirty="0">
                <a:solidFill>
                  <a:srgbClr val="002060"/>
                </a:solidFill>
                <a:latin typeface="Mistral" pitchFamily="66" charset="0"/>
                <a:ea typeface="Times New Roman"/>
                <a:cs typeface="Times New Roman"/>
              </a:rPr>
              <a:t> </a:t>
            </a:r>
            <a:r>
              <a:rPr lang="ru-RU" sz="2000" b="1" dirty="0" err="1">
                <a:solidFill>
                  <a:srgbClr val="002060"/>
                </a:solidFill>
                <a:latin typeface="Mistral" pitchFamily="66" charset="0"/>
                <a:ea typeface="Times New Roman"/>
                <a:cs typeface="Times New Roman"/>
              </a:rPr>
              <a:t>ж</a:t>
            </a:r>
            <a:r>
              <a:rPr lang="ru-RU" sz="2000" b="1" i="1" dirty="0" err="1">
                <a:solidFill>
                  <a:srgbClr val="002060"/>
                </a:solidFill>
                <a:latin typeface="Mistral" pitchFamily="66" charset="0"/>
                <a:ea typeface="Times New Roman"/>
                <a:cs typeface="Times New Roman"/>
              </a:rPr>
              <a:t>ү</a:t>
            </a:r>
            <a:r>
              <a:rPr lang="ru-RU" sz="2000" b="1" dirty="0" err="1">
                <a:solidFill>
                  <a:srgbClr val="002060"/>
                </a:solidFill>
                <a:latin typeface="Mistral" pitchFamily="66" charset="0"/>
                <a:ea typeface="Times New Roman"/>
                <a:cs typeface="Calibri"/>
              </a:rPr>
              <a:t>йрігі</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Туып-</a:t>
            </a:r>
            <a:r>
              <a:rPr lang="ru-RU" sz="2000" b="1" dirty="0" err="1">
                <a:solidFill>
                  <a:srgbClr val="002060"/>
                </a:solidFill>
                <a:latin typeface="Mistral" pitchFamily="66" charset="0"/>
                <a:ea typeface="Times New Roman"/>
                <a:cs typeface="Times New Roman"/>
              </a:rPr>
              <a:t>ө</a:t>
            </a:r>
            <a:r>
              <a:rPr lang="ru-RU" sz="2000" b="1" dirty="0" err="1">
                <a:solidFill>
                  <a:srgbClr val="002060"/>
                </a:solidFill>
                <a:latin typeface="Mistral" pitchFamily="66" charset="0"/>
                <a:ea typeface="Times New Roman"/>
                <a:cs typeface="Calibri"/>
              </a:rPr>
              <a:t>скен</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жері</a:t>
            </a:r>
            <a:r>
              <a:rPr lang="ru-RU" sz="2000" b="1" dirty="0">
                <a:solidFill>
                  <a:srgbClr val="002060"/>
                </a:solidFill>
                <a:latin typeface="Mistral" pitchFamily="66" charset="0"/>
                <a:ea typeface="Times New Roman"/>
                <a:cs typeface="Calibri"/>
              </a:rPr>
              <a:t> Алматы </a:t>
            </a:r>
            <a:r>
              <a:rPr lang="ru-RU" sz="2000" b="1" dirty="0" err="1">
                <a:solidFill>
                  <a:srgbClr val="002060"/>
                </a:solidFill>
                <a:latin typeface="Mistral" pitchFamily="66" charset="0"/>
                <a:ea typeface="Times New Roman"/>
                <a:cs typeface="Calibri"/>
              </a:rPr>
              <a:t>ма</a:t>
            </a:r>
            <a:r>
              <a:rPr lang="ru-RU" sz="2000" b="1" i="1" dirty="0" err="1">
                <a:solidFill>
                  <a:srgbClr val="002060"/>
                </a:solidFill>
                <a:latin typeface="Mistral" pitchFamily="66" charset="0"/>
                <a:ea typeface="Times New Roman"/>
                <a:cs typeface="Times New Roman"/>
              </a:rPr>
              <a:t>ң</a:t>
            </a:r>
            <a:r>
              <a:rPr lang="ru-RU" sz="2000" b="1" dirty="0" err="1">
                <a:solidFill>
                  <a:srgbClr val="002060"/>
                </a:solidFill>
                <a:latin typeface="Mistral" pitchFamily="66" charset="0"/>
                <a:ea typeface="Times New Roman"/>
                <a:cs typeface="Calibri"/>
              </a:rPr>
              <a:t>ы</a:t>
            </a:r>
            <a:r>
              <a:rPr lang="ru-RU" sz="2000" b="1" dirty="0">
                <a:solidFill>
                  <a:srgbClr val="002060"/>
                </a:solidFill>
                <a:latin typeface="Mistral" pitchFamily="66" charset="0"/>
                <a:ea typeface="Times New Roman"/>
                <a:cs typeface="Calibri"/>
              </a:rPr>
              <a:t>, Жамбыл </a:t>
            </a:r>
            <a:r>
              <a:rPr lang="ru-RU" sz="2000" b="1" dirty="0" err="1">
                <a:solidFill>
                  <a:srgbClr val="002060"/>
                </a:solidFill>
                <a:latin typeface="Mistral" pitchFamily="66" charset="0"/>
                <a:ea typeface="Times New Roman"/>
                <a:cs typeface="Calibri"/>
              </a:rPr>
              <a:t>ауданына</a:t>
            </a:r>
            <a:r>
              <a:rPr lang="ru-RU" sz="2000" b="1" dirty="0">
                <a:solidFill>
                  <a:srgbClr val="002060"/>
                </a:solidFill>
                <a:latin typeface="Mistral" pitchFamily="66" charset="0"/>
                <a:ea typeface="Times New Roman"/>
                <a:cs typeface="Calibri"/>
              </a:rPr>
              <a:t> </a:t>
            </a:r>
            <a:r>
              <a:rPr lang="ru-RU" sz="2000" b="1" i="1" dirty="0" err="1">
                <a:solidFill>
                  <a:srgbClr val="002060"/>
                </a:solidFill>
                <a:latin typeface="Mistral" pitchFamily="66" charset="0"/>
                <a:ea typeface="Times New Roman"/>
                <a:cs typeface="Times New Roman"/>
              </a:rPr>
              <a:t>қ</a:t>
            </a:r>
            <a:r>
              <a:rPr lang="ru-RU" sz="2000" b="1" dirty="0" err="1">
                <a:solidFill>
                  <a:srgbClr val="002060"/>
                </a:solidFill>
                <a:latin typeface="Mistral" pitchFamily="66" charset="0"/>
                <a:ea typeface="Times New Roman"/>
                <a:cs typeface="Calibri"/>
              </a:rPr>
              <a:t>арасты</a:t>
            </a:r>
            <a:r>
              <a:rPr lang="ru-RU" sz="2000" b="1" dirty="0">
                <a:solidFill>
                  <a:srgbClr val="002060"/>
                </a:solidFill>
                <a:latin typeface="Mistral" pitchFamily="66" charset="0"/>
                <a:ea typeface="Times New Roman"/>
                <a:cs typeface="Times New Roman"/>
              </a:rPr>
              <a:t> </a:t>
            </a:r>
            <a:r>
              <a:rPr lang="ru-RU" sz="2000" b="1" i="1" dirty="0" err="1">
                <a:solidFill>
                  <a:srgbClr val="002060"/>
                </a:solidFill>
                <a:latin typeface="Mistral" pitchFamily="66" charset="0"/>
                <a:ea typeface="Times New Roman"/>
                <a:cs typeface="Times New Roman"/>
              </a:rPr>
              <a:t>Қ</a:t>
            </a:r>
            <a:r>
              <a:rPr lang="ru-RU" sz="2000" b="1" dirty="0" err="1">
                <a:solidFill>
                  <a:srgbClr val="002060"/>
                </a:solidFill>
                <a:latin typeface="Mistral" pitchFamily="66" charset="0"/>
                <a:ea typeface="Times New Roman"/>
                <a:cs typeface="Calibri"/>
              </a:rPr>
              <a:t>ара</a:t>
            </a:r>
            <a:r>
              <a:rPr lang="ru-RU" sz="2000" b="1" i="1" dirty="0" err="1">
                <a:solidFill>
                  <a:srgbClr val="002060"/>
                </a:solidFill>
                <a:latin typeface="Mistral" pitchFamily="66" charset="0"/>
                <a:ea typeface="Times New Roman"/>
                <a:cs typeface="Times New Roman"/>
              </a:rPr>
              <a:t>қ</a:t>
            </a:r>
            <a:r>
              <a:rPr lang="ru-RU" sz="2000" b="1" dirty="0" err="1">
                <a:solidFill>
                  <a:srgbClr val="002060"/>
                </a:solidFill>
                <a:latin typeface="Mistral" pitchFamily="66" charset="0"/>
                <a:ea typeface="Times New Roman"/>
                <a:cs typeface="Calibri"/>
              </a:rPr>
              <a:t>ыста</a:t>
            </a:r>
            <a:r>
              <a:rPr lang="ru-RU" sz="2000" b="1" i="1" dirty="0" err="1">
                <a:solidFill>
                  <a:srgbClr val="002060"/>
                </a:solidFill>
                <a:latin typeface="Mistral" pitchFamily="66" charset="0"/>
                <a:ea typeface="Times New Roman"/>
                <a:cs typeface="Times New Roman"/>
              </a:rPr>
              <a:t>қ</a:t>
            </a:r>
            <a:r>
              <a:rPr lang="ru-RU" sz="2000" b="1" dirty="0">
                <a:solidFill>
                  <a:srgbClr val="002060"/>
                </a:solidFill>
                <a:latin typeface="Mistral" pitchFamily="66" charset="0"/>
                <a:ea typeface="Times New Roman"/>
                <a:cs typeface="Times New Roman"/>
              </a:rPr>
              <a:t> </a:t>
            </a:r>
            <a:r>
              <a:rPr lang="ru-RU" sz="2000" b="1" dirty="0" err="1">
                <a:solidFill>
                  <a:srgbClr val="002060"/>
                </a:solidFill>
                <a:latin typeface="Mistral" pitchFamily="66" charset="0"/>
                <a:ea typeface="Times New Roman"/>
                <a:cs typeface="Times New Roman"/>
              </a:rPr>
              <a:t>елді</a:t>
            </a:r>
            <a:r>
              <a:rPr lang="ru-RU" sz="2000" b="1" dirty="0">
                <a:solidFill>
                  <a:srgbClr val="002060"/>
                </a:solidFill>
                <a:latin typeface="Mistral" pitchFamily="66" charset="0"/>
                <a:ea typeface="Times New Roman"/>
                <a:cs typeface="Times New Roman"/>
              </a:rPr>
              <a:t> </a:t>
            </a:r>
            <a:r>
              <a:rPr lang="ru-RU" sz="2000" b="1" dirty="0" err="1">
                <a:solidFill>
                  <a:srgbClr val="002060"/>
                </a:solidFill>
                <a:latin typeface="Mistral" pitchFamily="66" charset="0"/>
                <a:ea typeface="Times New Roman"/>
                <a:cs typeface="Times New Roman"/>
              </a:rPr>
              <a:t>мекені</a:t>
            </a:r>
            <a:r>
              <a:rPr lang="ru-RU" sz="2000" b="1" dirty="0">
                <a:solidFill>
                  <a:srgbClr val="002060"/>
                </a:solidFill>
                <a:latin typeface="Mistral" pitchFamily="66" charset="0"/>
                <a:ea typeface="Times New Roman"/>
                <a:cs typeface="Times New Roman"/>
              </a:rPr>
              <a:t>. Осы </a:t>
            </a:r>
            <a:r>
              <a:rPr lang="ru-RU" sz="2000" b="1" i="1" dirty="0" err="1">
                <a:solidFill>
                  <a:srgbClr val="002060"/>
                </a:solidFill>
                <a:latin typeface="Mistral" pitchFamily="66" charset="0"/>
                <a:ea typeface="Times New Roman"/>
                <a:cs typeface="Times New Roman"/>
              </a:rPr>
              <a:t>өң</a:t>
            </a:r>
            <a:r>
              <a:rPr lang="ru-RU" sz="2000" b="1" dirty="0" err="1">
                <a:solidFill>
                  <a:srgbClr val="002060"/>
                </a:solidFill>
                <a:latin typeface="Mistral" pitchFamily="66" charset="0"/>
                <a:ea typeface="Times New Roman"/>
                <a:cs typeface="Calibri"/>
              </a:rPr>
              <a:t>ірден</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топыра</a:t>
            </a:r>
            <a:r>
              <a:rPr lang="ru-RU" sz="2000" b="1" dirty="0" err="1">
                <a:solidFill>
                  <a:srgbClr val="002060"/>
                </a:solidFill>
                <a:latin typeface="Mistral" pitchFamily="66" charset="0"/>
                <a:ea typeface="Times New Roman"/>
                <a:cs typeface="Times New Roman"/>
              </a:rPr>
              <a:t>қ</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б</a:t>
            </a:r>
            <a:r>
              <a:rPr lang="ru-RU" sz="2000" b="1" i="1" dirty="0" err="1">
                <a:solidFill>
                  <a:srgbClr val="002060"/>
                </a:solidFill>
                <a:latin typeface="Mistral" pitchFamily="66" charset="0"/>
                <a:ea typeface="Times New Roman"/>
                <a:cs typeface="Times New Roman"/>
              </a:rPr>
              <a:t>ұ</a:t>
            </a:r>
            <a:r>
              <a:rPr lang="ru-RU" sz="2000" b="1" dirty="0" err="1">
                <a:solidFill>
                  <a:srgbClr val="002060"/>
                </a:solidFill>
                <a:latin typeface="Mistral" pitchFamily="66" charset="0"/>
                <a:ea typeface="Times New Roman"/>
                <a:cs typeface="Calibri"/>
              </a:rPr>
              <a:t>йыр</a:t>
            </a:r>
            <a:r>
              <a:rPr lang="ru-RU" sz="2000" b="1" i="1" dirty="0" err="1">
                <a:solidFill>
                  <a:srgbClr val="002060"/>
                </a:solidFill>
                <a:latin typeface="Mistral" pitchFamily="66" charset="0"/>
                <a:ea typeface="Times New Roman"/>
                <a:cs typeface="Times New Roman"/>
              </a:rPr>
              <a:t>ғ</a:t>
            </a:r>
            <a:r>
              <a:rPr lang="ru-RU" sz="2000" b="1" dirty="0" err="1">
                <a:solidFill>
                  <a:srgbClr val="002060"/>
                </a:solidFill>
                <a:latin typeface="Mistral" pitchFamily="66" charset="0"/>
                <a:ea typeface="Times New Roman"/>
                <a:cs typeface="Calibri"/>
              </a:rPr>
              <a:t>ан</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Шы</a:t>
            </a:r>
            <a:r>
              <a:rPr lang="ru-RU" sz="2000" b="1" i="1" dirty="0" err="1">
                <a:solidFill>
                  <a:srgbClr val="002060"/>
                </a:solidFill>
                <a:latin typeface="Mistral" pitchFamily="66" charset="0"/>
                <a:ea typeface="Times New Roman"/>
                <a:cs typeface="Times New Roman"/>
              </a:rPr>
              <a:t>ққ</a:t>
            </a:r>
            <a:r>
              <a:rPr lang="ru-RU" sz="2000" b="1" dirty="0" err="1">
                <a:solidFill>
                  <a:srgbClr val="002060"/>
                </a:solidFill>
                <a:latin typeface="Mistral" pitchFamily="66" charset="0"/>
                <a:ea typeface="Times New Roman"/>
                <a:cs typeface="Calibri"/>
              </a:rPr>
              <a:t>ан</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тегі</a:t>
            </a:r>
            <a:r>
              <a:rPr lang="ru-RU" sz="2000" b="1" dirty="0">
                <a:solidFill>
                  <a:srgbClr val="002060"/>
                </a:solidFill>
                <a:latin typeface="Mistral" pitchFamily="66" charset="0"/>
                <a:ea typeface="Times New Roman"/>
                <a:cs typeface="Calibri"/>
              </a:rPr>
              <a:t> - </a:t>
            </a:r>
            <a:r>
              <a:rPr lang="ru-RU" sz="2000" b="1" i="1" dirty="0" err="1">
                <a:solidFill>
                  <a:srgbClr val="002060"/>
                </a:solidFill>
                <a:latin typeface="Mistral" pitchFamily="66" charset="0"/>
                <a:ea typeface="Times New Roman"/>
                <a:cs typeface="Times New Roman"/>
              </a:rPr>
              <a:t>Ұ</a:t>
            </a:r>
            <a:r>
              <a:rPr lang="ru-RU" sz="2000" b="1" dirty="0" err="1">
                <a:solidFill>
                  <a:srgbClr val="002060"/>
                </a:solidFill>
                <a:latin typeface="Mistral" pitchFamily="66" charset="0"/>
                <a:ea typeface="Times New Roman"/>
                <a:cs typeface="Calibri"/>
              </a:rPr>
              <a:t>лы</a:t>
            </a:r>
            <a:r>
              <a:rPr lang="ru-RU" sz="2000" b="1" dirty="0">
                <a:solidFill>
                  <a:srgbClr val="002060"/>
                </a:solidFill>
                <a:latin typeface="Mistral" pitchFamily="66" charset="0"/>
                <a:ea typeface="Times New Roman"/>
                <a:cs typeface="Times New Roman"/>
              </a:rPr>
              <a:t> </a:t>
            </a:r>
            <a:r>
              <a:rPr lang="ru-RU" sz="2000" b="1" dirty="0" err="1">
                <a:solidFill>
                  <a:srgbClr val="002060"/>
                </a:solidFill>
                <a:latin typeface="Mistral" pitchFamily="66" charset="0"/>
                <a:ea typeface="Times New Roman"/>
                <a:cs typeface="Times New Roman"/>
              </a:rPr>
              <a:t>ж</a:t>
            </a:r>
            <a:r>
              <a:rPr lang="ru-RU" sz="2000" b="1" i="1" dirty="0" err="1">
                <a:solidFill>
                  <a:srgbClr val="002060"/>
                </a:solidFill>
                <a:latin typeface="Mistral" pitchFamily="66" charset="0"/>
                <a:ea typeface="Times New Roman"/>
                <a:cs typeface="Times New Roman"/>
              </a:rPr>
              <a:t>ү</a:t>
            </a:r>
            <a:r>
              <a:rPr lang="ru-RU" sz="2000" b="1" dirty="0" err="1">
                <a:solidFill>
                  <a:srgbClr val="002060"/>
                </a:solidFill>
                <a:latin typeface="Mistral" pitchFamily="66" charset="0"/>
                <a:ea typeface="Times New Roman"/>
                <a:cs typeface="Calibri"/>
              </a:rPr>
              <a:t>з</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Шапы</a:t>
            </a:r>
            <a:r>
              <a:rPr lang="ru-RU" sz="2000" b="1" dirty="0" err="1">
                <a:solidFill>
                  <a:srgbClr val="002060"/>
                </a:solidFill>
                <a:latin typeface="Mistral" pitchFamily="66" charset="0"/>
                <a:ea typeface="Times New Roman"/>
                <a:cs typeface="Times New Roman"/>
              </a:rPr>
              <a:t>рашты</a:t>
            </a:r>
            <a:r>
              <a:rPr lang="ru-RU" sz="2000" b="1" dirty="0">
                <a:solidFill>
                  <a:srgbClr val="002060"/>
                </a:solidFill>
                <a:latin typeface="Mistral" pitchFamily="66" charset="0"/>
                <a:ea typeface="Times New Roman"/>
                <a:cs typeface="Times New Roman"/>
              </a:rPr>
              <a:t> </a:t>
            </a:r>
            <a:r>
              <a:rPr lang="ru-RU" sz="2000" b="1" dirty="0" err="1">
                <a:solidFill>
                  <a:srgbClr val="002060"/>
                </a:solidFill>
                <a:latin typeface="Mistral" pitchFamily="66" charset="0"/>
                <a:ea typeface="Times New Roman"/>
                <a:cs typeface="Times New Roman"/>
              </a:rPr>
              <a:t>тайпасыны</a:t>
            </a:r>
            <a:r>
              <a:rPr lang="ru-RU" sz="2000" b="1" i="1" dirty="0" err="1">
                <a:solidFill>
                  <a:srgbClr val="002060"/>
                </a:solidFill>
                <a:latin typeface="Mistral" pitchFamily="66" charset="0"/>
                <a:ea typeface="Times New Roman"/>
                <a:cs typeface="Times New Roman"/>
              </a:rPr>
              <a:t>ң</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ішіндегі</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Екей</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руы</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Шежіре</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дерегі</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бойынша</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ар</a:t>
            </a:r>
            <a:r>
              <a:rPr lang="ru-RU" sz="2000" b="1" i="1" dirty="0" err="1">
                <a:solidFill>
                  <a:srgbClr val="002060"/>
                </a:solidFill>
                <a:latin typeface="Mistral" pitchFamily="66" charset="0"/>
                <a:ea typeface="Times New Roman"/>
                <a:cs typeface="Times New Roman"/>
              </a:rPr>
              <a:t>ғ</a:t>
            </a:r>
            <a:r>
              <a:rPr lang="ru-RU" sz="2000" b="1" dirty="0" err="1">
                <a:solidFill>
                  <a:srgbClr val="002060"/>
                </a:solidFill>
                <a:latin typeface="Mistral" pitchFamily="66" charset="0"/>
                <a:ea typeface="Times New Roman"/>
                <a:cs typeface="Calibri"/>
              </a:rPr>
              <a:t>ы</a:t>
            </a:r>
            <a:r>
              <a:rPr lang="ru-RU" sz="2000" b="1" dirty="0">
                <a:solidFill>
                  <a:srgbClr val="002060"/>
                </a:solidFill>
                <a:latin typeface="Mistral" pitchFamily="66" charset="0"/>
                <a:ea typeface="Times New Roman"/>
                <a:cs typeface="Times New Roman"/>
              </a:rPr>
              <a:t> </a:t>
            </a:r>
            <a:r>
              <a:rPr lang="ru-RU" sz="2000" b="1" dirty="0" err="1">
                <a:solidFill>
                  <a:srgbClr val="002060"/>
                </a:solidFill>
                <a:latin typeface="Mistral" pitchFamily="66" charset="0"/>
                <a:ea typeface="Times New Roman"/>
                <a:cs typeface="Times New Roman"/>
              </a:rPr>
              <a:t>атасы</a:t>
            </a:r>
            <a:r>
              <a:rPr lang="ru-RU" sz="2000" b="1" dirty="0">
                <a:solidFill>
                  <a:srgbClr val="002060"/>
                </a:solidFill>
                <a:latin typeface="Mistral" pitchFamily="66" charset="0"/>
                <a:ea typeface="Times New Roman"/>
                <a:cs typeface="Times New Roman"/>
              </a:rPr>
              <a:t> </a:t>
            </a:r>
            <a:r>
              <a:rPr lang="ru-RU" sz="2000" b="1" dirty="0" err="1">
                <a:solidFill>
                  <a:srgbClr val="002060"/>
                </a:solidFill>
                <a:latin typeface="Mistral" pitchFamily="66" charset="0"/>
                <a:ea typeface="Times New Roman"/>
                <a:cs typeface="Times New Roman"/>
              </a:rPr>
              <a:t>К</a:t>
            </a:r>
            <a:r>
              <a:rPr lang="ru-RU" sz="2000" b="1" i="1" dirty="0" err="1">
                <a:solidFill>
                  <a:srgbClr val="002060"/>
                </a:solidFill>
                <a:latin typeface="Mistral" pitchFamily="66" charset="0"/>
                <a:ea typeface="Times New Roman"/>
                <a:cs typeface="Times New Roman"/>
              </a:rPr>
              <a:t>ү</a:t>
            </a:r>
            <a:r>
              <a:rPr lang="ru-RU" sz="2000" b="1" dirty="0" err="1">
                <a:solidFill>
                  <a:srgbClr val="002060"/>
                </a:solidFill>
                <a:latin typeface="Mistral" pitchFamily="66" charset="0"/>
                <a:ea typeface="Times New Roman"/>
                <a:cs typeface="Calibri"/>
              </a:rPr>
              <a:t>сеп</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д</a:t>
            </a:r>
            <a:r>
              <a:rPr lang="ru-RU" sz="2000" b="1" dirty="0" err="1">
                <a:solidFill>
                  <a:srgbClr val="002060"/>
                </a:solidFill>
                <a:latin typeface="Mistral" pitchFamily="66" charset="0"/>
                <a:ea typeface="Times New Roman"/>
                <a:cs typeface="Times New Roman"/>
              </a:rPr>
              <a:t>ә</a:t>
            </a:r>
            <a:r>
              <a:rPr lang="ru-RU" sz="2000" b="1" dirty="0" err="1">
                <a:solidFill>
                  <a:srgbClr val="002060"/>
                </a:solidFill>
                <a:latin typeface="Mistral" pitchFamily="66" charset="0"/>
                <a:ea typeface="Times New Roman"/>
                <a:cs typeface="Calibri"/>
              </a:rPr>
              <a:t>улескер</a:t>
            </a:r>
            <a:r>
              <a:rPr lang="ru-RU" sz="2000" b="1" dirty="0">
                <a:solidFill>
                  <a:srgbClr val="002060"/>
                </a:solidFill>
                <a:latin typeface="Mistral" pitchFamily="66" charset="0"/>
                <a:ea typeface="Times New Roman"/>
                <a:cs typeface="Calibri"/>
              </a:rPr>
              <a:t> </a:t>
            </a:r>
            <a:r>
              <a:rPr lang="ru-RU" sz="2000" b="1" i="1" dirty="0" err="1">
                <a:solidFill>
                  <a:srgbClr val="002060"/>
                </a:solidFill>
                <a:latin typeface="Mistral" pitchFamily="66" charset="0"/>
                <a:ea typeface="Times New Roman"/>
                <a:cs typeface="Times New Roman"/>
              </a:rPr>
              <a:t>қ</a:t>
            </a:r>
            <a:r>
              <a:rPr lang="ru-RU" sz="2000" b="1" dirty="0" err="1">
                <a:solidFill>
                  <a:srgbClr val="002060"/>
                </a:solidFill>
                <a:latin typeface="Mistral" pitchFamily="66" charset="0"/>
                <a:ea typeface="Times New Roman"/>
                <a:cs typeface="Calibri"/>
              </a:rPr>
              <a:t>обызшы</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бол</a:t>
            </a:r>
            <a:r>
              <a:rPr lang="ru-RU" sz="2000" b="1" dirty="0" err="1">
                <a:solidFill>
                  <a:srgbClr val="002060"/>
                </a:solidFill>
                <a:latin typeface="Mistral" pitchFamily="66" charset="0"/>
                <a:ea typeface="Times New Roman"/>
                <a:cs typeface="Times New Roman"/>
              </a:rPr>
              <a:t>ғ</a:t>
            </a:r>
            <a:r>
              <a:rPr lang="ru-RU" sz="2000" b="1" dirty="0" err="1">
                <a:solidFill>
                  <a:srgbClr val="002060"/>
                </a:solidFill>
                <a:latin typeface="Mistral" pitchFamily="66" charset="0"/>
                <a:ea typeface="Times New Roman"/>
                <a:cs typeface="Calibri"/>
              </a:rPr>
              <a:t>ан</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К</a:t>
            </a:r>
            <a:r>
              <a:rPr lang="ru-RU" sz="2000" b="1" i="1" dirty="0" err="1">
                <a:solidFill>
                  <a:srgbClr val="002060"/>
                </a:solidFill>
                <a:latin typeface="Mistral" pitchFamily="66" charset="0"/>
                <a:ea typeface="Times New Roman"/>
                <a:cs typeface="Times New Roman"/>
              </a:rPr>
              <a:t>ү</a:t>
            </a:r>
            <a:r>
              <a:rPr lang="ru-RU" sz="2000" b="1" dirty="0" err="1">
                <a:solidFill>
                  <a:srgbClr val="002060"/>
                </a:solidFill>
                <a:latin typeface="Mistral" pitchFamily="66" charset="0"/>
                <a:ea typeface="Times New Roman"/>
                <a:cs typeface="Calibri"/>
              </a:rPr>
              <a:t>септен</a:t>
            </a:r>
            <a:r>
              <a:rPr lang="ru-RU" sz="2000" b="1" dirty="0">
                <a:solidFill>
                  <a:srgbClr val="002060"/>
                </a:solidFill>
                <a:latin typeface="Mistral" pitchFamily="66" charset="0"/>
                <a:ea typeface="Times New Roman"/>
                <a:cs typeface="Calibri"/>
              </a:rPr>
              <a:t> — Арон, </a:t>
            </a:r>
            <a:r>
              <a:rPr lang="ru-RU" sz="2000" b="1" dirty="0" err="1">
                <a:solidFill>
                  <a:srgbClr val="002060"/>
                </a:solidFill>
                <a:latin typeface="Mistral" pitchFamily="66" charset="0"/>
                <a:ea typeface="Times New Roman"/>
                <a:cs typeface="Calibri"/>
              </a:rPr>
              <a:t>одан</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С</a:t>
            </a:r>
            <a:r>
              <a:rPr lang="ru-RU" sz="2000" b="1" dirty="0" err="1">
                <a:solidFill>
                  <a:srgbClr val="002060"/>
                </a:solidFill>
                <a:latin typeface="Mistral" pitchFamily="66" charset="0"/>
                <a:ea typeface="Times New Roman"/>
                <a:cs typeface="Times New Roman"/>
              </a:rPr>
              <a:t>ү</a:t>
            </a:r>
            <a:r>
              <a:rPr lang="ru-RU" sz="2000" b="1" dirty="0" err="1">
                <a:solidFill>
                  <a:srgbClr val="002060"/>
                </a:solidFill>
                <a:latin typeface="Mistral" pitchFamily="66" charset="0"/>
                <a:ea typeface="Times New Roman"/>
                <a:cs typeface="Calibri"/>
              </a:rPr>
              <a:t>йінбай</a:t>
            </a:r>
            <a:r>
              <a:rPr lang="ru-RU" sz="2000" b="1" dirty="0">
                <a:solidFill>
                  <a:srgbClr val="002060"/>
                </a:solidFill>
                <a:latin typeface="Mistral" pitchFamily="66" charset="0"/>
                <a:ea typeface="Times New Roman"/>
                <a:cs typeface="Times New Roman"/>
              </a:rPr>
              <a:t> </a:t>
            </a:r>
            <a:r>
              <a:rPr lang="ru-RU" sz="2000" b="1" dirty="0" err="1">
                <a:solidFill>
                  <a:srgbClr val="002060"/>
                </a:solidFill>
                <a:latin typeface="Mistral" pitchFamily="66" charset="0"/>
                <a:ea typeface="Times New Roman"/>
                <a:cs typeface="Times New Roman"/>
              </a:rPr>
              <a:t>ту</a:t>
            </a:r>
            <a:r>
              <a:rPr lang="ru-RU" sz="2000" b="1" i="1" dirty="0" err="1">
                <a:solidFill>
                  <a:srgbClr val="002060"/>
                </a:solidFill>
                <a:latin typeface="Mistral" pitchFamily="66" charset="0"/>
                <a:ea typeface="Times New Roman"/>
                <a:cs typeface="Times New Roman"/>
              </a:rPr>
              <a:t>ғ</a:t>
            </a:r>
            <a:r>
              <a:rPr lang="ru-RU" sz="2000" b="1" dirty="0" err="1">
                <a:solidFill>
                  <a:srgbClr val="002060"/>
                </a:solidFill>
                <a:latin typeface="Mistral" pitchFamily="66" charset="0"/>
                <a:ea typeface="Times New Roman"/>
                <a:cs typeface="Calibri"/>
              </a:rPr>
              <a:t>ан</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С</a:t>
            </a:r>
            <a:r>
              <a:rPr lang="ru-RU" sz="2000" b="1" i="1" dirty="0" err="1">
                <a:solidFill>
                  <a:srgbClr val="002060"/>
                </a:solidFill>
                <a:latin typeface="Mistral" pitchFamily="66" charset="0"/>
                <a:ea typeface="Times New Roman"/>
                <a:cs typeface="Times New Roman"/>
              </a:rPr>
              <a:t>ү</a:t>
            </a:r>
            <a:r>
              <a:rPr lang="ru-RU" sz="2000" b="1" dirty="0" err="1">
                <a:solidFill>
                  <a:srgbClr val="002060"/>
                </a:solidFill>
                <a:latin typeface="Mistral" pitchFamily="66" charset="0"/>
                <a:ea typeface="Times New Roman"/>
                <a:cs typeface="Calibri"/>
              </a:rPr>
              <a:t>йінбайдан</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ту</a:t>
            </a:r>
            <a:r>
              <a:rPr lang="ru-RU" sz="2000" b="1" i="1" dirty="0" err="1">
                <a:solidFill>
                  <a:srgbClr val="002060"/>
                </a:solidFill>
                <a:latin typeface="Mistral" pitchFamily="66" charset="0"/>
                <a:ea typeface="Times New Roman"/>
                <a:cs typeface="Times New Roman"/>
              </a:rPr>
              <a:t>ғ</a:t>
            </a:r>
            <a:r>
              <a:rPr lang="ru-RU" sz="2000" b="1" dirty="0" err="1">
                <a:solidFill>
                  <a:srgbClr val="002060"/>
                </a:solidFill>
                <a:latin typeface="Mistral" pitchFamily="66" charset="0"/>
                <a:ea typeface="Times New Roman"/>
                <a:cs typeface="Calibri"/>
              </a:rPr>
              <a:t>ан</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Малыбай</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Ба</a:t>
            </a:r>
            <a:r>
              <a:rPr lang="ru-RU" sz="2000" b="1" i="1" dirty="0" err="1">
                <a:solidFill>
                  <a:srgbClr val="002060"/>
                </a:solidFill>
                <a:latin typeface="Mistral" pitchFamily="66" charset="0"/>
                <a:ea typeface="Times New Roman"/>
                <a:cs typeface="Times New Roman"/>
              </a:rPr>
              <a:t>ғ</a:t>
            </a:r>
            <a:r>
              <a:rPr lang="ru-RU" sz="2000" b="1" dirty="0" err="1">
                <a:solidFill>
                  <a:srgbClr val="002060"/>
                </a:solidFill>
                <a:latin typeface="Mistral" pitchFamily="66" charset="0"/>
                <a:ea typeface="Times New Roman"/>
                <a:cs typeface="Calibri"/>
              </a:rPr>
              <a:t>ыжан</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Жетібай</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есімді</a:t>
            </a:r>
            <a:r>
              <a:rPr lang="ru-RU" sz="2000" b="1" dirty="0">
                <a:solidFill>
                  <a:srgbClr val="002060"/>
                </a:solidFill>
                <a:latin typeface="Mistral" pitchFamily="66" charset="0"/>
                <a:ea typeface="Times New Roman"/>
                <a:cs typeface="Calibri"/>
              </a:rPr>
              <a:t> </a:t>
            </a:r>
            <a:r>
              <a:rPr lang="ru-RU" sz="2000" b="1" dirty="0" err="1">
                <a:solidFill>
                  <a:srgbClr val="002060"/>
                </a:solidFill>
                <a:latin typeface="Mistral" pitchFamily="66" charset="0"/>
                <a:ea typeface="Times New Roman"/>
                <a:cs typeface="Calibri"/>
              </a:rPr>
              <a:t>балаларыны</a:t>
            </a:r>
            <a:r>
              <a:rPr lang="ru-RU" sz="2000" b="1" i="1" dirty="0" err="1">
                <a:solidFill>
                  <a:srgbClr val="002060"/>
                </a:solidFill>
                <a:latin typeface="Mistral" pitchFamily="66" charset="0"/>
                <a:ea typeface="Times New Roman"/>
                <a:cs typeface="Times New Roman"/>
              </a:rPr>
              <a:t>ң</a:t>
            </a:r>
            <a:r>
              <a:rPr lang="ru-RU" sz="2000" b="1" dirty="0">
                <a:solidFill>
                  <a:srgbClr val="002060"/>
                </a:solidFill>
                <a:latin typeface="Mistral" pitchFamily="66" charset="0"/>
                <a:ea typeface="Times New Roman"/>
                <a:cs typeface="Times New Roman"/>
              </a:rPr>
              <a:t> </a:t>
            </a:r>
            <a:r>
              <a:rPr lang="ru-RU" sz="2000" b="1" i="1" dirty="0" err="1">
                <a:solidFill>
                  <a:srgbClr val="002060"/>
                </a:solidFill>
                <a:latin typeface="Mistral" pitchFamily="66" charset="0"/>
                <a:ea typeface="Times New Roman"/>
                <a:cs typeface="Times New Roman"/>
              </a:rPr>
              <a:t>ұ</a:t>
            </a:r>
            <a:r>
              <a:rPr lang="ru-RU" sz="2000" b="1" dirty="0" err="1">
                <a:solidFill>
                  <a:srgbClr val="002060"/>
                </a:solidFill>
                <a:latin typeface="Mistral" pitchFamily="66" charset="0"/>
                <a:ea typeface="Times New Roman"/>
                <a:cs typeface="Calibri"/>
              </a:rPr>
              <a:t>рпа</a:t>
            </a:r>
            <a:r>
              <a:rPr lang="ru-RU" sz="2000" b="1" i="1" dirty="0" err="1">
                <a:solidFill>
                  <a:srgbClr val="002060"/>
                </a:solidFill>
                <a:latin typeface="Mistral" pitchFamily="66" charset="0"/>
                <a:ea typeface="Times New Roman"/>
                <a:cs typeface="Times New Roman"/>
              </a:rPr>
              <a:t>ғ</a:t>
            </a:r>
            <a:r>
              <a:rPr lang="ru-RU" sz="2000" b="1" dirty="0" err="1">
                <a:solidFill>
                  <a:srgbClr val="002060"/>
                </a:solidFill>
                <a:latin typeface="Mistral" pitchFamily="66" charset="0"/>
                <a:ea typeface="Times New Roman"/>
                <a:cs typeface="Calibri"/>
              </a:rPr>
              <a:t>ы</a:t>
            </a:r>
            <a:r>
              <a:rPr lang="ru-RU" sz="2000" b="1" dirty="0">
                <a:solidFill>
                  <a:srgbClr val="002060"/>
                </a:solidFill>
                <a:latin typeface="Mistral" pitchFamily="66" charset="0"/>
                <a:ea typeface="Times New Roman"/>
                <a:cs typeface="Times New Roman"/>
              </a:rPr>
              <a:t> </a:t>
            </a:r>
            <a:r>
              <a:rPr lang="ru-RU" sz="2000" b="1" i="1" dirty="0" err="1">
                <a:solidFill>
                  <a:srgbClr val="002060"/>
                </a:solidFill>
                <a:latin typeface="Mistral" pitchFamily="66" charset="0"/>
                <a:ea typeface="Times New Roman"/>
                <a:cs typeface="Times New Roman"/>
              </a:rPr>
              <a:t>ө</a:t>
            </a:r>
            <a:r>
              <a:rPr lang="ru-RU" sz="2000" b="1" dirty="0" err="1">
                <a:solidFill>
                  <a:srgbClr val="002060"/>
                </a:solidFill>
                <a:latin typeface="Mistral" pitchFamily="66" charset="0"/>
                <a:ea typeface="Times New Roman"/>
                <a:cs typeface="Calibri"/>
              </a:rPr>
              <a:t>сіп-</a:t>
            </a:r>
            <a:r>
              <a:rPr lang="ru-RU" sz="2000" b="1" i="1" dirty="0" err="1">
                <a:solidFill>
                  <a:srgbClr val="002060"/>
                </a:solidFill>
                <a:latin typeface="Mistral" pitchFamily="66" charset="0"/>
                <a:ea typeface="Times New Roman"/>
                <a:cs typeface="Times New Roman"/>
              </a:rPr>
              <a:t>ө</a:t>
            </a:r>
            <a:r>
              <a:rPr lang="ru-RU" sz="2000" b="1" dirty="0" err="1">
                <a:solidFill>
                  <a:srgbClr val="002060"/>
                </a:solidFill>
                <a:latin typeface="Mistral" pitchFamily="66" charset="0"/>
                <a:ea typeface="Times New Roman"/>
                <a:cs typeface="Calibri"/>
              </a:rPr>
              <a:t>нген</a:t>
            </a:r>
            <a:r>
              <a:rPr lang="ru-RU" sz="2000" b="1" dirty="0">
                <a:solidFill>
                  <a:srgbClr val="002060"/>
                </a:solidFill>
                <a:latin typeface="Mistral" pitchFamily="66" charset="0"/>
                <a:ea typeface="Times New Roman"/>
                <a:cs typeface="Times New Roman"/>
              </a:rPr>
              <a:t>.</a:t>
            </a:r>
          </a:p>
          <a:p>
            <a:endParaRPr lang="ru-RU" sz="1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424" y="1196752"/>
            <a:ext cx="2940935"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09023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908720"/>
            <a:ext cx="7848872" cy="5184576"/>
          </a:xfrm>
          <a:solidFill>
            <a:srgbClr val="002060"/>
          </a:solidFill>
        </p:spPr>
        <p:txBody>
          <a:bodyPr>
            <a:normAutofit fontScale="90000"/>
          </a:bodyPr>
          <a:lstStyle/>
          <a:p>
            <a:pPr algn="l"/>
            <a:r>
              <a:rPr lang="kk-KZ" dirty="0" smtClean="0"/>
              <a:t/>
            </a:r>
            <a:br>
              <a:rPr lang="kk-KZ" dirty="0" smtClean="0"/>
            </a:br>
            <a:r>
              <a:rPr lang="kk-KZ" dirty="0"/>
              <a:t/>
            </a:r>
            <a:br>
              <a:rPr lang="kk-KZ" dirty="0"/>
            </a:br>
            <a:r>
              <a:rPr lang="kk-KZ" dirty="0" smtClean="0"/>
              <a:t/>
            </a:r>
            <a:br>
              <a:rPr lang="kk-KZ" dirty="0" smtClean="0"/>
            </a:br>
            <a:r>
              <a:rPr lang="kk-KZ" dirty="0"/>
              <a:t/>
            </a:r>
            <a:br>
              <a:rPr lang="kk-KZ" dirty="0"/>
            </a:br>
            <a:r>
              <a:rPr lang="kk-KZ" b="1" dirty="0" smtClean="0">
                <a:latin typeface="Times New Roman" pitchFamily="18" charset="0"/>
                <a:cs typeface="Times New Roman" pitchFamily="18" charset="0"/>
              </a:rPr>
              <a:t>Оқулықпен жұмыс.</a:t>
            </a:r>
            <a:br>
              <a:rPr lang="kk-KZ" b="1" dirty="0" smtClean="0">
                <a:latin typeface="Times New Roman" pitchFamily="18" charset="0"/>
                <a:cs typeface="Times New Roman" pitchFamily="18" charset="0"/>
              </a:rPr>
            </a:br>
            <a:r>
              <a:rPr lang="kk-KZ" dirty="0" smtClean="0">
                <a:latin typeface="Times New Roman" pitchFamily="18" charset="0"/>
                <a:cs typeface="Times New Roman" pitchFamily="18" charset="0"/>
              </a:rPr>
              <a:t>Өлеңді оқу.</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Өлеңде айтылған жақсы қасиеттерді айтыңдар?</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Ақын адам бойындағы қандай жаман қасиеттерді айтасыңдар?</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Жаманның нарқы жақсымен бірдей емес деп неге айтқан?</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97286431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Аспект">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Исполнительн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Кнопка">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Перспектива">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Override1.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4.xml><?xml version="1.0" encoding="utf-8"?>
<a:themeOverride xmlns:a="http://schemas.openxmlformats.org/drawingml/2006/main">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5.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6.xml><?xml version="1.0" encoding="utf-8"?>
<a:themeOverride xmlns:a="http://schemas.openxmlformats.org/drawingml/2006/main">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131</TotalTime>
  <Words>202</Words>
  <Application>Microsoft Office PowerPoint</Application>
  <PresentationFormat>Экран (4:3)</PresentationFormat>
  <Paragraphs>26</Paragraphs>
  <Slides>14</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14</vt:i4>
      </vt:variant>
    </vt:vector>
  </HeadingPairs>
  <TitlesOfParts>
    <vt:vector size="20" baseType="lpstr">
      <vt:lpstr>Аспект</vt:lpstr>
      <vt:lpstr>Исполнительная</vt:lpstr>
      <vt:lpstr>Кнопка</vt:lpstr>
      <vt:lpstr>Метро</vt:lpstr>
      <vt:lpstr>Перспектива</vt:lpstr>
      <vt:lpstr>Главная</vt:lpstr>
      <vt:lpstr>С.Аронұлы   «Жақсы мен жаман адамның қасиеттері»</vt:lpstr>
      <vt:lpstr>Сабақтың тақырыбы:  «Жақсы мен жаман адамның қасиеттері»</vt:lpstr>
      <vt:lpstr>Мақсаты: 1.Білімділік. Өлеңді оқу,мазмұны мен идеясын түсіндіру 2.Дамытушылық.  Адам бойындағы жақсы және жаман қасиеттер туралы өзіндік ой-пікірін қалыптастыру,ойын дамыту. 3.Тәрбиелік. Жақсы қасиеттерге,адамгершілікке баулу.</vt:lpstr>
      <vt:lpstr>Жігіттер жігіт болмас азбайтұғын, Жолынан ақиқаттың жазбайтұғын. Тұрлаулы ой,түйінді сөз,тұрақ болсын. Біреуге сыртынан көр қазбайтұғын...</vt:lpstr>
      <vt:lpstr>ІІ.Үй тапсырмасын тексеру. Д.Бабатайұлы.  «О,Ақтан жас,Ақтан жас». Өлең не туралы? Ақтан жасқа қандай тілек айтылды? «Ермінезділік» дегенді қалай түсінесің?</vt:lpstr>
      <vt:lpstr>ІІІ.Білімді тексеру кезеңі. 1. «О,Ақтан жас,Ақтан жас» өлеңінде не туралы айтылған? 2.Ақтан жасқа қандай тілек айтылды? 3.Ақын кімнің болашағына сенеді? 4.Ақын өлеңде  жастарға қандай тілек айтады? </vt:lpstr>
      <vt:lpstr> V . Материалды түсіндіру кезеңі.   -психологиялық дайындық                                                                                                          -кіріспе сөз 1.Сүйенбай Аронұлының өмірі мен шығармашылығы туралы айту. М.Әуезовтің «Он тоғызыншы ғасырдағы Жетісу ақындарының алтын діңгегі» деуінде көп мағына бар...   Ақынның  «Жақсы мен жаман адамның қасиеттері» өлеңін оқи отырып,біз жігіт адамның бойындағы қасиеттердің қандай болатынын білеміз...     Сүйенбай –әлемге әйгілі Жамбылдың ұстазы.Жамбыл Сүйенбайды «пірім деп атаған.     Сүйенбай ақындар айтысының,батырлық эпостың тамаша жаршысы болған.Халықтың қамын көздеген Қарасай,Сұраншы,Саурық батырлар туралы дастандар шығарған.Ол қырғыз ақыны Қатаған ақынмен ,тезек төремен айтысқан.     Бұл айтыстардан Сүйенбайдың тапқырлығы,турашылдығы,үстем тап озбырлығын сынаған қайсырлығы айқын көрінеді. </vt:lpstr>
      <vt:lpstr>С.Аронұлы</vt:lpstr>
      <vt:lpstr>    Оқулықпен жұмыс. Өлеңді оқу. Өлеңде айтылған жақсы қасиеттерді айтыңдар? Ақын адам бойындағы қандай жаман қасиеттерді айтасыңдар? Жаманның нарқы жақсымен бірдей емес деп неге айтқан?</vt:lpstr>
      <vt:lpstr>VІ.Түсінігін тексеру. Сұрақ-жауап жұмысы.</vt:lpstr>
      <vt:lpstr>Ез жігіт. (Ар намысы аз жігіт).  Жігіт жұрт мақтаған қыз жақтаған Кей жігіт мақтан үшін қылық қылмай. Бойында майдалықпен сыр сақтаған. Кей жігіт арсыздықпен ұятсынбай, Қолы жетпес нәрсеге тыртақтаған                                                         Абай</vt:lpstr>
      <vt:lpstr>Глоссарий:</vt:lpstr>
      <vt:lpstr>VІІ.Жаңа сабақты бекіту.</vt:lpstr>
      <vt:lpstr>VІІІ.Үйге тапсырма беру.  Өлеңді оқу.Үзінді жаттау.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С.Арынұлы   «Жақсы мен жаман адам қасиеттері»</dc:title>
  <cp:lastModifiedBy>User</cp:lastModifiedBy>
  <cp:revision>16</cp:revision>
  <dcterms:modified xsi:type="dcterms:W3CDTF">2011-10-20T03:46:12Z</dcterms:modified>
</cp:coreProperties>
</file>